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7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5535-7DE8-46F4-8374-57D74477DA9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34440-3D25-4850-9A59-A19A094F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isburycatholics.org/sites/salisbury/files/homily_at_mass_for_the_opening_of_the_synod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9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EJERCICIO DE ESCUCHA PROFUNDA EN GRUPOS PEQUEÑOS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grupos pequeños, realizaremos el siguiente ejercicio: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 DE RESULTADO DE LOS GRUPOS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representante de cada grupo de trabajo compartirá algunos puntos destacados de su debate.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COMPROMISOS FINALES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 hemos reflexionado sobre cómo Jesús escuchó al ciego. Reflexiona sobre cómo puedes escuchar de manera más activa en las próximas semanas.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Cierre la sesión con una sencilla razón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¿Alguien tiene alguna petición de oración, tal vez por alguien que conozca que esté pasando por dificultades o celebrando una bendición?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MIRANDO HACIA LA PRÓXIMA SESIÓN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 la siguiente homilía del papa Francisco: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Homilía de Su Santidad el Papa Francisco</a:t>
            </a:r>
            <a:r>
              <a:rPr lang="es-P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Encontrar, escuchar, discernir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grupo grande, el facilitador pedirá a algunas personas que respondan al documento «Hacia octubre de 2024» con las siguientes preguntas: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REFLEXIÓN SOBRE LAS ESCRITURAS    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Escucha el pasaje con los ojos cerrados. Esto puede ayudarte a escuchar con más atención y evitar distracciones.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curación del mendigo ciego: Lucas 18: 35-43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acercarse a Jericó, un ciego estaba sentado al borde del camino pidiendo limosna, y al oír pasar a la multitud, preguntó qué estaba pasando. Le dijeron: «Jesús de Nazaret está pasando». Él gritó: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«¡Jesús, Hijo de David, ten piedad de mí!». Los que iban delante le reprendieron, diciéndole que se callara, pero él gritaba aún más: «¡Hijo de David, ten piedad de mí!». Entonces, Jesús se detuvo y ordenó que lo trajeran a él; y cuando se acercó, Jesús le preguntó: «¿Qué quieres que haga por ti?». Él respondió: «Señor, quiero ver». Jesús le dijo: «Ve; tu fe te ha salvado». Al instante recuperó la vista y lo siguió, dando gloria a Dios. Al ver esto, todo el pueblo alabó a Dios.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 PARA DISCUSIÓN EN GRUPOS PEQUEÑOS</a:t>
            </a: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tu grupo de discusión, respondan a las tres preguntas siguientes. Cada miembro del grupo debe tener la oportunidad de responder al menos a una de ellas: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¿Hay alguien en tu vida a quien te hubiera gustado escuchar más? ¿por qué?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describirías la diferencia entre la escucha pasiva de la escucha activa?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crees que alguien podría sentir temor de escuchar profundamente a los demás,   más allá de lo superficial de sus palabras?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SINODALIDAD: UNA REVOLUCIÓN EN LA ESCUCHA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papa Francisco ha convocado a la Iglesia universal a un proceso sin precedentes de escucha al pueblo de Dios, con la firme convicción de que Dios habla a través de él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SOSTENIENDO CONVERSACIONES AUTÉNTICAS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 son las tres formas en que el papa Francisco exhorta a la Iglesia a profundizar en la comunión a través de la </a:t>
            </a:r>
            <a:r>
              <a:rPr lang="es-P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sinodalidad</a:t>
            </a: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Escuchar, no presionar</a:t>
            </a:r>
          </a:p>
          <a:p>
            <a:r>
              <a:rPr lang="es-P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Discernir, no votar</a:t>
            </a:r>
          </a:p>
          <a:p>
            <a:r>
              <a:rPr lang="es-P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Orar, no hacer política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CREANDO LAS CONDICIONES PARA COMPARTIR EN GRUPOS PEQUEÑOS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condiciones podemos crear para un espacio de intercambio espiritual significativo?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 DE ESCUCHA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niveles de escucha que se presentan en la siguiente tabla generan un «campo» de conexión y comunicación.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tabla incluye los cuatro niveles de escucha desarrollados por Otto </a:t>
            </a:r>
            <a:r>
              <a:rPr lang="es-P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Scharmer</a:t>
            </a: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su obra sobre la Teoría U¹, con un nivel adicional de “escucha contemplativa”, añadido para la reflexión sobre la fe por </a:t>
            </a:r>
            <a:r>
              <a:rPr lang="es-P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Discerning</a:t>
            </a: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P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REFLEXIÓN SILENCIOSA EN GRUPO GRANDE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Tomaremos tres minutos de reflexión silenciosa para contemplar las siguientes preguntas: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4440-3D25-4850-9A59-A19A094FFA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9460" cy="2259330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88361" y="2667000"/>
            <a:ext cx="6615276" cy="3638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4160" y="691742"/>
            <a:ext cx="1428750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64195" y="856197"/>
            <a:ext cx="2486087" cy="1121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094" y="389725"/>
            <a:ext cx="10925810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salisburycatholics.org/sites/salisbury/files/homily_at_mass_for_the_opening_of_the_synod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1B2A-B2E1-78EC-7CDA-AA81BC50A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04EB0F-680C-3CB4-CA88-7A75C680DA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208395" cy="131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160">
              <a:lnSpc>
                <a:spcPct val="107200"/>
              </a:lnSpc>
              <a:spcBef>
                <a:spcPts val="100"/>
              </a:spcBef>
            </a:pPr>
            <a:r>
              <a:rPr sz="40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 </a:t>
            </a:r>
            <a:r>
              <a:rPr sz="40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sz="40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</a:t>
            </a:r>
            <a:r>
              <a:rPr sz="4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  </a:t>
            </a:r>
            <a:r>
              <a:rPr sz="40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40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sz="40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</a:t>
            </a:r>
            <a:r>
              <a:rPr sz="4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sinodal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81AE616-A00F-D9B4-978D-3E4621DCB477}"/>
              </a:ext>
            </a:extLst>
          </p:cNvPr>
          <p:cNvSpPr/>
          <p:nvPr/>
        </p:nvSpPr>
        <p:spPr>
          <a:xfrm>
            <a:off x="0" y="685581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4368">
            <a:solidFill>
              <a:srgbClr val="F1E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5B581-8FA0-B858-517D-2EB1DE3A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842287"/>
            <a:ext cx="1219200" cy="124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3C12F-FFB8-EF72-86F4-65DCE2E81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6615290" cy="3642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74E0BA-F14D-911E-06CC-9E491A1FF6EE}"/>
              </a:ext>
            </a:extLst>
          </p:cNvPr>
          <p:cNvSpPr/>
          <p:nvPr/>
        </p:nvSpPr>
        <p:spPr>
          <a:xfrm>
            <a:off x="2971800" y="3200400"/>
            <a:ext cx="30479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300" b="1" dirty="0" err="1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Recorriendo</a:t>
            </a:r>
            <a:r>
              <a:rPr lang="en-US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Camino de la </a:t>
            </a:r>
            <a:r>
              <a:rPr lang="en-US" sz="32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Sinodalidad</a:t>
            </a:r>
            <a:r>
              <a:rPr lang="en-US" sz="24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n-US" sz="2300" b="1" dirty="0" err="1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Huellas</a:t>
            </a:r>
            <a:r>
              <a:rPr lang="en-US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/>
            <a:r>
              <a:rPr lang="en-US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 Francisco</a:t>
            </a:r>
            <a:endParaRPr lang="en-US" sz="2300" b="1" cap="none" spc="0" dirty="0">
              <a:ln/>
              <a:solidFill>
                <a:srgbClr val="6E3C0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6C2966-7CAD-4179-E005-060EF6B8F6AE}"/>
              </a:ext>
            </a:extLst>
          </p:cNvPr>
          <p:cNvSpPr/>
          <p:nvPr/>
        </p:nvSpPr>
        <p:spPr>
          <a:xfrm>
            <a:off x="2667000" y="5791200"/>
            <a:ext cx="6615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Sinodal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seis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899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53815"/>
            <a:ext cx="12189460" cy="3004185"/>
          </a:xfrm>
          <a:custGeom>
            <a:avLst/>
            <a:gdLst/>
            <a:ahLst/>
            <a:cxnLst/>
            <a:rect l="l" t="t" r="r" b="b"/>
            <a:pathLst>
              <a:path w="12189460" h="3004184">
                <a:moveTo>
                  <a:pt x="0" y="3003968"/>
                </a:moveTo>
                <a:lnTo>
                  <a:pt x="12188952" y="3003968"/>
                </a:lnTo>
                <a:lnTo>
                  <a:pt x="12188952" y="0"/>
                </a:lnTo>
                <a:lnTo>
                  <a:pt x="0" y="0"/>
                </a:lnTo>
                <a:lnTo>
                  <a:pt x="0" y="3003968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 lang="en-US" i="1" dirty="0"/>
          </a:p>
        </p:txBody>
      </p:sp>
      <p:sp>
        <p:nvSpPr>
          <p:cNvPr id="3" name="object 3"/>
          <p:cNvSpPr/>
          <p:nvPr/>
        </p:nvSpPr>
        <p:spPr>
          <a:xfrm>
            <a:off x="15411" y="0"/>
            <a:ext cx="12192000" cy="386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732219" y="567944"/>
            <a:ext cx="4817464" cy="571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F1970C-F0D2-EA5D-3AED-CCE1F4DA4D14}"/>
              </a:ext>
            </a:extLst>
          </p:cNvPr>
          <p:cNvSpPr txBox="1"/>
          <p:nvPr/>
        </p:nvSpPr>
        <p:spPr>
          <a:xfrm>
            <a:off x="990600" y="4648200"/>
            <a:ext cx="47244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1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775FA-0783-88EB-5FC3-A7F1B62C862F}"/>
              </a:ext>
            </a:extLst>
          </p:cNvPr>
          <p:cNvSpPr txBox="1"/>
          <p:nvPr/>
        </p:nvSpPr>
        <p:spPr>
          <a:xfrm flipH="1">
            <a:off x="1752600" y="1295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SINODALIDAD: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Revolución en la Escucha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325" y="2998012"/>
            <a:ext cx="396367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235" dirty="0">
                <a:latin typeface="Calibri"/>
                <a:cs typeface="Calibri"/>
              </a:rPr>
              <a:t>Escuchar, </a:t>
            </a:r>
            <a:r>
              <a:rPr sz="2750" b="1" spc="295" dirty="0">
                <a:latin typeface="Calibri"/>
                <a:cs typeface="Calibri"/>
              </a:rPr>
              <a:t>no</a:t>
            </a:r>
            <a:r>
              <a:rPr sz="2750" b="1" spc="-55" dirty="0">
                <a:latin typeface="Calibri"/>
                <a:cs typeface="Calibri"/>
              </a:rPr>
              <a:t> </a:t>
            </a:r>
            <a:r>
              <a:rPr sz="2750" b="1" spc="240" dirty="0">
                <a:latin typeface="Calibri"/>
                <a:cs typeface="Calibri"/>
              </a:rPr>
              <a:t>presionar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3325" y="3994543"/>
            <a:ext cx="324421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210" dirty="0">
                <a:latin typeface="Calibri"/>
                <a:cs typeface="Calibri"/>
              </a:rPr>
              <a:t>Discernir, </a:t>
            </a:r>
            <a:r>
              <a:rPr sz="2750" b="1" spc="295" dirty="0">
                <a:latin typeface="Calibri"/>
                <a:cs typeface="Calibri"/>
              </a:rPr>
              <a:t>no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235" dirty="0">
                <a:latin typeface="Calibri"/>
                <a:cs typeface="Calibri"/>
              </a:rPr>
              <a:t>votar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3325" y="4991074"/>
            <a:ext cx="38957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225" dirty="0">
                <a:latin typeface="Calibri"/>
                <a:cs typeface="Calibri"/>
              </a:rPr>
              <a:t>Orar, </a:t>
            </a:r>
            <a:r>
              <a:rPr sz="2750" b="1" spc="290" dirty="0">
                <a:latin typeface="Calibri"/>
                <a:cs typeface="Calibri"/>
              </a:rPr>
              <a:t>no </a:t>
            </a:r>
            <a:r>
              <a:rPr sz="2750" b="1" spc="245" dirty="0">
                <a:latin typeface="Calibri"/>
                <a:cs typeface="Calibri"/>
              </a:rPr>
              <a:t>hacer</a:t>
            </a:r>
            <a:r>
              <a:rPr sz="2750" b="1" spc="-265" dirty="0">
                <a:latin typeface="Calibri"/>
                <a:cs typeface="Calibri"/>
              </a:rPr>
              <a:t> </a:t>
            </a:r>
            <a:r>
              <a:rPr sz="2750" b="1" spc="200" dirty="0">
                <a:latin typeface="Calibri"/>
                <a:cs typeface="Calibri"/>
              </a:rPr>
              <a:t>pol</a:t>
            </a:r>
            <a:r>
              <a:rPr sz="2750" b="1" spc="200" dirty="0">
                <a:latin typeface="Arial"/>
                <a:cs typeface="Arial"/>
              </a:rPr>
              <a:t>í</a:t>
            </a:r>
            <a:r>
              <a:rPr sz="2750" b="1" spc="200" dirty="0">
                <a:latin typeface="Calibri"/>
                <a:cs typeface="Calibri"/>
              </a:rPr>
              <a:t>tica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940" y="806196"/>
            <a:ext cx="89300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SOSTENIENDO CONVERSACIONES AUTÉNTICAS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6622" y="2950807"/>
            <a:ext cx="5585759" cy="3141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>
            <a:extLst>
              <a:ext uri="{FF2B5EF4-FFF2-40B4-BE49-F238E27FC236}">
                <a16:creationId xmlns:a16="http://schemas.microsoft.com/office/drawing/2014/main" id="{FE0D83D3-812A-3BD2-C72A-1C8DE786E6E5}"/>
              </a:ext>
            </a:extLst>
          </p:cNvPr>
          <p:cNvSpPr/>
          <p:nvPr/>
        </p:nvSpPr>
        <p:spPr>
          <a:xfrm>
            <a:off x="-28254" y="2256497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2540" y="2241086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3261" y="5191881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6350">
            <a:solidFill>
              <a:srgbClr val="415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6350" y="806196"/>
            <a:ext cx="8707120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s-P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CREANDO LAS CONDICIONES PARA UN INTERCAMBIO SIGNIFICATIVO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43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F7E561-9CB4-F24B-D709-05B93D310ABC}"/>
              </a:ext>
            </a:extLst>
          </p:cNvPr>
          <p:cNvSpPr/>
          <p:nvPr/>
        </p:nvSpPr>
        <p:spPr>
          <a:xfrm>
            <a:off x="609600" y="2743200"/>
            <a:ext cx="30480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Establecer un ambiente respetuoso y acogedor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4882C3-B991-8481-A852-A1178FF04A22}"/>
              </a:ext>
            </a:extLst>
          </p:cNvPr>
          <p:cNvSpPr/>
          <p:nvPr/>
        </p:nvSpPr>
        <p:spPr>
          <a:xfrm>
            <a:off x="8382000" y="2743200"/>
            <a:ext cx="3048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 presente y prestar toda la atención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27D6A0-94DF-A291-13F0-9B4A38AEA9E9}"/>
              </a:ext>
            </a:extLst>
          </p:cNvPr>
          <p:cNvSpPr/>
          <p:nvPr/>
        </p:nvSpPr>
        <p:spPr>
          <a:xfrm>
            <a:off x="4572000" y="2743200"/>
            <a:ext cx="29718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Ofrecer confidencialidad cuando sea necesario (seguridad emocional).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637830-5487-9CC7-AD25-A4FCE3AD925D}"/>
              </a:ext>
            </a:extLst>
          </p:cNvPr>
          <p:cNvSpPr/>
          <p:nvPr/>
        </p:nvSpPr>
        <p:spPr>
          <a:xfrm>
            <a:off x="609600" y="4876800"/>
            <a:ext cx="3048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Crear espacio para los demás: no interrumpir, ser acogedor, no juzgar y permitir el silencio que invita a los demás a hablar.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776317-C584-6127-D185-AD3C85C1A386}"/>
              </a:ext>
            </a:extLst>
          </p:cNvPr>
          <p:cNvSpPr/>
          <p:nvPr/>
        </p:nvSpPr>
        <p:spPr>
          <a:xfrm>
            <a:off x="4572000" y="4876800"/>
            <a:ext cx="29718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P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Hablar con intención: ser claro, no divagar, hablar desde el corazón y no limitarse a enumerar hechos.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FE57CF-F318-54BE-912C-D3E02C9FF74C}"/>
              </a:ext>
            </a:extLst>
          </p:cNvPr>
          <p:cNvSpPr/>
          <p:nvPr/>
        </p:nvSpPr>
        <p:spPr>
          <a:xfrm>
            <a:off x="8458200" y="4800600"/>
            <a:ext cx="30480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Escuchar activamente: no solo los detalles, sino también los sentimientos.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2E43610-B0AE-55E5-E8E2-BCE17AEF7463}"/>
              </a:ext>
            </a:extLst>
          </p:cNvPr>
          <p:cNvSpPr/>
          <p:nvPr/>
        </p:nvSpPr>
        <p:spPr>
          <a:xfrm>
            <a:off x="3733800" y="3276600"/>
            <a:ext cx="762000" cy="1524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9633CEB-CB78-C9C9-B6CF-04A5EF305A1E}"/>
              </a:ext>
            </a:extLst>
          </p:cNvPr>
          <p:cNvSpPr/>
          <p:nvPr/>
        </p:nvSpPr>
        <p:spPr>
          <a:xfrm>
            <a:off x="3733800" y="5334000"/>
            <a:ext cx="762000" cy="1524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FB11165-D05E-EDDF-24EB-5B13FFDB3973}"/>
              </a:ext>
            </a:extLst>
          </p:cNvPr>
          <p:cNvSpPr/>
          <p:nvPr/>
        </p:nvSpPr>
        <p:spPr>
          <a:xfrm>
            <a:off x="7620000" y="5334000"/>
            <a:ext cx="762000" cy="152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887C80E-9C3D-C79F-E4ED-C21211FB93BB}"/>
              </a:ext>
            </a:extLst>
          </p:cNvPr>
          <p:cNvSpPr/>
          <p:nvPr/>
        </p:nvSpPr>
        <p:spPr>
          <a:xfrm>
            <a:off x="7620000" y="3276600"/>
            <a:ext cx="762000" cy="152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Bent-Up 49">
            <a:extLst>
              <a:ext uri="{FF2B5EF4-FFF2-40B4-BE49-F238E27FC236}">
                <a16:creationId xmlns:a16="http://schemas.microsoft.com/office/drawing/2014/main" id="{019D0712-3C78-4F04-F6F5-E8CF8A2AF245}"/>
              </a:ext>
            </a:extLst>
          </p:cNvPr>
          <p:cNvSpPr/>
          <p:nvPr/>
        </p:nvSpPr>
        <p:spPr>
          <a:xfrm>
            <a:off x="2057400" y="3962400"/>
            <a:ext cx="7848600" cy="38100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Bent-Up 52">
            <a:extLst>
              <a:ext uri="{FF2B5EF4-FFF2-40B4-BE49-F238E27FC236}">
                <a16:creationId xmlns:a16="http://schemas.microsoft.com/office/drawing/2014/main" id="{9F464BA4-5259-3A8E-00FB-9E0430EE2BA4}"/>
              </a:ext>
            </a:extLst>
          </p:cNvPr>
          <p:cNvSpPr/>
          <p:nvPr/>
        </p:nvSpPr>
        <p:spPr>
          <a:xfrm rot="10800000">
            <a:off x="1981200" y="4267200"/>
            <a:ext cx="304800" cy="38100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Bent-Up 54">
            <a:extLst>
              <a:ext uri="{FF2B5EF4-FFF2-40B4-BE49-F238E27FC236}">
                <a16:creationId xmlns:a16="http://schemas.microsoft.com/office/drawing/2014/main" id="{4D43C17F-B2C3-97DF-223A-1F07B9A29FE1}"/>
              </a:ext>
            </a:extLst>
          </p:cNvPr>
          <p:cNvSpPr/>
          <p:nvPr/>
        </p:nvSpPr>
        <p:spPr>
          <a:xfrm>
            <a:off x="2026606" y="3977811"/>
            <a:ext cx="7848600" cy="38100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Bent-Up 55">
            <a:extLst>
              <a:ext uri="{FF2B5EF4-FFF2-40B4-BE49-F238E27FC236}">
                <a16:creationId xmlns:a16="http://schemas.microsoft.com/office/drawing/2014/main" id="{138C4CDB-4792-A9B3-55AA-A9D3616FBC50}"/>
              </a:ext>
            </a:extLst>
          </p:cNvPr>
          <p:cNvSpPr/>
          <p:nvPr/>
        </p:nvSpPr>
        <p:spPr>
          <a:xfrm rot="10800000">
            <a:off x="1950406" y="4282611"/>
            <a:ext cx="304800" cy="38100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7710" y="1377657"/>
            <a:ext cx="1692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latin typeface="Times New Roman"/>
                <a:cs typeface="Times New Roman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SCA</a:t>
            </a:r>
            <a:r>
              <a:rPr sz="2200" spc="-30" dirty="0">
                <a:latin typeface="Times New Roman"/>
                <a:cs typeface="Times New Roman"/>
              </a:rPr>
              <a:t>R</a:t>
            </a:r>
            <a:r>
              <a:rPr sz="2200" spc="-25" dirty="0">
                <a:latin typeface="Times New Roman"/>
                <a:cs typeface="Times New Roman"/>
              </a:rPr>
              <a:t>GA</a:t>
            </a:r>
            <a:r>
              <a:rPr sz="2200" dirty="0"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5365" y="1402841"/>
            <a:ext cx="23755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Escucha por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costumbre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9030" y="1402841"/>
            <a:ext cx="2191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Reconfirmar </a:t>
            </a:r>
            <a:r>
              <a:rPr sz="2000" dirty="0">
                <a:latin typeface="Times New Roman"/>
                <a:cs typeface="Times New Roman"/>
              </a:rPr>
              <a:t>lo que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7145" y="1402841"/>
            <a:ext cx="1035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sabemos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2819400"/>
            <a:ext cx="169251" cy="227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88952" y="162826"/>
            <a:ext cx="0" cy="5852160"/>
          </a:xfrm>
          <a:custGeom>
            <a:avLst/>
            <a:gdLst/>
            <a:ahLst/>
            <a:cxnLst/>
            <a:rect l="l" t="t" r="r" b="b"/>
            <a:pathLst>
              <a:path h="5852160">
                <a:moveTo>
                  <a:pt x="0" y="585216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5943600"/>
            <a:ext cx="164592" cy="234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1981200"/>
            <a:ext cx="106679" cy="234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D47370F-C4C3-2E19-6B9A-825E039AC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47814"/>
              </p:ext>
            </p:extLst>
          </p:nvPr>
        </p:nvGraphicFramePr>
        <p:xfrm>
          <a:off x="762000" y="838200"/>
          <a:ext cx="10591800" cy="1548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4470">
                  <a:extLst>
                    <a:ext uri="{9D8B030D-6E8A-4147-A177-3AD203B41FA5}">
                      <a16:colId xmlns:a16="http://schemas.microsoft.com/office/drawing/2014/main" val="1504985711"/>
                    </a:ext>
                  </a:extLst>
                </a:gridCol>
                <a:gridCol w="3471307">
                  <a:extLst>
                    <a:ext uri="{9D8B030D-6E8A-4147-A177-3AD203B41FA5}">
                      <a16:colId xmlns:a16="http://schemas.microsoft.com/office/drawing/2014/main" val="3426506649"/>
                    </a:ext>
                  </a:extLst>
                </a:gridCol>
                <a:gridCol w="4136023">
                  <a:extLst>
                    <a:ext uri="{9D8B030D-6E8A-4147-A177-3AD203B41FA5}">
                      <a16:colId xmlns:a16="http://schemas.microsoft.com/office/drawing/2014/main" val="2022052630"/>
                    </a:ext>
                  </a:extLst>
                </a:gridCol>
              </a:tblGrid>
              <a:tr h="1007626">
                <a:tc>
                  <a:txBody>
                    <a:bodyPr/>
                    <a:lstStyle/>
                    <a:p>
                      <a:pPr marL="338455" marR="33718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38455" marR="33718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NIVEL DE ESCUCHA      </a:t>
                      </a:r>
                    </a:p>
                    <a:p>
                      <a:pPr marL="338455" marR="33718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83845" algn="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283845" lvl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PERSPECTIVA DE ESCUCHA</a:t>
                      </a: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2597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91135" marR="2597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CONCIENCIA</a:t>
                      </a:r>
                    </a:p>
                    <a:p>
                      <a:pPr marL="191135" marR="2597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63269"/>
                  </a:ext>
                </a:extLst>
              </a:tr>
              <a:tr h="516374">
                <a:tc>
                  <a:txBody>
                    <a:bodyPr/>
                    <a:lstStyle/>
                    <a:p>
                      <a:pPr marL="250825" marR="337185" algn="ctr">
                        <a:lnSpc>
                          <a:spcPct val="200000"/>
                        </a:lnSpc>
                        <a:spcBef>
                          <a:spcPts val="595"/>
                        </a:spcBef>
                        <a:buNone/>
                      </a:pPr>
                      <a:r>
                        <a:rPr lang="en-US" sz="16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DESCARGAR</a:t>
                      </a: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83210" algn="r">
                        <a:lnSpc>
                          <a:spcPct val="200000"/>
                        </a:lnSpc>
                        <a:spcBef>
                          <a:spcPts val="595"/>
                        </a:spcBef>
                        <a:buNone/>
                      </a:pPr>
                      <a:r>
                        <a:rPr lang="en-US" sz="1600" b="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 por </a:t>
                      </a:r>
                      <a:r>
                        <a:rPr lang="en-US" sz="1600" b="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costumbre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259715" algn="ctr">
                        <a:lnSpc>
                          <a:spcPct val="200000"/>
                        </a:lnSpc>
                        <a:spcBef>
                          <a:spcPts val="595"/>
                        </a:spcBef>
                        <a:buNone/>
                      </a:pPr>
                      <a:r>
                        <a:rPr lang="es-PE" sz="1600" b="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Reafirmando lo que ya sabemos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3411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0E3AD5D-4F38-5937-CE43-97A8DC5F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05594"/>
              </p:ext>
            </p:extLst>
          </p:nvPr>
        </p:nvGraphicFramePr>
        <p:xfrm>
          <a:off x="762000" y="2438400"/>
          <a:ext cx="10591800" cy="1981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4470">
                  <a:extLst>
                    <a:ext uri="{9D8B030D-6E8A-4147-A177-3AD203B41FA5}">
                      <a16:colId xmlns:a16="http://schemas.microsoft.com/office/drawing/2014/main" val="607580442"/>
                    </a:ext>
                  </a:extLst>
                </a:gridCol>
                <a:gridCol w="3471307">
                  <a:extLst>
                    <a:ext uri="{9D8B030D-6E8A-4147-A177-3AD203B41FA5}">
                      <a16:colId xmlns:a16="http://schemas.microsoft.com/office/drawing/2014/main" val="1172341552"/>
                    </a:ext>
                  </a:extLst>
                </a:gridCol>
                <a:gridCol w="4136023">
                  <a:extLst>
                    <a:ext uri="{9D8B030D-6E8A-4147-A177-3AD203B41FA5}">
                      <a16:colId xmlns:a16="http://schemas.microsoft.com/office/drawing/2014/main" val="1106789294"/>
                    </a:ext>
                  </a:extLst>
                </a:gridCol>
              </a:tblGrid>
              <a:tr h="1188968">
                <a:tc>
                  <a:txBody>
                    <a:bodyPr/>
                    <a:lstStyle/>
                    <a:p>
                      <a:pPr marL="338455" marR="33718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HECHOS  </a:t>
                      </a:r>
                    </a:p>
                    <a:p>
                      <a:pPr marL="338455" marR="33718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600" b="0" i="1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Mente</a:t>
                      </a:r>
                      <a:r>
                        <a:rPr lang="en-US" sz="1600" b="0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0" i="1" spc="-9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abierto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83845" lvl="0" indent="0" algn="r" defTabSz="914400" eaLnBrk="1" fontAlgn="auto" latinLnBrk="0" hangingPunct="1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pc="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 desde</a:t>
                      </a:r>
                      <a:r>
                        <a:rPr lang="en-US" sz="1600" b="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0" spc="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fuera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2597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s-PE" sz="1600" b="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Prestar atención a la información que contradice lo que sabemos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2237"/>
                  </a:ext>
                </a:extLst>
              </a:tr>
              <a:tr h="79223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EMPÁTICO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Corazón abierto</a:t>
                      </a:r>
                      <a:endParaRPr lang="en-US" sz="1600" b="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83210" algn="r">
                        <a:lnSpc>
                          <a:spcPct val="200000"/>
                        </a:lnSpc>
                        <a:spcBef>
                          <a:spcPts val="595"/>
                        </a:spcBef>
                        <a:buNone/>
                      </a:pPr>
                      <a:r>
                        <a:rPr lang="en-US" sz="1600" b="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 desde </a:t>
                      </a:r>
                      <a:r>
                        <a:rPr lang="en-US" sz="1600" b="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adentro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 a  través  de  los  ojos  </a:t>
                      </a:r>
                    </a:p>
                    <a:p>
                      <a:pPr algn="ctr"/>
                      <a:r>
                        <a:rPr lang="es-PE" sz="1800" b="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otra persona</a:t>
                      </a:r>
                      <a:endParaRPr lang="en-US" sz="1800" b="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6346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79B9174-6C7D-8564-6EF2-A8DC9E2F7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02547"/>
              </p:ext>
            </p:extLst>
          </p:nvPr>
        </p:nvGraphicFramePr>
        <p:xfrm>
          <a:off x="762000" y="4495800"/>
          <a:ext cx="10591800" cy="2169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4470">
                  <a:extLst>
                    <a:ext uri="{9D8B030D-6E8A-4147-A177-3AD203B41FA5}">
                      <a16:colId xmlns:a16="http://schemas.microsoft.com/office/drawing/2014/main" val="607580442"/>
                    </a:ext>
                  </a:extLst>
                </a:gridCol>
                <a:gridCol w="3471307">
                  <a:extLst>
                    <a:ext uri="{9D8B030D-6E8A-4147-A177-3AD203B41FA5}">
                      <a16:colId xmlns:a16="http://schemas.microsoft.com/office/drawing/2014/main" val="1172341552"/>
                    </a:ext>
                  </a:extLst>
                </a:gridCol>
                <a:gridCol w="4136023">
                  <a:extLst>
                    <a:ext uri="{9D8B030D-6E8A-4147-A177-3AD203B41FA5}">
                      <a16:colId xmlns:a16="http://schemas.microsoft.com/office/drawing/2014/main" val="1106789294"/>
                    </a:ext>
                  </a:extLst>
                </a:gridCol>
              </a:tblGrid>
              <a:tr h="1185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en-US" sz="1600" spc="-45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80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1800" spc="-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r>
                        <a:rPr lang="en-US" sz="180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</a:t>
                      </a:r>
                      <a:r>
                        <a:rPr lang="en-US" sz="1800" spc="-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lang="en-US" sz="180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</a:t>
                      </a:r>
                      <a:r>
                        <a:rPr lang="en-US" sz="1800" spc="-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80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800" spc="-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80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lang="en-US" sz="1800" b="0" i="1" spc="-114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Voluntad</a:t>
                      </a:r>
                      <a:r>
                        <a:rPr lang="en-US" sz="1800" b="0" i="1" spc="-9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i="1" spc="-14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abierta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38455" marR="33718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lang="en-US" sz="1600" b="0" dirty="0">
                        <a:latin typeface="Times New Roman"/>
                        <a:cs typeface="Times New Roman"/>
                      </a:endParaRPr>
                    </a:p>
                    <a:p>
                      <a:pPr marL="12700" marR="5080" algn="ctr">
                        <a:lnSpc>
                          <a:spcPct val="200000"/>
                        </a:lnSpc>
                        <a:spcBef>
                          <a:spcPts val="250"/>
                        </a:spcBef>
                      </a:pPr>
                      <a:r>
                        <a:rPr lang="en-US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 </a:t>
                      </a:r>
                      <a:r>
                        <a:rPr lang="en-US" sz="1600" b="0" spc="-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desde</a:t>
                      </a:r>
                      <a:r>
                        <a:rPr lang="en-US" sz="1600" b="0" spc="-8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0" spc="-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 </a:t>
                      </a:r>
                      <a:r>
                        <a:rPr lang="en-US" sz="1600" b="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espíritu</a:t>
                      </a:r>
                      <a:endParaRPr lang="en-US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2597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endParaRPr lang="es-PE" sz="1800" b="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91135" marR="2597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s-PE" sz="1600" b="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Discernir los movimientos internos y las invitaciones</a:t>
                      </a:r>
                      <a:endParaRPr lang="en-US" sz="1600" b="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2237"/>
                  </a:ext>
                </a:extLst>
              </a:tr>
              <a:tr h="83228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GENERATIVO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83210" algn="ctr">
                        <a:lnSpc>
                          <a:spcPct val="200000"/>
                        </a:lnSpc>
                        <a:spcBef>
                          <a:spcPts val="595"/>
                        </a:spcBef>
                        <a:buNone/>
                      </a:pPr>
                      <a:r>
                        <a:rPr lang="en-US" sz="1600" b="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 y responder desde el todo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600" b="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Crear un espacio para que nazca algo nuevo; ver el potencial</a:t>
                      </a:r>
                      <a:endParaRPr lang="en-US" sz="1600" b="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63460"/>
                  </a:ext>
                </a:extLst>
              </a:tr>
            </a:tbl>
          </a:graphicData>
        </a:graphic>
      </p:graphicFrame>
      <p:pic>
        <p:nvPicPr>
          <p:cNvPr id="37" name="image50.jpeg">
            <a:extLst>
              <a:ext uri="{FF2B5EF4-FFF2-40B4-BE49-F238E27FC236}">
                <a16:creationId xmlns:a16="http://schemas.microsoft.com/office/drawing/2014/main" id="{B39D6C47-48E6-E0A9-F154-2C66EF468B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810000"/>
            <a:ext cx="304800" cy="335163"/>
          </a:xfrm>
          <a:prstGeom prst="rect">
            <a:avLst/>
          </a:prstGeom>
        </p:spPr>
      </p:pic>
      <p:pic>
        <p:nvPicPr>
          <p:cNvPr id="38" name="image51.png">
            <a:extLst>
              <a:ext uri="{FF2B5EF4-FFF2-40B4-BE49-F238E27FC236}">
                <a16:creationId xmlns:a16="http://schemas.microsoft.com/office/drawing/2014/main" id="{1A7EA2CC-842F-49A5-006E-3E1D7F482F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00600"/>
            <a:ext cx="318770" cy="35892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32B92CE-33BA-204E-6937-2EA2A0CBEE7C}"/>
              </a:ext>
            </a:extLst>
          </p:cNvPr>
          <p:cNvSpPr/>
          <p:nvPr/>
        </p:nvSpPr>
        <p:spPr>
          <a:xfrm>
            <a:off x="762000" y="228600"/>
            <a:ext cx="10515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NIVELES DE ESCUCHA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2209800"/>
            <a:ext cx="7226300" cy="1416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ts val="3770"/>
              </a:lnSpc>
              <a:spcBef>
                <a:spcPts val="3095"/>
              </a:spcBef>
              <a:tabLst>
                <a:tab pos="526415" algn="l"/>
              </a:tabLst>
            </a:pP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sz="24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 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sz="24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</a:t>
            </a: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24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 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vocación </a:t>
            </a:r>
            <a:r>
              <a:rPr lang="en-US"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Relación con e</a:t>
            </a:r>
            <a:r>
              <a:rPr sz="2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</a:t>
            </a:r>
            <a:r>
              <a:rPr sz="24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propósito, </a:t>
            </a:r>
            <a:r>
              <a:rPr sz="2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2400" spc="-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 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24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4343400"/>
            <a:ext cx="6692900" cy="946092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527685" marR="5080" indent="-515620">
              <a:lnSpc>
                <a:spcPts val="3770"/>
              </a:lnSpc>
              <a:spcBef>
                <a:spcPts val="234"/>
              </a:spcBef>
              <a:tabLst>
                <a:tab pos="526415" algn="l"/>
              </a:tabLst>
            </a:pP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sz="2400" spc="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2400" spc="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qué manera</a:t>
            </a:r>
            <a:r>
              <a:rPr sz="2400" spc="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encuentro </a:t>
            </a:r>
            <a:r>
              <a:rPr lang="en-US" sz="24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Dios </a:t>
            </a:r>
            <a:r>
              <a:rPr sz="24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presente </a:t>
            </a:r>
            <a:r>
              <a:rPr sz="24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mi</a:t>
            </a:r>
            <a:r>
              <a:rPr sz="2400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vocación</a:t>
            </a:r>
            <a:r>
              <a:rPr lang="en-US"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actualmente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3442" y="1577136"/>
            <a:ext cx="3002261" cy="3683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0103" y="4495800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EF7F9-21EB-5740-A47D-1D03B6FA9607}"/>
              </a:ext>
            </a:extLst>
          </p:cNvPr>
          <p:cNvSpPr/>
          <p:nvPr/>
        </p:nvSpPr>
        <p:spPr>
          <a:xfrm>
            <a:off x="838200" y="685800"/>
            <a:ext cx="86868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2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 silenciosa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2240230"/>
            <a:ext cx="1226820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2514625"/>
            <a:ext cx="8097520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8031085" y="659217"/>
                </a:moveTo>
                <a:lnTo>
                  <a:pt x="65925" y="659217"/>
                </a:lnTo>
                <a:lnTo>
                  <a:pt x="40263" y="654038"/>
                </a:lnTo>
                <a:lnTo>
                  <a:pt x="19307" y="639910"/>
                </a:lnTo>
                <a:lnTo>
                  <a:pt x="5180" y="618954"/>
                </a:lnTo>
                <a:lnTo>
                  <a:pt x="0" y="593293"/>
                </a:ln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1830" y="618954"/>
                </a:lnTo>
                <a:lnTo>
                  <a:pt x="8077703" y="639910"/>
                </a:lnTo>
                <a:lnTo>
                  <a:pt x="8056747" y="654038"/>
                </a:lnTo>
                <a:lnTo>
                  <a:pt x="8031085" y="659217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2514625"/>
            <a:ext cx="8097520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0" y="65925"/>
                </a:move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7011" y="593293"/>
                </a:lnTo>
                <a:lnTo>
                  <a:pt x="8031085" y="659217"/>
                </a:lnTo>
                <a:lnTo>
                  <a:pt x="65925" y="659217"/>
                </a:lnTo>
                <a:lnTo>
                  <a:pt x="65925" y="659217"/>
                </a:lnTo>
                <a:lnTo>
                  <a:pt x="0" y="593293"/>
                </a:lnTo>
                <a:lnTo>
                  <a:pt x="0" y="659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3265409"/>
            <a:ext cx="8686799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8031085" y="659217"/>
                </a:moveTo>
                <a:lnTo>
                  <a:pt x="65925" y="659217"/>
                </a:lnTo>
                <a:lnTo>
                  <a:pt x="40263" y="654038"/>
                </a:lnTo>
                <a:lnTo>
                  <a:pt x="19307" y="639910"/>
                </a:lnTo>
                <a:lnTo>
                  <a:pt x="5180" y="618954"/>
                </a:lnTo>
                <a:lnTo>
                  <a:pt x="0" y="593293"/>
                </a:ln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1830" y="618954"/>
                </a:lnTo>
                <a:lnTo>
                  <a:pt x="8077703" y="639910"/>
                </a:lnTo>
                <a:lnTo>
                  <a:pt x="8056747" y="654038"/>
                </a:lnTo>
                <a:lnTo>
                  <a:pt x="8031085" y="659217"/>
                </a:lnTo>
                <a:close/>
              </a:path>
            </a:pathLst>
          </a:custGeom>
          <a:solidFill>
            <a:srgbClr val="86AC92"/>
          </a:solidFill>
        </p:spPr>
        <p:txBody>
          <a:bodyPr wrap="square" lIns="0" tIns="0" rIns="0" bIns="0" rtlCol="0"/>
          <a:lstStyle/>
          <a:p>
            <a:pPr marR="1999614" algn="r">
              <a:lnSpc>
                <a:spcPct val="200000"/>
              </a:lnSpc>
              <a:spcBef>
                <a:spcPts val="100"/>
              </a:spcBef>
            </a:pPr>
            <a:r>
              <a:rPr lang="es-ES" sz="2000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Comience con 30 </a:t>
            </a:r>
            <a:r>
              <a:rPr lang="es-ES" sz="2000"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segundos </a:t>
            </a:r>
            <a:r>
              <a:rPr lang="es-ES" sz="2000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2000"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silencio </a:t>
            </a:r>
            <a:r>
              <a:rPr lang="es-ES" sz="2000" spc="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sz="2000" spc="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respiración</a:t>
            </a:r>
            <a:r>
              <a:rPr lang="es-ES" sz="2000" spc="-3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pc="-3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ES" spc="8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rofunda.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2000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4038600"/>
            <a:ext cx="9067800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8031085" y="659217"/>
                </a:moveTo>
                <a:lnTo>
                  <a:pt x="65925" y="659217"/>
                </a:lnTo>
                <a:lnTo>
                  <a:pt x="40263" y="654038"/>
                </a:lnTo>
                <a:lnTo>
                  <a:pt x="19307" y="639910"/>
                </a:lnTo>
                <a:lnTo>
                  <a:pt x="5180" y="618954"/>
                </a:lnTo>
                <a:lnTo>
                  <a:pt x="0" y="593293"/>
                </a:ln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1830" y="618954"/>
                </a:lnTo>
                <a:lnTo>
                  <a:pt x="8077703" y="639910"/>
                </a:lnTo>
                <a:lnTo>
                  <a:pt x="8056747" y="654038"/>
                </a:lnTo>
                <a:lnTo>
                  <a:pt x="8031085" y="659217"/>
                </a:lnTo>
                <a:close/>
              </a:path>
            </a:pathLst>
          </a:custGeom>
          <a:solidFill>
            <a:srgbClr val="94B77E"/>
          </a:solidFill>
        </p:spPr>
        <p:txBody>
          <a:bodyPr wrap="square" lIns="0" tIns="0" rIns="0" bIns="0" rtlCol="0"/>
          <a:lstStyle/>
          <a:p>
            <a:pPr marR="1961514" algn="r">
              <a:lnSpc>
                <a:spcPct val="200000"/>
              </a:lnSpc>
            </a:pPr>
            <a:r>
              <a:rPr lang="es-ES" sz="2000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</a:t>
            </a:r>
            <a:r>
              <a:rPr lang="es-ES" sz="2000" spc="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 </a:t>
            </a:r>
            <a:r>
              <a:rPr lang="es-ES" sz="2000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comparte </a:t>
            </a:r>
            <a:r>
              <a:rPr lang="es-ES" sz="2000"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historia </a:t>
            </a:r>
            <a:r>
              <a:rPr lang="es-ES" sz="2000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2000" spc="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vocación</a:t>
            </a:r>
            <a:r>
              <a:rPr lang="es-ES" sz="2000" spc="-3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min)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9372600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8031085" y="659217"/>
                </a:moveTo>
                <a:lnTo>
                  <a:pt x="65925" y="659217"/>
                </a:lnTo>
                <a:lnTo>
                  <a:pt x="40263" y="654038"/>
                </a:lnTo>
                <a:lnTo>
                  <a:pt x="19307" y="639910"/>
                </a:lnTo>
                <a:lnTo>
                  <a:pt x="5180" y="618954"/>
                </a:lnTo>
                <a:lnTo>
                  <a:pt x="0" y="593293"/>
                </a:ln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1830" y="618954"/>
                </a:lnTo>
                <a:lnTo>
                  <a:pt x="8077703" y="639910"/>
                </a:lnTo>
                <a:lnTo>
                  <a:pt x="8056747" y="654038"/>
                </a:lnTo>
                <a:lnTo>
                  <a:pt x="8031085" y="659217"/>
                </a:lnTo>
                <a:close/>
              </a:path>
            </a:pathLst>
          </a:custGeom>
          <a:solidFill>
            <a:srgbClr val="C1B977"/>
          </a:solidFill>
        </p:spPr>
        <p:txBody>
          <a:bodyPr wrap="square" lIns="0" tIns="0" rIns="0" bIns="0" rtlCol="0"/>
          <a:lstStyle/>
          <a:p>
            <a:pPr>
              <a:lnSpc>
                <a:spcPct val="200000"/>
              </a:lnSpc>
            </a:pPr>
            <a:r>
              <a:rPr lang="es-PE" dirty="0"/>
              <a:t>         </a:t>
            </a:r>
            <a:r>
              <a:rPr lang="es-P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 de que todos hayan compartido su historia, cada persona responder</a:t>
            </a:r>
            <a:endParaRPr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19400" y="5562600"/>
            <a:ext cx="8305800" cy="659765"/>
          </a:xfrm>
          <a:custGeom>
            <a:avLst/>
            <a:gdLst/>
            <a:ahLst/>
            <a:cxnLst/>
            <a:rect l="l" t="t" r="r" b="b"/>
            <a:pathLst>
              <a:path w="8097520" h="659764">
                <a:moveTo>
                  <a:pt x="8031085" y="659217"/>
                </a:moveTo>
                <a:lnTo>
                  <a:pt x="65925" y="659217"/>
                </a:lnTo>
                <a:lnTo>
                  <a:pt x="40263" y="654038"/>
                </a:lnTo>
                <a:lnTo>
                  <a:pt x="19307" y="639910"/>
                </a:lnTo>
                <a:lnTo>
                  <a:pt x="5180" y="618954"/>
                </a:lnTo>
                <a:lnTo>
                  <a:pt x="0" y="593293"/>
                </a:lnTo>
                <a:lnTo>
                  <a:pt x="0" y="65925"/>
                </a:lnTo>
                <a:lnTo>
                  <a:pt x="5180" y="40263"/>
                </a:lnTo>
                <a:lnTo>
                  <a:pt x="19307" y="19307"/>
                </a:lnTo>
                <a:lnTo>
                  <a:pt x="40263" y="5180"/>
                </a:lnTo>
                <a:lnTo>
                  <a:pt x="65925" y="0"/>
                </a:lnTo>
                <a:lnTo>
                  <a:pt x="8031085" y="0"/>
                </a:lnTo>
                <a:lnTo>
                  <a:pt x="8056747" y="5180"/>
                </a:lnTo>
                <a:lnTo>
                  <a:pt x="8077703" y="19307"/>
                </a:lnTo>
                <a:lnTo>
                  <a:pt x="8091830" y="40263"/>
                </a:lnTo>
                <a:lnTo>
                  <a:pt x="8097011" y="65925"/>
                </a:lnTo>
                <a:lnTo>
                  <a:pt x="8097011" y="593293"/>
                </a:lnTo>
                <a:lnTo>
                  <a:pt x="8091830" y="618954"/>
                </a:lnTo>
                <a:lnTo>
                  <a:pt x="8077703" y="639910"/>
                </a:lnTo>
                <a:lnTo>
                  <a:pt x="8056747" y="654038"/>
                </a:lnTo>
                <a:lnTo>
                  <a:pt x="8031085" y="659217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pPr>
              <a:lnSpc>
                <a:spcPct val="200000"/>
              </a:lnSpc>
            </a:pPr>
            <a:r>
              <a:rPr lang="en-US" spc="8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Cierre con unos 30 segundos de silencio y con un Gloria al Padre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06714" y="2996224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332079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close/>
              </a:path>
              <a:path w="428625" h="428625">
                <a:moveTo>
                  <a:pt x="214249" y="428498"/>
                </a:moveTo>
                <a:lnTo>
                  <a:pt x="0" y="235672"/>
                </a:lnTo>
                <a:lnTo>
                  <a:pt x="428498" y="235672"/>
                </a:lnTo>
                <a:lnTo>
                  <a:pt x="214249" y="428498"/>
                </a:lnTo>
                <a:close/>
              </a:path>
            </a:pathLst>
          </a:custGeom>
          <a:solidFill>
            <a:srgbClr val="DBDF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6714" y="2996224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lnTo>
                  <a:pt x="428498" y="235672"/>
                </a:lnTo>
                <a:lnTo>
                  <a:pt x="214249" y="428498"/>
                </a:lnTo>
                <a:lnTo>
                  <a:pt x="0" y="235672"/>
                </a:lnTo>
                <a:close/>
              </a:path>
            </a:pathLst>
          </a:custGeom>
          <a:ln w="12699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11361" y="3747008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332079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close/>
              </a:path>
              <a:path w="428625" h="428625">
                <a:moveTo>
                  <a:pt x="214249" y="428498"/>
                </a:moveTo>
                <a:lnTo>
                  <a:pt x="0" y="235672"/>
                </a:lnTo>
                <a:lnTo>
                  <a:pt x="428498" y="235672"/>
                </a:lnTo>
                <a:lnTo>
                  <a:pt x="214249" y="428498"/>
                </a:lnTo>
                <a:close/>
              </a:path>
            </a:pathLst>
          </a:custGeom>
          <a:solidFill>
            <a:srgbClr val="D9E3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1359" y="3747008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lnTo>
                  <a:pt x="428498" y="235672"/>
                </a:lnTo>
                <a:lnTo>
                  <a:pt x="214249" y="428498"/>
                </a:lnTo>
                <a:lnTo>
                  <a:pt x="0" y="235672"/>
                </a:lnTo>
                <a:close/>
              </a:path>
            </a:pathLst>
          </a:custGeom>
          <a:ln w="12699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16008" y="4486805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332079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close/>
              </a:path>
              <a:path w="428625" h="428625">
                <a:moveTo>
                  <a:pt x="214249" y="428497"/>
                </a:moveTo>
                <a:lnTo>
                  <a:pt x="0" y="235672"/>
                </a:lnTo>
                <a:lnTo>
                  <a:pt x="428498" y="235672"/>
                </a:lnTo>
                <a:lnTo>
                  <a:pt x="214249" y="428497"/>
                </a:lnTo>
                <a:close/>
              </a:path>
            </a:pathLst>
          </a:custGeom>
          <a:solidFill>
            <a:srgbClr val="E6E8D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16008" y="4486805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lnTo>
                  <a:pt x="428498" y="235672"/>
                </a:lnTo>
                <a:lnTo>
                  <a:pt x="214249" y="428497"/>
                </a:lnTo>
                <a:lnTo>
                  <a:pt x="0" y="235672"/>
                </a:lnTo>
                <a:close/>
              </a:path>
            </a:pathLst>
          </a:custGeom>
          <a:ln w="12699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20656" y="5244913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332079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close/>
              </a:path>
              <a:path w="428625" h="428625">
                <a:moveTo>
                  <a:pt x="214249" y="428497"/>
                </a:moveTo>
                <a:lnTo>
                  <a:pt x="0" y="235672"/>
                </a:lnTo>
                <a:lnTo>
                  <a:pt x="428498" y="235672"/>
                </a:lnTo>
                <a:lnTo>
                  <a:pt x="214249" y="428497"/>
                </a:lnTo>
                <a:close/>
              </a:path>
            </a:pathLst>
          </a:custGeom>
          <a:solidFill>
            <a:srgbClr val="EBD9D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20656" y="5244913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235672"/>
                </a:moveTo>
                <a:lnTo>
                  <a:pt x="96404" y="235672"/>
                </a:lnTo>
                <a:lnTo>
                  <a:pt x="96404" y="0"/>
                </a:lnTo>
                <a:lnTo>
                  <a:pt x="332079" y="0"/>
                </a:lnTo>
                <a:lnTo>
                  <a:pt x="332079" y="235672"/>
                </a:lnTo>
                <a:lnTo>
                  <a:pt x="428498" y="235672"/>
                </a:lnTo>
                <a:lnTo>
                  <a:pt x="214249" y="428497"/>
                </a:lnTo>
                <a:lnTo>
                  <a:pt x="0" y="235672"/>
                </a:lnTo>
                <a:close/>
              </a:path>
            </a:pathLst>
          </a:custGeom>
          <a:ln w="12699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6800" y="2667000"/>
            <a:ext cx="3352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Elegir</a:t>
            </a:r>
            <a:r>
              <a:rPr sz="2000" spc="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cronometrador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76350" y="806196"/>
            <a:ext cx="819594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b="1" spc="325" dirty="0">
                <a:solidFill>
                  <a:srgbClr val="FFFFFF"/>
                </a:solidFill>
                <a:latin typeface="Calibri"/>
                <a:cs typeface="Calibri"/>
              </a:rPr>
              <a:t>Ejercicio </a:t>
            </a:r>
            <a:r>
              <a:rPr sz="4350" b="1" spc="45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350" b="1" spc="405" dirty="0">
                <a:solidFill>
                  <a:srgbClr val="FFFFFF"/>
                </a:solidFill>
                <a:latin typeface="Calibri"/>
                <a:cs typeface="Calibri"/>
              </a:rPr>
              <a:t>escucha</a:t>
            </a:r>
            <a:r>
              <a:rPr sz="435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415" dirty="0">
                <a:solidFill>
                  <a:srgbClr val="FFFFFF"/>
                </a:solidFill>
                <a:latin typeface="Calibri"/>
                <a:cs typeface="Calibri"/>
              </a:rPr>
              <a:t>profunda</a:t>
            </a:r>
            <a:endParaRPr sz="4350" dirty="0">
              <a:latin typeface="Calibri"/>
              <a:cs typeface="Calibri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D0822D2E-6032-AF15-6A2E-B1A96DDF4B4B}"/>
              </a:ext>
            </a:extLst>
          </p:cNvPr>
          <p:cNvSpPr/>
          <p:nvPr/>
        </p:nvSpPr>
        <p:spPr>
          <a:xfrm rot="10800000">
            <a:off x="0" y="4495800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2430984"/>
            <a:ext cx="7004050" cy="1870075"/>
          </a:xfrm>
          <a:custGeom>
            <a:avLst/>
            <a:gdLst/>
            <a:ahLst/>
            <a:cxnLst/>
            <a:rect l="l" t="t" r="r" b="b"/>
            <a:pathLst>
              <a:path w="7004050" h="1870075">
                <a:moveTo>
                  <a:pt x="6692162" y="1869668"/>
                </a:moveTo>
                <a:lnTo>
                  <a:pt x="311619" y="1869668"/>
                </a:lnTo>
                <a:lnTo>
                  <a:pt x="265569" y="1866288"/>
                </a:lnTo>
                <a:lnTo>
                  <a:pt x="221616" y="1856474"/>
                </a:lnTo>
                <a:lnTo>
                  <a:pt x="180245" y="1840705"/>
                </a:lnTo>
                <a:lnTo>
                  <a:pt x="141936" y="1819462"/>
                </a:lnTo>
                <a:lnTo>
                  <a:pt x="107171" y="1793231"/>
                </a:lnTo>
                <a:lnTo>
                  <a:pt x="76431" y="1762492"/>
                </a:lnTo>
                <a:lnTo>
                  <a:pt x="50202" y="1727725"/>
                </a:lnTo>
                <a:lnTo>
                  <a:pt x="28961" y="1689417"/>
                </a:lnTo>
                <a:lnTo>
                  <a:pt x="13193" y="1648046"/>
                </a:lnTo>
                <a:lnTo>
                  <a:pt x="3378" y="1604095"/>
                </a:lnTo>
                <a:lnTo>
                  <a:pt x="0" y="1558048"/>
                </a:lnTo>
                <a:lnTo>
                  <a:pt x="0" y="311619"/>
                </a:lnTo>
                <a:lnTo>
                  <a:pt x="3378" y="265571"/>
                </a:lnTo>
                <a:lnTo>
                  <a:pt x="13193" y="221620"/>
                </a:lnTo>
                <a:lnTo>
                  <a:pt x="28961" y="180251"/>
                </a:lnTo>
                <a:lnTo>
                  <a:pt x="50202" y="141940"/>
                </a:lnTo>
                <a:lnTo>
                  <a:pt x="76431" y="107176"/>
                </a:lnTo>
                <a:lnTo>
                  <a:pt x="107171" y="76436"/>
                </a:lnTo>
                <a:lnTo>
                  <a:pt x="141936" y="50204"/>
                </a:lnTo>
                <a:lnTo>
                  <a:pt x="180245" y="28963"/>
                </a:lnTo>
                <a:lnTo>
                  <a:pt x="221616" y="13193"/>
                </a:lnTo>
                <a:lnTo>
                  <a:pt x="265569" y="3378"/>
                </a:lnTo>
                <a:lnTo>
                  <a:pt x="311619" y="0"/>
                </a:lnTo>
                <a:lnTo>
                  <a:pt x="6692162" y="0"/>
                </a:lnTo>
                <a:lnTo>
                  <a:pt x="6738211" y="3378"/>
                </a:lnTo>
                <a:lnTo>
                  <a:pt x="6782161" y="13193"/>
                </a:lnTo>
                <a:lnTo>
                  <a:pt x="6823532" y="28963"/>
                </a:lnTo>
                <a:lnTo>
                  <a:pt x="6861840" y="50204"/>
                </a:lnTo>
                <a:lnTo>
                  <a:pt x="6896606" y="76436"/>
                </a:lnTo>
                <a:lnTo>
                  <a:pt x="6927346" y="107176"/>
                </a:lnTo>
                <a:lnTo>
                  <a:pt x="6953577" y="141940"/>
                </a:lnTo>
                <a:lnTo>
                  <a:pt x="6974819" y="180251"/>
                </a:lnTo>
                <a:lnTo>
                  <a:pt x="6990588" y="221620"/>
                </a:lnTo>
                <a:lnTo>
                  <a:pt x="7000404" y="265571"/>
                </a:lnTo>
                <a:lnTo>
                  <a:pt x="7003783" y="311619"/>
                </a:lnTo>
                <a:lnTo>
                  <a:pt x="7003783" y="1558048"/>
                </a:lnTo>
                <a:lnTo>
                  <a:pt x="7000404" y="1604095"/>
                </a:lnTo>
                <a:lnTo>
                  <a:pt x="6990588" y="1648046"/>
                </a:lnTo>
                <a:lnTo>
                  <a:pt x="6974819" y="1689417"/>
                </a:lnTo>
                <a:lnTo>
                  <a:pt x="6953577" y="1727725"/>
                </a:lnTo>
                <a:lnTo>
                  <a:pt x="6927346" y="1762492"/>
                </a:lnTo>
                <a:lnTo>
                  <a:pt x="6896606" y="1793231"/>
                </a:lnTo>
                <a:lnTo>
                  <a:pt x="6861840" y="1819462"/>
                </a:lnTo>
                <a:lnTo>
                  <a:pt x="6823532" y="1840705"/>
                </a:lnTo>
                <a:lnTo>
                  <a:pt x="6782161" y="1856474"/>
                </a:lnTo>
                <a:lnTo>
                  <a:pt x="6738211" y="1866288"/>
                </a:lnTo>
                <a:lnTo>
                  <a:pt x="6692162" y="1869668"/>
                </a:lnTo>
                <a:close/>
              </a:path>
            </a:pathLst>
          </a:custGeom>
          <a:solidFill>
            <a:srgbClr val="94B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6800" y="2667000"/>
            <a:ext cx="6796139" cy="94096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545"/>
              </a:spcBef>
            </a:pPr>
            <a:r>
              <a:rPr sz="2400" spc="1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</a:t>
            </a:r>
            <a:r>
              <a:rPr sz="2400" spc="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sz="2400" spc="1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llamó</a:t>
            </a:r>
            <a:r>
              <a:rPr sz="2400" spc="-6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pc="-6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sz="2400"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2400" spc="1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</a:t>
            </a:r>
            <a:r>
              <a:rPr sz="2400" spc="1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2400"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 </a:t>
            </a:r>
            <a:r>
              <a:rPr sz="2400" spc="1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condiciones </a:t>
            </a:r>
            <a:r>
              <a:rPr sz="2400" spc="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establecidas </a:t>
            </a:r>
            <a:r>
              <a:rPr sz="2400" spc="1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2400" spc="1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 </a:t>
            </a:r>
            <a:r>
              <a:rPr sz="2400" spc="1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debate</a:t>
            </a:r>
            <a:r>
              <a:rPr lang="en-US" sz="2400" spc="1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grupo</a:t>
            </a:r>
            <a:r>
              <a:rPr sz="2400" spc="1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7216" y="4398568"/>
            <a:ext cx="7004050" cy="1870075"/>
          </a:xfrm>
          <a:custGeom>
            <a:avLst/>
            <a:gdLst/>
            <a:ahLst/>
            <a:cxnLst/>
            <a:rect l="l" t="t" r="r" b="b"/>
            <a:pathLst>
              <a:path w="7004050" h="1870075">
                <a:moveTo>
                  <a:pt x="6692162" y="1869668"/>
                </a:moveTo>
                <a:lnTo>
                  <a:pt x="311619" y="1869668"/>
                </a:lnTo>
                <a:lnTo>
                  <a:pt x="265569" y="1866288"/>
                </a:lnTo>
                <a:lnTo>
                  <a:pt x="221616" y="1856474"/>
                </a:lnTo>
                <a:lnTo>
                  <a:pt x="180245" y="1840705"/>
                </a:lnTo>
                <a:lnTo>
                  <a:pt x="141936" y="1819462"/>
                </a:lnTo>
                <a:lnTo>
                  <a:pt x="107171" y="1793231"/>
                </a:lnTo>
                <a:lnTo>
                  <a:pt x="76431" y="1762492"/>
                </a:lnTo>
                <a:lnTo>
                  <a:pt x="50202" y="1727725"/>
                </a:lnTo>
                <a:lnTo>
                  <a:pt x="28961" y="1689417"/>
                </a:lnTo>
                <a:lnTo>
                  <a:pt x="13193" y="1648046"/>
                </a:lnTo>
                <a:lnTo>
                  <a:pt x="3378" y="1604095"/>
                </a:lnTo>
                <a:lnTo>
                  <a:pt x="0" y="1558048"/>
                </a:lnTo>
                <a:lnTo>
                  <a:pt x="0" y="311619"/>
                </a:lnTo>
                <a:lnTo>
                  <a:pt x="3378" y="265571"/>
                </a:lnTo>
                <a:lnTo>
                  <a:pt x="13193" y="221620"/>
                </a:lnTo>
                <a:lnTo>
                  <a:pt x="28961" y="180251"/>
                </a:lnTo>
                <a:lnTo>
                  <a:pt x="50202" y="141940"/>
                </a:lnTo>
                <a:lnTo>
                  <a:pt x="76431" y="107176"/>
                </a:lnTo>
                <a:lnTo>
                  <a:pt x="107171" y="76436"/>
                </a:lnTo>
                <a:lnTo>
                  <a:pt x="141936" y="50204"/>
                </a:lnTo>
                <a:lnTo>
                  <a:pt x="180245" y="28963"/>
                </a:lnTo>
                <a:lnTo>
                  <a:pt x="221616" y="13193"/>
                </a:lnTo>
                <a:lnTo>
                  <a:pt x="265569" y="3378"/>
                </a:lnTo>
                <a:lnTo>
                  <a:pt x="311619" y="0"/>
                </a:lnTo>
                <a:lnTo>
                  <a:pt x="6692162" y="0"/>
                </a:lnTo>
                <a:lnTo>
                  <a:pt x="6738211" y="3378"/>
                </a:lnTo>
                <a:lnTo>
                  <a:pt x="6782161" y="13193"/>
                </a:lnTo>
                <a:lnTo>
                  <a:pt x="6823532" y="28963"/>
                </a:lnTo>
                <a:lnTo>
                  <a:pt x="6861840" y="50204"/>
                </a:lnTo>
                <a:lnTo>
                  <a:pt x="6896606" y="76436"/>
                </a:lnTo>
                <a:lnTo>
                  <a:pt x="6927346" y="107176"/>
                </a:lnTo>
                <a:lnTo>
                  <a:pt x="6953577" y="141940"/>
                </a:lnTo>
                <a:lnTo>
                  <a:pt x="6974819" y="180251"/>
                </a:lnTo>
                <a:lnTo>
                  <a:pt x="6990588" y="221620"/>
                </a:lnTo>
                <a:lnTo>
                  <a:pt x="7000404" y="265571"/>
                </a:lnTo>
                <a:lnTo>
                  <a:pt x="7003783" y="311619"/>
                </a:lnTo>
                <a:lnTo>
                  <a:pt x="7003783" y="1558048"/>
                </a:lnTo>
                <a:lnTo>
                  <a:pt x="7000404" y="1604095"/>
                </a:lnTo>
                <a:lnTo>
                  <a:pt x="6990588" y="1648046"/>
                </a:lnTo>
                <a:lnTo>
                  <a:pt x="6974819" y="1689417"/>
                </a:lnTo>
                <a:lnTo>
                  <a:pt x="6953577" y="1727725"/>
                </a:lnTo>
                <a:lnTo>
                  <a:pt x="6927346" y="1762492"/>
                </a:lnTo>
                <a:lnTo>
                  <a:pt x="6896606" y="1793231"/>
                </a:lnTo>
                <a:lnTo>
                  <a:pt x="6861840" y="1819462"/>
                </a:lnTo>
                <a:lnTo>
                  <a:pt x="6823532" y="1840705"/>
                </a:lnTo>
                <a:lnTo>
                  <a:pt x="6782161" y="1856474"/>
                </a:lnTo>
                <a:lnTo>
                  <a:pt x="6738211" y="1866288"/>
                </a:lnTo>
                <a:lnTo>
                  <a:pt x="6692162" y="1869668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7216" y="4398568"/>
            <a:ext cx="7004050" cy="1870075"/>
          </a:xfrm>
          <a:custGeom>
            <a:avLst/>
            <a:gdLst/>
            <a:ahLst/>
            <a:cxnLst/>
            <a:rect l="l" t="t" r="r" b="b"/>
            <a:pathLst>
              <a:path w="7004050" h="1870075">
                <a:moveTo>
                  <a:pt x="0" y="311619"/>
                </a:moveTo>
                <a:lnTo>
                  <a:pt x="0" y="311619"/>
                </a:lnTo>
                <a:lnTo>
                  <a:pt x="3378" y="265571"/>
                </a:lnTo>
                <a:lnTo>
                  <a:pt x="13193" y="221620"/>
                </a:lnTo>
                <a:lnTo>
                  <a:pt x="28961" y="180251"/>
                </a:lnTo>
                <a:lnTo>
                  <a:pt x="50202" y="141940"/>
                </a:lnTo>
                <a:lnTo>
                  <a:pt x="76431" y="107176"/>
                </a:lnTo>
                <a:lnTo>
                  <a:pt x="107171" y="76436"/>
                </a:lnTo>
                <a:lnTo>
                  <a:pt x="141936" y="50204"/>
                </a:lnTo>
                <a:lnTo>
                  <a:pt x="180245" y="28963"/>
                </a:lnTo>
                <a:lnTo>
                  <a:pt x="221616" y="13193"/>
                </a:lnTo>
                <a:lnTo>
                  <a:pt x="265569" y="3378"/>
                </a:lnTo>
                <a:lnTo>
                  <a:pt x="311619" y="0"/>
                </a:lnTo>
                <a:lnTo>
                  <a:pt x="6692162" y="0"/>
                </a:lnTo>
                <a:lnTo>
                  <a:pt x="6692162" y="0"/>
                </a:lnTo>
                <a:lnTo>
                  <a:pt x="6738211" y="3378"/>
                </a:lnTo>
                <a:lnTo>
                  <a:pt x="6782161" y="13193"/>
                </a:lnTo>
                <a:lnTo>
                  <a:pt x="6823532" y="28963"/>
                </a:lnTo>
                <a:lnTo>
                  <a:pt x="6861840" y="50204"/>
                </a:lnTo>
                <a:lnTo>
                  <a:pt x="6896606" y="76436"/>
                </a:lnTo>
                <a:lnTo>
                  <a:pt x="6927346" y="107176"/>
                </a:lnTo>
                <a:lnTo>
                  <a:pt x="6953577" y="141940"/>
                </a:lnTo>
                <a:lnTo>
                  <a:pt x="6974819" y="180251"/>
                </a:lnTo>
                <a:lnTo>
                  <a:pt x="6990588" y="221620"/>
                </a:lnTo>
                <a:lnTo>
                  <a:pt x="7000404" y="265571"/>
                </a:lnTo>
                <a:lnTo>
                  <a:pt x="7003783" y="311619"/>
                </a:lnTo>
                <a:lnTo>
                  <a:pt x="7003783" y="1558048"/>
                </a:lnTo>
                <a:lnTo>
                  <a:pt x="7003783" y="1558048"/>
                </a:lnTo>
                <a:lnTo>
                  <a:pt x="6692162" y="1869668"/>
                </a:lnTo>
                <a:lnTo>
                  <a:pt x="311619" y="1869668"/>
                </a:lnTo>
                <a:lnTo>
                  <a:pt x="311619" y="1869668"/>
                </a:lnTo>
                <a:lnTo>
                  <a:pt x="0" y="1558048"/>
                </a:lnTo>
                <a:lnTo>
                  <a:pt x="0" y="3116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4861" y="4544097"/>
            <a:ext cx="6491339" cy="110254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545"/>
              </a:spcBef>
            </a:pPr>
            <a:r>
              <a:rPr sz="2400" spc="1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</a:t>
            </a:r>
            <a:r>
              <a:rPr sz="2400" spc="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tiene volver</a:t>
            </a:r>
            <a:r>
              <a:rPr sz="2400" spc="-3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sz="2400" spc="1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conectar </a:t>
            </a:r>
            <a:r>
              <a:rPr sz="2400" spc="1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400" spc="1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sz="2400" spc="1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  </a:t>
            </a:r>
            <a:r>
              <a:rPr sz="2400" spc="1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vocacional?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0600" y="381000"/>
            <a:ext cx="7004050" cy="1870075"/>
          </a:xfrm>
          <a:custGeom>
            <a:avLst/>
            <a:gdLst/>
            <a:ahLst/>
            <a:cxnLst/>
            <a:rect l="l" t="t" r="r" b="b"/>
            <a:pathLst>
              <a:path w="7004050" h="1870075">
                <a:moveTo>
                  <a:pt x="6692162" y="1869668"/>
                </a:moveTo>
                <a:lnTo>
                  <a:pt x="311619" y="1869668"/>
                </a:lnTo>
                <a:lnTo>
                  <a:pt x="265569" y="1866288"/>
                </a:lnTo>
                <a:lnTo>
                  <a:pt x="221616" y="1856474"/>
                </a:lnTo>
                <a:lnTo>
                  <a:pt x="180245" y="1840705"/>
                </a:lnTo>
                <a:lnTo>
                  <a:pt x="141936" y="1819462"/>
                </a:lnTo>
                <a:lnTo>
                  <a:pt x="107171" y="1793231"/>
                </a:lnTo>
                <a:lnTo>
                  <a:pt x="76431" y="1762492"/>
                </a:lnTo>
                <a:lnTo>
                  <a:pt x="50202" y="1727725"/>
                </a:lnTo>
                <a:lnTo>
                  <a:pt x="28961" y="1689417"/>
                </a:lnTo>
                <a:lnTo>
                  <a:pt x="13193" y="1648046"/>
                </a:lnTo>
                <a:lnTo>
                  <a:pt x="3378" y="1604095"/>
                </a:lnTo>
                <a:lnTo>
                  <a:pt x="0" y="1558048"/>
                </a:lnTo>
                <a:lnTo>
                  <a:pt x="0" y="311619"/>
                </a:lnTo>
                <a:lnTo>
                  <a:pt x="3378" y="265571"/>
                </a:lnTo>
                <a:lnTo>
                  <a:pt x="13193" y="221620"/>
                </a:lnTo>
                <a:lnTo>
                  <a:pt x="28961" y="180251"/>
                </a:lnTo>
                <a:lnTo>
                  <a:pt x="50202" y="141940"/>
                </a:lnTo>
                <a:lnTo>
                  <a:pt x="76431" y="107176"/>
                </a:lnTo>
                <a:lnTo>
                  <a:pt x="107171" y="76436"/>
                </a:lnTo>
                <a:lnTo>
                  <a:pt x="141936" y="50204"/>
                </a:lnTo>
                <a:lnTo>
                  <a:pt x="180245" y="28963"/>
                </a:lnTo>
                <a:lnTo>
                  <a:pt x="221616" y="13193"/>
                </a:lnTo>
                <a:lnTo>
                  <a:pt x="265569" y="3378"/>
                </a:lnTo>
                <a:lnTo>
                  <a:pt x="311619" y="0"/>
                </a:lnTo>
                <a:lnTo>
                  <a:pt x="6692162" y="0"/>
                </a:lnTo>
                <a:lnTo>
                  <a:pt x="6738211" y="3378"/>
                </a:lnTo>
                <a:lnTo>
                  <a:pt x="6782161" y="13193"/>
                </a:lnTo>
                <a:lnTo>
                  <a:pt x="6823532" y="28963"/>
                </a:lnTo>
                <a:lnTo>
                  <a:pt x="6861840" y="50204"/>
                </a:lnTo>
                <a:lnTo>
                  <a:pt x="6896606" y="76436"/>
                </a:lnTo>
                <a:lnTo>
                  <a:pt x="6927346" y="107176"/>
                </a:lnTo>
                <a:lnTo>
                  <a:pt x="6953577" y="141940"/>
                </a:lnTo>
                <a:lnTo>
                  <a:pt x="6974819" y="180251"/>
                </a:lnTo>
                <a:lnTo>
                  <a:pt x="6990588" y="221620"/>
                </a:lnTo>
                <a:lnTo>
                  <a:pt x="7000404" y="265571"/>
                </a:lnTo>
                <a:lnTo>
                  <a:pt x="7003783" y="311619"/>
                </a:lnTo>
                <a:lnTo>
                  <a:pt x="7003783" y="1558048"/>
                </a:lnTo>
                <a:lnTo>
                  <a:pt x="7000404" y="1604095"/>
                </a:lnTo>
                <a:lnTo>
                  <a:pt x="6990588" y="1648046"/>
                </a:lnTo>
                <a:lnTo>
                  <a:pt x="6974819" y="1689417"/>
                </a:lnTo>
                <a:lnTo>
                  <a:pt x="6953577" y="1727725"/>
                </a:lnTo>
                <a:lnTo>
                  <a:pt x="6927346" y="1762492"/>
                </a:lnTo>
                <a:lnTo>
                  <a:pt x="6896606" y="1793231"/>
                </a:lnTo>
                <a:lnTo>
                  <a:pt x="6861840" y="1819462"/>
                </a:lnTo>
                <a:lnTo>
                  <a:pt x="6823532" y="1840705"/>
                </a:lnTo>
                <a:lnTo>
                  <a:pt x="6782161" y="1856474"/>
                </a:lnTo>
                <a:lnTo>
                  <a:pt x="6738211" y="1866288"/>
                </a:lnTo>
                <a:lnTo>
                  <a:pt x="6692162" y="1869668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4595" y="622046"/>
            <a:ext cx="6491605" cy="1045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1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</a:t>
            </a:r>
            <a:r>
              <a:rPr sz="2400" spc="-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observó</a:t>
            </a:r>
            <a:r>
              <a:rPr sz="2400" spc="-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400" spc="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apreció</a:t>
            </a:r>
            <a:r>
              <a:rPr sz="2400" spc="-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sz="2400" spc="1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conversación de su grupo de trabajo?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609600" y="2303005"/>
            <a:ext cx="3505200" cy="20042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290"/>
              </a:spcBef>
            </a:pPr>
            <a:r>
              <a:rPr sz="3600" b="1" spc="5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</a:t>
            </a:r>
            <a:r>
              <a:rPr sz="3600" b="1" spc="2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600" b="1" spc="2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rtir</a:t>
            </a:r>
            <a:endParaRPr lang="en-US" sz="3600" b="1" spc="27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ctr">
              <a:lnSpc>
                <a:spcPts val="5200"/>
              </a:lnSpc>
              <a:spcBef>
                <a:spcPts val="290"/>
              </a:spcBef>
            </a:pPr>
            <a:r>
              <a:rPr sz="3600" b="1" spc="2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spc="4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 </a:t>
            </a:r>
            <a:r>
              <a:rPr sz="3600" b="1" spc="4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 </a:t>
            </a:r>
            <a:r>
              <a:rPr sz="3600" b="1" spc="4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</a:t>
            </a:r>
            <a:r>
              <a:rPr sz="3600" b="1" spc="43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514852"/>
            <a:ext cx="12189460" cy="3343275"/>
          </a:xfrm>
          <a:custGeom>
            <a:avLst/>
            <a:gdLst/>
            <a:ahLst/>
            <a:cxnLst/>
            <a:rect l="l" t="t" r="r" b="b"/>
            <a:pathLst>
              <a:path w="12189460" h="3343275">
                <a:moveTo>
                  <a:pt x="0" y="3343147"/>
                </a:moveTo>
                <a:lnTo>
                  <a:pt x="12188952" y="3343147"/>
                </a:lnTo>
                <a:lnTo>
                  <a:pt x="12188952" y="0"/>
                </a:lnTo>
                <a:lnTo>
                  <a:pt x="0" y="0"/>
                </a:lnTo>
                <a:lnTo>
                  <a:pt x="0" y="3343147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51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7980653" y="1934554"/>
            <a:ext cx="3717706" cy="4577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1697570"/>
            <a:ext cx="559371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b="1" spc="325" dirty="0">
                <a:solidFill>
                  <a:srgbClr val="FFFFFF"/>
                </a:solidFill>
                <a:latin typeface="Calibri"/>
                <a:cs typeface="Calibri"/>
              </a:rPr>
              <a:t>Compromisos</a:t>
            </a:r>
            <a:r>
              <a:rPr sz="43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330" dirty="0">
                <a:solidFill>
                  <a:srgbClr val="FFFFFF"/>
                </a:solidFill>
                <a:latin typeface="Calibri"/>
                <a:cs typeface="Calibri"/>
              </a:rPr>
              <a:t>finales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4114800"/>
            <a:ext cx="7467600" cy="134844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15"/>
              </a:spcBef>
            </a:pPr>
            <a:r>
              <a:rPr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¿En qué </a:t>
            </a:r>
            <a:r>
              <a:rPr sz="28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</a:t>
            </a:r>
            <a:r>
              <a:rPr lang="en-US"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podria </a:t>
            </a: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practicar</a:t>
            </a:r>
            <a:r>
              <a:rPr lang="en-US"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</a:t>
            </a: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 marR="5080">
              <a:lnSpc>
                <a:spcPts val="3290"/>
              </a:lnSpc>
              <a:spcBef>
                <a:spcPts val="215"/>
              </a:spcBef>
            </a:pPr>
            <a:r>
              <a:rPr lang="en-US"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</a:t>
            </a:r>
            <a:r>
              <a:rPr lang="en-US"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más profunda </a:t>
            </a:r>
            <a:r>
              <a:rPr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demás </a:t>
            </a:r>
            <a:endParaRPr lang="en-US" sz="2800" spc="1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290"/>
              </a:lnSpc>
              <a:spcBef>
                <a:spcPts val="215"/>
              </a:spcBef>
            </a:pPr>
            <a:r>
              <a:rPr lang="en-US"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l</a:t>
            </a:r>
            <a:r>
              <a:rPr sz="28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sz="2800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próxima</a:t>
            </a:r>
            <a:r>
              <a:rPr sz="28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4262"/>
            <a:ext cx="12186639" cy="3732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4419" y="5213730"/>
            <a:ext cx="4357370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490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53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350" b="1" spc="385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pPr lvl="0"/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B86FB9-519D-4B02-87D7-F11F68DB1625}"/>
              </a:ext>
            </a:extLst>
          </p:cNvPr>
          <p:cNvSpPr/>
          <p:nvPr/>
        </p:nvSpPr>
        <p:spPr>
          <a:xfrm>
            <a:off x="990600" y="2286000"/>
            <a:ext cx="8382000" cy="426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Practique lo aprendido hoy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consciente de su experiencia auditiva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Reflexione sobre los cinco niveles de escucha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Anote cualquier experiencia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Registre algunas experiencia para compartirlo en la próxima sesión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adicionales en el folleto</a:t>
            </a:r>
          </a:p>
          <a:p>
            <a:pPr marL="457200" lvl="0" indent="-457200">
              <a:buFont typeface="+mj-lt"/>
              <a:buAutoNum type="arabicPeriod"/>
            </a:pPr>
            <a:endParaRPr lang="es-P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74CDB1-8A40-0CF4-EE84-0B22C3084B16}"/>
              </a:ext>
            </a:extLst>
          </p:cNvPr>
          <p:cNvSpPr/>
          <p:nvPr/>
        </p:nvSpPr>
        <p:spPr>
          <a:xfrm>
            <a:off x="1447800" y="533400"/>
            <a:ext cx="8610600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s-ES" sz="3200" b="1" spc="4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Mirando </a:t>
            </a:r>
            <a:r>
              <a:rPr lang="es-ES" sz="3200" b="1" spc="3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hacia </a:t>
            </a:r>
            <a:r>
              <a:rPr lang="es-ES" sz="3200" b="1" spc="3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ES" sz="3200" b="1" spc="4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próxima</a:t>
            </a:r>
            <a:r>
              <a:rPr lang="es-ES" sz="3200" b="1" spc="-4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ES" sz="3200" b="1" spc="3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</a:t>
            </a:r>
            <a:endParaRPr lang="es-E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BAC5DA4-56F4-EC51-5BEA-CC39A583E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715000"/>
            <a:ext cx="3276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 la siguiente homilía del papa Francisco</a:t>
            </a:r>
            <a:r>
              <a:rPr kumimoji="0" lang="es-P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s-P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44579F-3EC4-CDC8-17C3-46F08BC77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n-US" sz="1200" b="0" i="0" u="none" strike="noStrike" cap="none" normalizeH="0" baseline="0" dirty="0">
              <a:ln>
                <a:noFill/>
              </a:ln>
              <a:solidFill>
                <a:srgbClr val="1154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200" b="0" i="0" u="none" strike="noStrike" cap="none" normalizeH="0" baseline="0" dirty="0">
                <a:ln>
                  <a:noFill/>
                </a:ln>
                <a:solidFill>
                  <a:srgbClr val="1154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Homilía de Su Santidad el Papa Francisco </a:t>
            </a:r>
            <a:endParaRPr kumimoji="0" lang="es-P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53C1DCF4-B194-D76A-5BBD-EB328FA4A103}"/>
              </a:ext>
            </a:extLst>
          </p:cNvPr>
          <p:cNvSpPr/>
          <p:nvPr/>
        </p:nvSpPr>
        <p:spPr>
          <a:xfrm>
            <a:off x="9677400" y="2819400"/>
            <a:ext cx="2020959" cy="2701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5680" y="2761614"/>
            <a:ext cx="8191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92" y="0"/>
            <a:ext cx="1132108" cy="1060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44126"/>
            <a:ext cx="661897" cy="254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759B72-614D-5FDC-1E6E-0816C5942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84816"/>
            <a:ext cx="8686800" cy="5753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85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914400"/>
            <a:ext cx="5938520" cy="4730750"/>
          </a:xfrm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4350" b="1" spc="475" dirty="0">
                <a:solidFill>
                  <a:srgbClr val="44131A"/>
                </a:solidFill>
                <a:latin typeface="Calibri"/>
                <a:cs typeface="Calibri"/>
              </a:rPr>
              <a:t>Resumen </a:t>
            </a:r>
            <a:r>
              <a:rPr sz="4350" b="1" spc="45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4350" b="1" spc="315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4350" b="1" spc="-42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350" b="1" spc="370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43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1400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10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Bienvenida y</a:t>
            </a:r>
            <a:r>
              <a:rPr sz="2300" spc="-1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11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0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114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Repaso de </a:t>
            </a:r>
            <a:r>
              <a:rPr sz="2300" spc="7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2300" spc="9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</a:t>
            </a:r>
            <a:r>
              <a:rPr sz="2300" spc="-15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5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9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 </a:t>
            </a:r>
            <a:r>
              <a:rPr sz="2300" spc="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sz="2300" spc="8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2300" spc="-7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8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Escrituras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5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</a:t>
            </a:r>
            <a:r>
              <a:rPr lang="en-US" sz="2300" spc="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tema</a:t>
            </a:r>
            <a:r>
              <a:rPr sz="2300" spc="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sz="2300" spc="10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</a:t>
            </a:r>
            <a:r>
              <a:rPr sz="2300" spc="-2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9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5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9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 </a:t>
            </a:r>
            <a:r>
              <a:rPr sz="2300" spc="12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300" spc="-1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8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silencio</a:t>
            </a:r>
            <a:r>
              <a:rPr lang="en-US" sz="2300" spc="8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(grupo grande)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5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8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 </a:t>
            </a:r>
            <a:r>
              <a:rPr sz="2300" spc="114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sz="2300" spc="10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sz="2300" spc="-9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11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pequeños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0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15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</a:t>
            </a:r>
            <a:r>
              <a:rPr sz="2300" spc="17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sz="2300" spc="16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sz="2300" spc="-14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16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30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15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Conclusión </a:t>
            </a:r>
            <a:r>
              <a:rPr sz="2300" spc="15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2300" spc="14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oración</a:t>
            </a:r>
            <a:r>
              <a:rPr sz="2300" spc="-11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12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indent="-227965">
              <a:lnSpc>
                <a:spcPct val="100000"/>
              </a:lnSpc>
              <a:spcBef>
                <a:spcPts val="320"/>
              </a:spcBef>
              <a:buClr>
                <a:srgbClr val="A62C52"/>
              </a:buClr>
              <a:buSzPct val="102127"/>
              <a:buFont typeface="Arial"/>
              <a:buChar char="•"/>
              <a:tabLst>
                <a:tab pos="449580" algn="l"/>
              </a:tabLst>
            </a:pPr>
            <a:r>
              <a:rPr sz="2300" spc="17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Mirando </a:t>
            </a:r>
            <a:r>
              <a:rPr sz="2300" spc="14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hacia </a:t>
            </a:r>
            <a:r>
              <a:rPr sz="2300" spc="12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2300" spc="165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próxima</a:t>
            </a:r>
            <a:r>
              <a:rPr sz="2300" spc="-14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140" dirty="0">
                <a:solidFill>
                  <a:srgbClr val="4413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1842" y="1019555"/>
            <a:ext cx="3927392" cy="481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18980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2225675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38200" y="2515616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2515616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8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25908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19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marL="12700">
              <a:spcBef>
                <a:spcPts val="1535"/>
              </a:spcBef>
            </a:pPr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conocerán mejor entre sí</a:t>
            </a:r>
          </a:p>
        </p:txBody>
      </p:sp>
      <p:sp>
        <p:nvSpPr>
          <p:cNvPr id="6" name="object 6"/>
          <p:cNvSpPr/>
          <p:nvPr/>
        </p:nvSpPr>
        <p:spPr>
          <a:xfrm>
            <a:off x="1295400" y="25908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19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8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108739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88A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108739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88A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31242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marL="12700">
              <a:spcBef>
                <a:spcPts val="1535"/>
              </a:spcBef>
            </a:pPr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Reflexionarán sobre cómo Jesús escuchaba a las personas marginadas</a:t>
            </a:r>
          </a:p>
        </p:txBody>
      </p:sp>
      <p:sp>
        <p:nvSpPr>
          <p:cNvPr id="10" name="object 10"/>
          <p:cNvSpPr/>
          <p:nvPr/>
        </p:nvSpPr>
        <p:spPr>
          <a:xfrm>
            <a:off x="1324522" y="3108742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88A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3701862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87B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3701860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87B3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37338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lvl="0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Examinarán cómo escuchan a los demás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24522" y="3701865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87B3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294985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A6B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4294985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A6BA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7800" y="46482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0" y="42672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A6BA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200" y="4888108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C2B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200" y="4888108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C2B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1600" y="4876800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lvl="0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Aprenderán a utilizar una herramienta para escuchar profundamente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24522" y="4888111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C2B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5481231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243165" y="694740"/>
                </a:move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243154"/>
                </a:lnTo>
                <a:lnTo>
                  <a:pt x="486320" y="451586"/>
                </a:lnTo>
                <a:lnTo>
                  <a:pt x="243165" y="694740"/>
                </a:lnTo>
                <a:close/>
              </a:path>
              <a:path w="486409" h="695325">
                <a:moveTo>
                  <a:pt x="486320" y="243154"/>
                </a:moveTo>
                <a:lnTo>
                  <a:pt x="243165" y="243154"/>
                </a:lnTo>
                <a:lnTo>
                  <a:pt x="486320" y="0"/>
                </a:lnTo>
                <a:lnTo>
                  <a:pt x="486320" y="243154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" y="5481231"/>
            <a:ext cx="486409" cy="695325"/>
          </a:xfrm>
          <a:custGeom>
            <a:avLst/>
            <a:gdLst/>
            <a:ahLst/>
            <a:cxnLst/>
            <a:rect l="l" t="t" r="r" b="b"/>
            <a:pathLst>
              <a:path w="486409" h="695325">
                <a:moveTo>
                  <a:pt x="486320" y="0"/>
                </a:moveTo>
                <a:lnTo>
                  <a:pt x="486320" y="451586"/>
                </a:lnTo>
                <a:lnTo>
                  <a:pt x="243165" y="694740"/>
                </a:lnTo>
                <a:lnTo>
                  <a:pt x="0" y="451586"/>
                </a:lnTo>
                <a:lnTo>
                  <a:pt x="0" y="0"/>
                </a:lnTo>
                <a:lnTo>
                  <a:pt x="243165" y="243154"/>
                </a:lnTo>
                <a:lnTo>
                  <a:pt x="486320" y="0"/>
                </a:lnTo>
                <a:close/>
              </a:path>
            </a:pathLst>
          </a:custGeom>
          <a:ln w="12700">
            <a:solidFill>
              <a:srgbClr val="C98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5410200"/>
            <a:ext cx="10029825" cy="68580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9954017" y="451573"/>
                </a:move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lnTo>
                  <a:pt x="10029278" y="376313"/>
                </a:lnTo>
                <a:lnTo>
                  <a:pt x="10023364" y="405609"/>
                </a:lnTo>
                <a:lnTo>
                  <a:pt x="10007236" y="429531"/>
                </a:lnTo>
                <a:lnTo>
                  <a:pt x="9983313" y="445658"/>
                </a:lnTo>
                <a:lnTo>
                  <a:pt x="9954017" y="45157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lvl="0"/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comprometerán a escuchar de manera más eficaz en el ministerio pastoral o en cualquier otro aspecto de la vida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4522" y="5481236"/>
            <a:ext cx="10029825" cy="452120"/>
          </a:xfrm>
          <a:custGeom>
            <a:avLst/>
            <a:gdLst/>
            <a:ahLst/>
            <a:cxnLst/>
            <a:rect l="l" t="t" r="r" b="b"/>
            <a:pathLst>
              <a:path w="10029825" h="452120">
                <a:moveTo>
                  <a:pt x="10029278" y="75260"/>
                </a:moveTo>
                <a:lnTo>
                  <a:pt x="10029278" y="376313"/>
                </a:lnTo>
                <a:lnTo>
                  <a:pt x="10029278" y="376313"/>
                </a:lnTo>
                <a:lnTo>
                  <a:pt x="9954017" y="451573"/>
                </a:lnTo>
                <a:lnTo>
                  <a:pt x="0" y="451573"/>
                </a:lnTo>
                <a:lnTo>
                  <a:pt x="0" y="0"/>
                </a:lnTo>
                <a:lnTo>
                  <a:pt x="9954017" y="0"/>
                </a:lnTo>
                <a:lnTo>
                  <a:pt x="9954017" y="0"/>
                </a:lnTo>
                <a:lnTo>
                  <a:pt x="9983313" y="5914"/>
                </a:lnTo>
                <a:lnTo>
                  <a:pt x="10007236" y="22042"/>
                </a:lnTo>
                <a:lnTo>
                  <a:pt x="10023364" y="45964"/>
                </a:lnTo>
                <a:lnTo>
                  <a:pt x="10029278" y="75260"/>
                </a:lnTo>
                <a:close/>
              </a:path>
            </a:pathLst>
          </a:custGeom>
          <a:ln w="12700">
            <a:solidFill>
              <a:srgbClr val="C98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9175" y="2722981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9175" y="3263836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9175" y="3804056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9175" y="4344275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9175" y="4884496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9175" y="5424716"/>
            <a:ext cx="121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6350" y="806196"/>
            <a:ext cx="6823709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b="1" spc="375" dirty="0">
                <a:solidFill>
                  <a:srgbClr val="FFFFFF"/>
                </a:solidFill>
                <a:latin typeface="Calibri"/>
                <a:cs typeface="Calibri"/>
              </a:rPr>
              <a:t>Objetivos </a:t>
            </a:r>
            <a:r>
              <a:rPr sz="4350" b="1" spc="4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35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365" dirty="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F7EE9C-82F4-8C86-424F-93F2D5D6D58E}"/>
              </a:ext>
            </a:extLst>
          </p:cNvPr>
          <p:cNvSpPr txBox="1"/>
          <p:nvPr/>
        </p:nvSpPr>
        <p:spPr>
          <a:xfrm>
            <a:off x="1295400" y="4343400"/>
            <a:ext cx="73914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s-P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PE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onsiderarán cómo la escucha es esencial para el liderazgo sinodal </a:t>
            </a:r>
            <a:endParaRPr lang="en-US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075" cy="6848475"/>
          </a:xfrm>
          <a:custGeom>
            <a:avLst/>
            <a:gdLst/>
            <a:ahLst/>
            <a:cxnLst/>
            <a:rect l="l" t="t" r="r" b="b"/>
            <a:pathLst>
              <a:path w="12157075" h="6848475">
                <a:moveTo>
                  <a:pt x="12156897" y="0"/>
                </a:moveTo>
                <a:lnTo>
                  <a:pt x="0" y="0"/>
                </a:lnTo>
                <a:lnTo>
                  <a:pt x="0" y="6848475"/>
                </a:lnTo>
                <a:lnTo>
                  <a:pt x="12156897" y="6848475"/>
                </a:lnTo>
                <a:lnTo>
                  <a:pt x="12156897" y="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5" y="0"/>
            <a:ext cx="12157075" cy="6848475"/>
          </a:xfrm>
          <a:custGeom>
            <a:avLst/>
            <a:gdLst/>
            <a:ahLst/>
            <a:cxnLst/>
            <a:rect l="l" t="t" r="r" b="b"/>
            <a:pathLst>
              <a:path w="12157075" h="6848475">
                <a:moveTo>
                  <a:pt x="12156884" y="6848475"/>
                </a:moveTo>
                <a:lnTo>
                  <a:pt x="0" y="6848475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8012"/>
            <a:ext cx="640486" cy="2548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838200"/>
            <a:ext cx="109728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5486400"/>
            <a:ext cx="923798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254" dirty="0">
                <a:solidFill>
                  <a:srgbClr val="44131A"/>
                </a:solidFill>
                <a:latin typeface="Calibri"/>
                <a:cs typeface="Calibri"/>
              </a:rPr>
              <a:t>Introducción </a:t>
            </a:r>
            <a:r>
              <a:rPr sz="3950" b="1" spc="290" dirty="0">
                <a:solidFill>
                  <a:srgbClr val="44131A"/>
                </a:solidFill>
                <a:latin typeface="Calibri"/>
                <a:cs typeface="Calibri"/>
              </a:rPr>
              <a:t>a </a:t>
            </a:r>
            <a:r>
              <a:rPr sz="3950" b="1" spc="210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3950" b="1" spc="-26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50" b="1" spc="245" dirty="0">
                <a:solidFill>
                  <a:srgbClr val="44131A"/>
                </a:solidFill>
                <a:latin typeface="Calibri"/>
                <a:cs typeface="Calibri"/>
              </a:rPr>
              <a:t>sinodalidad</a:t>
            </a:r>
            <a:endParaRPr sz="395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8D45A7-F6CF-8B43-04AE-9FB73B34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CEC8FD-340C-12D7-FAD1-9C74ACB1FA31}"/>
              </a:ext>
            </a:extLst>
          </p:cNvPr>
          <p:cNvSpPr/>
          <p:nvPr/>
        </p:nvSpPr>
        <p:spPr>
          <a:xfrm>
            <a:off x="4574541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pPr lvl="0"/>
            <a:endParaRPr lang="en-US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92191F7-3C25-565A-D876-8315C351C33B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3A3E7D6-AAEC-FFFF-099A-29E9280B8791}"/>
              </a:ext>
            </a:extLst>
          </p:cNvPr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F775506-8C75-93E1-0FAB-5EED90D6CA10}"/>
              </a:ext>
            </a:extLst>
          </p:cNvPr>
          <p:cNvSpPr/>
          <p:nvPr/>
        </p:nvSpPr>
        <p:spPr>
          <a:xfrm>
            <a:off x="152400" y="1143000"/>
            <a:ext cx="41910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08CC1D-2A8C-7EE2-2300-FFABEB5D8297}"/>
              </a:ext>
            </a:extLst>
          </p:cNvPr>
          <p:cNvSpPr/>
          <p:nvPr/>
        </p:nvSpPr>
        <p:spPr>
          <a:xfrm>
            <a:off x="400065" y="3352800"/>
            <a:ext cx="3627916" cy="1943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REVISIÓN 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SESIÓN ANTERIOR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FE2BF7-7D70-2462-13AF-8EA7BC0006EF}"/>
              </a:ext>
            </a:extLst>
          </p:cNvPr>
          <p:cNvSpPr/>
          <p:nvPr/>
        </p:nvSpPr>
        <p:spPr>
          <a:xfrm>
            <a:off x="4876800" y="1447800"/>
            <a:ext cx="6934200" cy="396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aspectos ha visto que han funcionado bien en las relaciones sociales, las estructuras organizativas, los procesos de discernimiento y la toma de decisiones para promover la responsabilidad compartida en la misión de la Iglesia?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Basándose en su lectura de «Hacia octubre de 2024», ¿qué podría ocurrir si la Iglesia adoptara más plenamente la </a:t>
            </a:r>
            <a:r>
              <a:rPr lang="es-P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sinodalidad</a:t>
            </a:r>
            <a:r>
              <a:rPr 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24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 lang="es-PE" b="1" i="1" dirty="0"/>
          </a:p>
          <a:p>
            <a:endParaRPr lang="es-PE" b="1" i="1" dirty="0"/>
          </a:p>
          <a:p>
            <a:endParaRPr lang="es-PE" b="1" i="1" dirty="0"/>
          </a:p>
          <a:p>
            <a:endParaRPr lang="es-PE" b="1" i="1" dirty="0"/>
          </a:p>
          <a:p>
            <a:endParaRPr lang="es-PE" b="1" i="1" dirty="0"/>
          </a:p>
          <a:p>
            <a:r>
              <a:rPr lang="es-PE" b="1" i="1" dirty="0"/>
              <a:t>                                      </a:t>
            </a:r>
            <a:r>
              <a:rPr lang="es-PE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curación del mendigo ciego: Lucas 18: 35-43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609600"/>
            <a:ext cx="640434" cy="254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2133600"/>
            <a:ext cx="29718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7E487-8C8B-D0CE-B34D-062A4D827DAB}"/>
              </a:ext>
            </a:extLst>
          </p:cNvPr>
          <p:cNvSpPr/>
          <p:nvPr/>
        </p:nvSpPr>
        <p:spPr>
          <a:xfrm>
            <a:off x="533400" y="381000"/>
            <a:ext cx="9067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2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 </a:t>
            </a:r>
            <a:r>
              <a:rPr lang="en-US" sz="2800" b="1" spc="2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lang="en-US" sz="2800" b="1" spc="2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lang="en-US" sz="2800" b="1" spc="-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2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Escrituras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BF2CB-32B1-067D-34DE-8F71EC044AD4}"/>
              </a:ext>
            </a:extLst>
          </p:cNvPr>
          <p:cNvSpPr/>
          <p:nvPr/>
        </p:nvSpPr>
        <p:spPr>
          <a:xfrm>
            <a:off x="457200" y="1752600"/>
            <a:ext cx="8153400" cy="495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P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acercarse a Jericó, un ciego estaba sentado al borde del camino pidiendo limosna, y al oír pasar a la multitud, preguntó qué estaba pasando. Le dijeron: «Jesús de Nazaret está pasando». Él gritó: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«¡Jesús, Hijo de David, ten piedad de mí!». Los que iban delante le reprendieron, diciéndole que se callara, pero él gritaba aún más: «¡Hijo de David, ten piedad de mí!». Entonces, Jesús se detuvo y ordenó que lo trajeran a él; y cuando se acercó, Jesús le preguntó: «¿Qué quieres que haga por ti?». Él respondió: «Señor, quiero ver». Jesús le dijo: «Ve; tu fe te ha salvado». Al instante recuperó la vista y lo siguió, dando gloria a Dios. Al ver esto, todo el pueblo alabó a Dios.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600200"/>
            <a:ext cx="7543800" cy="434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Calibri"/>
              <a:cs typeface="Calibri"/>
            </a:endParaRPr>
          </a:p>
          <a:p>
            <a:pPr marL="583565" marR="1014094" indent="-571500">
              <a:lnSpc>
                <a:spcPts val="3770"/>
              </a:lnSpc>
              <a:buSzPct val="101587"/>
              <a:buFont typeface="Arial"/>
              <a:buChar char="•"/>
              <a:tabLst>
                <a:tab pos="584200" algn="l"/>
              </a:tabLst>
            </a:pPr>
            <a:r>
              <a:rPr sz="28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 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</a:t>
            </a:r>
            <a:r>
              <a:rPr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</a:t>
            </a:r>
            <a:r>
              <a:rPr sz="28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necesit</a:t>
            </a:r>
            <a:r>
              <a:rPr lang="en-US"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preguntar: </a:t>
            </a:r>
            <a:r>
              <a:rPr lang="en-US" sz="2800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sz="2800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</a:t>
            </a:r>
            <a:r>
              <a:rPr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quieres  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sz="2800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haga </a:t>
            </a:r>
            <a:r>
              <a:rPr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sz="28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ti?</a:t>
            </a:r>
            <a:r>
              <a:rPr lang="en-US"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3565" marR="1102995" indent="-571500">
              <a:lnSpc>
                <a:spcPts val="3770"/>
              </a:lnSpc>
              <a:buSzPct val="101587"/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¿De 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manera </a:t>
            </a:r>
            <a:r>
              <a:rPr sz="28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ciego  representa </a:t>
            </a:r>
            <a:r>
              <a:rPr sz="2800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8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28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 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encuentran </a:t>
            </a:r>
            <a:r>
              <a:rPr lang="en-US"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 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margen</a:t>
            </a:r>
            <a:r>
              <a:rPr lang="en-US"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28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  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8600" y="1371600"/>
            <a:ext cx="3633768" cy="4881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40252"/>
            <a:ext cx="640486" cy="2548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48E4C-F9E3-8FCD-7F21-19247F1BF6B6}"/>
              </a:ext>
            </a:extLst>
          </p:cNvPr>
          <p:cNvSpPr/>
          <p:nvPr/>
        </p:nvSpPr>
        <p:spPr>
          <a:xfrm>
            <a:off x="533400" y="304800"/>
            <a:ext cx="73914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2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 </a:t>
            </a:r>
            <a:r>
              <a:rPr lang="en-US" sz="3200" b="1" spc="2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lang="en-US" sz="3200" b="1" spc="2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n-US" sz="3200" b="1" spc="-1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pc="2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Escrituras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pPr lvl="0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600200"/>
            <a:ext cx="105918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707640" indent="-515620">
              <a:lnSpc>
                <a:spcPts val="3290"/>
              </a:lnSpc>
              <a:spcBef>
                <a:spcPts val="3095"/>
              </a:spcBef>
              <a:tabLst>
                <a:tab pos="527685" algn="l"/>
              </a:tabLst>
            </a:pP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 alguien en tu </a:t>
            </a:r>
            <a:r>
              <a:rPr sz="28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</a:t>
            </a:r>
            <a:r>
              <a:rPr lang="en-US" sz="28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quien te hubiera gustado escuchar más</a:t>
            </a: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</a:t>
            </a:r>
            <a:r>
              <a:rPr lang="en-US"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qué?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971800"/>
            <a:ext cx="7467600" cy="300402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27685" marR="142240" indent="-515620">
              <a:lnSpc>
                <a:spcPts val="3290"/>
              </a:lnSpc>
              <a:spcBef>
                <a:spcPts val="265"/>
              </a:spcBef>
              <a:buSzPct val="101818"/>
              <a:buFont typeface="Calibri"/>
              <a:buAutoNum type="arabicPeriod" startAt="2"/>
              <a:tabLst>
                <a:tab pos="527685" algn="l"/>
                <a:tab pos="528320" algn="l"/>
              </a:tabLst>
            </a:pPr>
            <a:r>
              <a:rPr sz="28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</a:t>
            </a: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describirías </a:t>
            </a:r>
            <a:r>
              <a:rPr sz="28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28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 </a:t>
            </a:r>
            <a:r>
              <a:rPr lang="en-US"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escucha pasiva de la escucha </a:t>
            </a:r>
            <a:r>
              <a:rPr sz="28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7685" marR="5080" indent="-515620">
              <a:lnSpc>
                <a:spcPts val="3290"/>
              </a:lnSpc>
              <a:buSzPct val="101818"/>
              <a:buFont typeface="Calibri"/>
              <a:buAutoNum type="arabicPeriod" startAt="2"/>
              <a:tabLst>
                <a:tab pos="527685" algn="l"/>
                <a:tab pos="528320" algn="l"/>
              </a:tabLst>
            </a:pPr>
            <a:r>
              <a:rPr sz="2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 </a:t>
            </a:r>
            <a:r>
              <a:rPr sz="2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</a:t>
            </a:r>
            <a:r>
              <a:rPr lang="en-US" sz="28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crees que alguien podria sentir temor de escuchar</a:t>
            </a:r>
            <a:r>
              <a:rPr sz="28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profundamente a </a:t>
            </a:r>
            <a:r>
              <a:rPr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8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demás mas allá de lo superficial de </a:t>
            </a:r>
            <a:r>
              <a:rPr sz="28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  palabras?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0" y="1981200"/>
            <a:ext cx="3002261" cy="3683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0103" y="4648200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79169-2194-8B2D-F6B5-CC269FDB45C0}"/>
              </a:ext>
            </a:extLst>
          </p:cNvPr>
          <p:cNvSpPr/>
          <p:nvPr/>
        </p:nvSpPr>
        <p:spPr>
          <a:xfrm>
            <a:off x="1219200" y="381000"/>
            <a:ext cx="96012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515F3-5FE1-9906-1910-9A618B18C15A}"/>
              </a:ext>
            </a:extLst>
          </p:cNvPr>
          <p:cNvSpPr txBox="1"/>
          <p:nvPr/>
        </p:nvSpPr>
        <p:spPr>
          <a:xfrm>
            <a:off x="2133600" y="533400"/>
            <a:ext cx="79248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lang="en-US" sz="2800" b="1" spc="2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Discusión </a:t>
            </a:r>
            <a:r>
              <a:rPr lang="en-US" sz="2800" b="1" spc="3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n-US" sz="2800" b="1" spc="30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en-US" sz="2800" b="1" spc="-2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3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pequeños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F3B71638CD042BEC7A1ED0E0FD4F0" ma:contentTypeVersion="14" ma:contentTypeDescription="Create a new document." ma:contentTypeScope="" ma:versionID="70cef414f997c88d83b7b12a8acbd51d">
  <xsd:schema xmlns:xsd="http://www.w3.org/2001/XMLSchema" xmlns:xs="http://www.w3.org/2001/XMLSchema" xmlns:p="http://schemas.microsoft.com/office/2006/metadata/properties" xmlns:ns2="a1432372-4e4d-4c4e-a1a0-61c90ff19cb0" xmlns:ns3="705d9b7a-f551-4617-a4e1-ffaf9836f7dc" targetNamespace="http://schemas.microsoft.com/office/2006/metadata/properties" ma:root="true" ma:fieldsID="5b8a9dcc893ee816f61fc85dabfe9dbb" ns2:_="" ns3:_="">
    <xsd:import namespace="a1432372-4e4d-4c4e-a1a0-61c90ff19cb0"/>
    <xsd:import namespace="705d9b7a-f551-4617-a4e1-ffaf9836f7d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2372-4e4d-4c4e-a1a0-61c90ff19cb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29fe90-60ee-4f29-ac84-ef055a560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9b7a-f551-4617-a4e1-ffaf9836f7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8ec191-6bb0-4bc7-b8b1-c0f10c7ad09c}" ma:internalName="TaxCatchAll" ma:showField="CatchAllData" ma:web="705d9b7a-f551-4617-a4e1-ffaf9836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d9b7a-f551-4617-a4e1-ffaf9836f7dc" xsi:nil="true"/>
    <lcf76f155ced4ddcb4097134ff3c332f xmlns="a1432372-4e4d-4c4e-a1a0-61c90ff19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F81DD0-7D3D-42C3-B033-1CCF3FA1FCFE}"/>
</file>

<file path=customXml/itemProps2.xml><?xml version="1.0" encoding="utf-8"?>
<ds:datastoreItem xmlns:ds="http://schemas.openxmlformats.org/officeDocument/2006/customXml" ds:itemID="{5A9C8101-326A-4C7B-B7A6-19D20A05386C}"/>
</file>

<file path=customXml/itemProps3.xml><?xml version="1.0" encoding="utf-8"?>
<ds:datastoreItem xmlns:ds="http://schemas.openxmlformats.org/officeDocument/2006/customXml" ds:itemID="{727DE4E8-6E5F-4427-8C29-010AD3B8BB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1568</Words>
  <Application>Microsoft Office PowerPoint</Application>
  <PresentationFormat>Widescreen</PresentationFormat>
  <Paragraphs>190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Sesión 2: Escucha activa  para el liderazgo sinodal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(Civic design)</dc:title>
  <dc:creator>Giovana Fuentes</dc:creator>
  <cp:lastModifiedBy>Suzanne Delaney</cp:lastModifiedBy>
  <cp:revision>7</cp:revision>
  <dcterms:created xsi:type="dcterms:W3CDTF">2026-01-10T20:20:20Z</dcterms:created>
  <dcterms:modified xsi:type="dcterms:W3CDTF">2026-03-19T14:22:45Z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2026-01-10T00:00:00Z</vt:filetime>
  </property>
  <property fmtid="{D5CDD505-2E9C-101B-9397-08002B2CF9AE}" pid="5" name="ContentTypeId">
    <vt:lpwstr>0x0101003F1F3B71638CD042BEC7A1ED0E0FD4F0</vt:lpwstr>
  </property>
</Properties>
</file>