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0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1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74" r:id="rId2"/>
    <p:sldId id="257" r:id="rId3"/>
    <p:sldId id="258" r:id="rId4"/>
    <p:sldId id="259" r:id="rId5"/>
    <p:sldId id="34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807" autoAdjust="0"/>
  </p:normalViewPr>
  <p:slideViewPr>
    <p:cSldViewPr>
      <p:cViewPr varScale="1">
        <p:scale>
          <a:sx n="75" d="100"/>
          <a:sy n="75" d="100"/>
        </p:scale>
        <p:origin x="946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70D05B-2B07-4EE8-80C4-109C9843F5F0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B13E2B-FBD9-4967-BC0A-7909F7394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83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1750">
              <a:lnSpc>
                <a:spcPct val="100000"/>
              </a:lnSpc>
              <a:spcBef>
                <a:spcPts val="450"/>
              </a:spcBef>
            </a:pPr>
            <a:r>
              <a:rPr lang="es-ES" sz="800" b="1" i="1" spc="-10" dirty="0">
                <a:latin typeface="Arial"/>
                <a:cs typeface="Arial"/>
              </a:rPr>
              <a:t>Notas </a:t>
            </a:r>
            <a:r>
              <a:rPr lang="es-ES" sz="800" b="1" i="1" dirty="0">
                <a:latin typeface="Arial"/>
                <a:cs typeface="Arial"/>
              </a:rPr>
              <a:t>del</a:t>
            </a:r>
            <a:r>
              <a:rPr lang="es-ES" sz="800" b="1" i="1" spc="-10" dirty="0">
                <a:latin typeface="Arial"/>
                <a:cs typeface="Arial"/>
              </a:rPr>
              <a:t> </a:t>
            </a:r>
            <a:r>
              <a:rPr lang="es-ES" sz="800" b="1" i="1" spc="-5" dirty="0">
                <a:latin typeface="Arial"/>
                <a:cs typeface="Arial"/>
              </a:rPr>
              <a:t>presentador</a:t>
            </a:r>
            <a:endParaRPr lang="es-ES" sz="800" dirty="0">
              <a:latin typeface="Arial"/>
              <a:cs typeface="Arial"/>
            </a:endParaRPr>
          </a:p>
          <a:p>
            <a:pPr marL="31750">
              <a:lnSpc>
                <a:spcPct val="100000"/>
              </a:lnSpc>
              <a:spcBef>
                <a:spcPts val="45"/>
              </a:spcBef>
            </a:pPr>
            <a:r>
              <a:rPr lang="es-ES" sz="800" i="1" spc="-5" dirty="0">
                <a:latin typeface="Arial"/>
                <a:cs typeface="Arial"/>
              </a:rPr>
              <a:t>16/09/2025</a:t>
            </a:r>
            <a:r>
              <a:rPr lang="es-ES" sz="800" i="1" spc="-20" dirty="0">
                <a:latin typeface="Arial"/>
                <a:cs typeface="Arial"/>
              </a:rPr>
              <a:t> </a:t>
            </a:r>
            <a:r>
              <a:rPr lang="es-ES" sz="800" i="1" spc="-10" dirty="0">
                <a:latin typeface="Arial"/>
                <a:cs typeface="Arial"/>
              </a:rPr>
              <a:t>07:49:26</a:t>
            </a:r>
            <a:endParaRPr lang="es-ES" sz="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lang="es-ES" sz="1600" dirty="0">
              <a:latin typeface="Arial"/>
              <a:cs typeface="Arial"/>
            </a:endParaRPr>
          </a:p>
          <a:p>
            <a:pPr marL="31750" marR="208279">
              <a:lnSpc>
                <a:spcPts val="1090"/>
              </a:lnSpc>
            </a:pPr>
            <a:r>
              <a:rPr lang="es-ES" sz="1200" spc="-5" dirty="0">
                <a:latin typeface="Arial"/>
                <a:cs typeface="Arial"/>
              </a:rPr>
              <a:t>Dar la bienvenida </a:t>
            </a:r>
            <a:r>
              <a:rPr lang="es-ES" sz="1200" dirty="0">
                <a:latin typeface="Arial"/>
                <a:cs typeface="Arial"/>
              </a:rPr>
              <a:t>a </a:t>
            </a:r>
            <a:r>
              <a:rPr lang="es-ES" sz="1200" spc="-5" dirty="0">
                <a:latin typeface="Arial"/>
                <a:cs typeface="Arial"/>
              </a:rPr>
              <a:t>los participantes </a:t>
            </a:r>
            <a:r>
              <a:rPr lang="es-ES" sz="1200" dirty="0">
                <a:latin typeface="Arial"/>
                <a:cs typeface="Arial"/>
              </a:rPr>
              <a:t>y  facilitar </a:t>
            </a:r>
            <a:r>
              <a:rPr lang="es-ES" sz="1200" spc="-5" dirty="0">
                <a:latin typeface="Arial"/>
                <a:cs typeface="Arial"/>
              </a:rPr>
              <a:t>las </a:t>
            </a:r>
            <a:r>
              <a:rPr lang="es-ES" sz="1200" dirty="0">
                <a:latin typeface="Arial"/>
                <a:cs typeface="Arial"/>
              </a:rPr>
              <a:t>presentaciones </a:t>
            </a:r>
            <a:r>
              <a:rPr lang="es-ES" sz="1200" spc="-5" dirty="0">
                <a:latin typeface="Arial"/>
                <a:cs typeface="Arial"/>
              </a:rPr>
              <a:t>según  corresponda.</a:t>
            </a:r>
            <a:endParaRPr lang="es-ES" sz="12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13E2B-FBD9-4967-BC0A-7909F739475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8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800" b="1" i="1" spc="-10" dirty="0">
                <a:latin typeface="Arial"/>
                <a:cs typeface="Arial"/>
              </a:rPr>
              <a:t>Notas </a:t>
            </a:r>
            <a:r>
              <a:rPr lang="es-ES" sz="800" b="1" i="1" dirty="0">
                <a:latin typeface="Arial"/>
                <a:cs typeface="Arial"/>
              </a:rPr>
              <a:t>del</a:t>
            </a:r>
            <a:r>
              <a:rPr lang="es-ES" sz="800" b="1" i="1" spc="-45" dirty="0">
                <a:latin typeface="Arial"/>
                <a:cs typeface="Arial"/>
              </a:rPr>
              <a:t> </a:t>
            </a:r>
            <a:r>
              <a:rPr lang="es-ES" sz="800" b="1" i="1" spc="-5" dirty="0">
                <a:latin typeface="Arial"/>
                <a:cs typeface="Arial"/>
              </a:rPr>
              <a:t>presentador</a:t>
            </a:r>
            <a:endParaRPr lang="es-ES" sz="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s-ES" sz="800" i="1" spc="-5" dirty="0">
                <a:latin typeface="Arial"/>
                <a:cs typeface="Arial"/>
              </a:rPr>
              <a:t>16/09/2025</a:t>
            </a:r>
            <a:r>
              <a:rPr lang="es-ES" sz="800" i="1" spc="-30" dirty="0">
                <a:latin typeface="Arial"/>
                <a:cs typeface="Arial"/>
              </a:rPr>
              <a:t> </a:t>
            </a:r>
            <a:r>
              <a:rPr lang="es-ES" sz="800" i="1" spc="-10" dirty="0">
                <a:latin typeface="Arial"/>
                <a:cs typeface="Arial"/>
              </a:rPr>
              <a:t>07:49:29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s-ES" sz="1200" dirty="0">
                <a:latin typeface="Arial"/>
                <a:cs typeface="Arial"/>
              </a:rPr>
              <a:t>¿Cómo </a:t>
            </a:r>
            <a:r>
              <a:rPr lang="es-ES" sz="1200" spc="-5" dirty="0">
                <a:latin typeface="Arial"/>
                <a:cs typeface="Arial"/>
              </a:rPr>
              <a:t>participamos en las </a:t>
            </a:r>
            <a:r>
              <a:rPr lang="es-ES" sz="1200" dirty="0">
                <a:latin typeface="Arial"/>
                <a:cs typeface="Arial"/>
              </a:rPr>
              <a:t>conversaciones </a:t>
            </a:r>
            <a:r>
              <a:rPr lang="es-ES" sz="1200" spc="-5" dirty="0">
                <a:latin typeface="Arial"/>
                <a:cs typeface="Arial"/>
              </a:rPr>
              <a:t>espirituales? </a:t>
            </a:r>
            <a:r>
              <a:rPr lang="es-ES" sz="1200" dirty="0">
                <a:latin typeface="Arial"/>
                <a:cs typeface="Arial"/>
              </a:rPr>
              <a:t>Sé </a:t>
            </a:r>
            <a:r>
              <a:rPr lang="es-ES" sz="1200" spc="-5" dirty="0">
                <a:latin typeface="Arial"/>
                <a:cs typeface="Arial"/>
              </a:rPr>
              <a:t>breve... </a:t>
            </a:r>
            <a:r>
              <a:rPr lang="es-ES" sz="1200" dirty="0">
                <a:latin typeface="Arial"/>
                <a:cs typeface="Arial"/>
              </a:rPr>
              <a:t>comparte </a:t>
            </a:r>
            <a:r>
              <a:rPr lang="es-ES" sz="1200" spc="-5" dirty="0">
                <a:latin typeface="Arial"/>
                <a:cs typeface="Arial"/>
              </a:rPr>
              <a:t>lo </a:t>
            </a:r>
            <a:r>
              <a:rPr lang="es-ES" sz="1200" dirty="0">
                <a:latin typeface="Arial"/>
                <a:cs typeface="Arial"/>
              </a:rPr>
              <a:t>más</a:t>
            </a:r>
            <a:r>
              <a:rPr lang="es-ES" sz="1200" spc="-5" dirty="0">
                <a:latin typeface="Arial"/>
                <a:cs typeface="Arial"/>
              </a:rPr>
              <a:t> importante.</a:t>
            </a:r>
            <a:endParaRPr lang="es-ES" sz="1200" dirty="0">
              <a:latin typeface="Arial"/>
              <a:cs typeface="Arial"/>
            </a:endParaRPr>
          </a:p>
          <a:p>
            <a:pPr marL="12700" marR="118110" algn="just">
              <a:lnSpc>
                <a:spcPts val="1130"/>
              </a:lnSpc>
              <a:spcBef>
                <a:spcPts val="35"/>
              </a:spcBef>
            </a:pPr>
            <a:r>
              <a:rPr lang="es-ES" sz="1200" spc="-5" dirty="0">
                <a:latin typeface="Arial"/>
                <a:cs typeface="Arial"/>
              </a:rPr>
              <a:t>Cada persona </a:t>
            </a:r>
            <a:r>
              <a:rPr lang="es-ES" sz="1200" dirty="0">
                <a:latin typeface="Arial"/>
                <a:cs typeface="Arial"/>
              </a:rPr>
              <a:t>comparte </a:t>
            </a:r>
            <a:r>
              <a:rPr lang="es-ES" sz="1200" spc="-5" dirty="0">
                <a:latin typeface="Arial"/>
                <a:cs typeface="Arial"/>
              </a:rPr>
              <a:t>una </a:t>
            </a:r>
            <a:r>
              <a:rPr lang="es-ES" sz="1200" dirty="0">
                <a:latin typeface="Arial"/>
                <a:cs typeface="Arial"/>
              </a:rPr>
              <a:t>vez </a:t>
            </a:r>
            <a:r>
              <a:rPr lang="es-ES" sz="1200" spc="-5" dirty="0">
                <a:latin typeface="Arial"/>
                <a:cs typeface="Arial"/>
              </a:rPr>
              <a:t>antes  de que alguien hable por </a:t>
            </a:r>
            <a:r>
              <a:rPr lang="es-ES" sz="1200" dirty="0">
                <a:latin typeface="Arial"/>
                <a:cs typeface="Arial"/>
              </a:rPr>
              <a:t>segunda vez.  </a:t>
            </a:r>
          </a:p>
          <a:p>
            <a:pPr marL="12700" marR="118110" lvl="0" indent="0" algn="just" defTabSz="914400" rtl="0" eaLnBrk="1" fontAlgn="auto" latinLnBrk="0" hangingPunct="1">
              <a:lnSpc>
                <a:spcPts val="113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spc="-5" dirty="0">
                <a:latin typeface="Arial"/>
                <a:cs typeface="Arial"/>
              </a:rPr>
              <a:t>Comparte </a:t>
            </a:r>
            <a:r>
              <a:rPr lang="es-ES" sz="1200" dirty="0">
                <a:latin typeface="Arial"/>
                <a:cs typeface="Arial"/>
              </a:rPr>
              <a:t>el </a:t>
            </a:r>
            <a:r>
              <a:rPr lang="es-ES" sz="1200" spc="-5" dirty="0">
                <a:latin typeface="Arial"/>
                <a:cs typeface="Arial"/>
              </a:rPr>
              <a:t>tiempo para que</a:t>
            </a:r>
            <a:r>
              <a:rPr lang="es-ES" sz="1200" spc="-35" dirty="0">
                <a:latin typeface="Arial"/>
                <a:cs typeface="Arial"/>
              </a:rPr>
              <a:t> </a:t>
            </a:r>
            <a:r>
              <a:rPr lang="es-ES" sz="1200" dirty="0">
                <a:latin typeface="Arial"/>
                <a:cs typeface="Arial"/>
              </a:rPr>
              <a:t>todos </a:t>
            </a:r>
            <a:r>
              <a:rPr lang="en-US" sz="1200" spc="-5" dirty="0" err="1">
                <a:latin typeface="Arial"/>
                <a:cs typeface="Arial"/>
              </a:rPr>
              <a:t>puedan</a:t>
            </a:r>
            <a:r>
              <a:rPr lang="en-US" sz="1200" spc="-55" dirty="0">
                <a:latin typeface="Arial"/>
                <a:cs typeface="Arial"/>
              </a:rPr>
              <a:t> </a:t>
            </a:r>
            <a:r>
              <a:rPr lang="en-US" sz="1200" spc="-5" dirty="0" err="1">
                <a:latin typeface="Arial"/>
                <a:cs typeface="Arial"/>
              </a:rPr>
              <a:t>hablar</a:t>
            </a:r>
            <a:r>
              <a:rPr lang="en-US" sz="1200" spc="-5" dirty="0">
                <a:latin typeface="Arial"/>
                <a:cs typeface="Arial"/>
              </a:rPr>
              <a:t>.</a:t>
            </a:r>
            <a:endParaRPr lang="en-US" sz="1200" dirty="0">
              <a:latin typeface="Arial"/>
              <a:cs typeface="Arial"/>
            </a:endParaRPr>
          </a:p>
          <a:p>
            <a:pPr marL="12700" marR="118110" lvl="0" indent="0" algn="just" defTabSz="914400" rtl="0" eaLnBrk="1" fontAlgn="auto" latinLnBrk="0" hangingPunct="1">
              <a:lnSpc>
                <a:spcPts val="113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spc="-5" dirty="0">
                <a:latin typeface="Arial"/>
                <a:cs typeface="Arial"/>
              </a:rPr>
              <a:t>Habla despacio </a:t>
            </a:r>
            <a:r>
              <a:rPr lang="es-ES" sz="1200" dirty="0">
                <a:latin typeface="Arial"/>
                <a:cs typeface="Arial"/>
              </a:rPr>
              <a:t>y con </a:t>
            </a:r>
            <a:r>
              <a:rPr lang="es-ES" sz="1200" spc="-5" dirty="0">
                <a:latin typeface="Arial"/>
                <a:cs typeface="Arial"/>
              </a:rPr>
              <a:t>intención.  </a:t>
            </a:r>
          </a:p>
          <a:p>
            <a:pPr marL="12700" marR="118110" lvl="0" indent="0" algn="just" defTabSz="914400" rtl="0" eaLnBrk="1" fontAlgn="auto" latinLnBrk="0" hangingPunct="1">
              <a:lnSpc>
                <a:spcPts val="113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spc="-5" dirty="0">
                <a:latin typeface="Arial"/>
                <a:cs typeface="Arial"/>
              </a:rPr>
              <a:t>Haz </a:t>
            </a:r>
            <a:r>
              <a:rPr lang="es-ES" sz="1200" spc="-5" baseline="0" dirty="0">
                <a:latin typeface="+mn-lt"/>
                <a:cs typeface="Arial"/>
              </a:rPr>
              <a:t>pausas; el silencio está</a:t>
            </a:r>
            <a:r>
              <a:rPr lang="es-ES" sz="1200" spc="-40" baseline="0" dirty="0">
                <a:latin typeface="+mn-lt"/>
                <a:cs typeface="Arial"/>
              </a:rPr>
              <a:t> </a:t>
            </a:r>
            <a:r>
              <a:rPr lang="es-ES" sz="1200" spc="-5" baseline="0" dirty="0">
                <a:latin typeface="+mn-lt"/>
                <a:cs typeface="Arial"/>
              </a:rPr>
              <a:t>bien.</a:t>
            </a:r>
          </a:p>
          <a:p>
            <a:pPr marL="12700" marR="118110" lvl="0" indent="0" algn="just" defTabSz="914400" rtl="0" eaLnBrk="1" fontAlgn="auto" latinLnBrk="0" hangingPunct="1">
              <a:lnSpc>
                <a:spcPts val="113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spc="-5" baseline="0" dirty="0">
                <a:latin typeface="+mn-lt"/>
                <a:cs typeface="Arial"/>
              </a:rPr>
              <a:t>Mira a la persona que est</a:t>
            </a:r>
            <a:r>
              <a:rPr lang="es-ES" sz="1200" spc="-5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á</a:t>
            </a:r>
            <a:r>
              <a:rPr lang="es-ES" sz="1200" spc="-5" baseline="0" dirty="0">
                <a:latin typeface="+mn-lt"/>
                <a:cs typeface="Arial"/>
              </a:rPr>
              <a:t> hablando.</a:t>
            </a:r>
            <a:endParaRPr lang="en-US" sz="3600" baseline="0" dirty="0">
              <a:latin typeface="+mn-lt"/>
              <a:cs typeface="Calibri"/>
            </a:endParaRPr>
          </a:p>
          <a:p>
            <a:pPr marL="12700" marR="118110" lvl="0" indent="0" algn="just" defTabSz="914400" rtl="0" eaLnBrk="1" fontAlgn="auto" latinLnBrk="0" hangingPunct="1">
              <a:lnSpc>
                <a:spcPts val="113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aseline="0" dirty="0">
                <a:latin typeface="+mn-lt"/>
                <a:cs typeface="Arial"/>
              </a:rPr>
              <a:t>Escucha sin preparar tu respuesta.</a:t>
            </a:r>
          </a:p>
          <a:p>
            <a:pPr marL="12700" marR="118110" lvl="0" indent="0" algn="just" defTabSz="914400" rtl="0" eaLnBrk="1" fontAlgn="auto" latinLnBrk="0" hangingPunct="1">
              <a:lnSpc>
                <a:spcPts val="113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latin typeface="+mn-lt"/>
                <a:cs typeface="Arial"/>
              </a:rPr>
              <a:t>Busca </a:t>
            </a:r>
            <a:r>
              <a:rPr lang="es-ES" sz="1200" spc="60" dirty="0">
                <a:solidFill>
                  <a:srgbClr val="FFFFFF"/>
                </a:solidFill>
                <a:latin typeface="+mn-lt"/>
                <a:cs typeface="Calibri"/>
              </a:rPr>
              <a:t>desarrollar </a:t>
            </a:r>
            <a:r>
              <a:rPr lang="es-ES" sz="1200" spc="55" dirty="0">
                <a:solidFill>
                  <a:srgbClr val="FFFFFF"/>
                </a:solidFill>
                <a:latin typeface="+mn-lt"/>
                <a:cs typeface="Calibri"/>
              </a:rPr>
              <a:t>las </a:t>
            </a:r>
            <a:r>
              <a:rPr lang="es-ES" sz="1200" spc="65" dirty="0">
                <a:solidFill>
                  <a:srgbClr val="FFFFFF"/>
                </a:solidFill>
                <a:latin typeface="+mn-lt"/>
                <a:cs typeface="Calibri"/>
              </a:rPr>
              <a:t>contribuciones </a:t>
            </a:r>
            <a:r>
              <a:rPr lang="es-ES" sz="1200" spc="75" dirty="0">
                <a:solidFill>
                  <a:srgbClr val="FFFFFF"/>
                </a:solidFill>
                <a:latin typeface="+mn-lt"/>
                <a:cs typeface="Calibri"/>
              </a:rPr>
              <a:t>de </a:t>
            </a:r>
            <a:r>
              <a:rPr lang="es-ES" sz="1200" spc="60" dirty="0">
                <a:solidFill>
                  <a:srgbClr val="FFFFFF"/>
                </a:solidFill>
                <a:latin typeface="+mn-lt"/>
                <a:cs typeface="Calibri"/>
              </a:rPr>
              <a:t>otras </a:t>
            </a:r>
            <a:r>
              <a:rPr lang="es-ES" sz="1200" spc="65" dirty="0">
                <a:solidFill>
                  <a:srgbClr val="FFFFFF"/>
                </a:solidFill>
                <a:latin typeface="+mn-lt"/>
                <a:cs typeface="Calibri"/>
              </a:rPr>
              <a:t>personas  </a:t>
            </a:r>
            <a:r>
              <a:rPr lang="es-ES" sz="1200" spc="70" dirty="0">
                <a:solidFill>
                  <a:srgbClr val="FFFFFF"/>
                </a:solidFill>
                <a:latin typeface="+mn-lt"/>
                <a:cs typeface="Calibri"/>
              </a:rPr>
              <a:t>y </a:t>
            </a:r>
            <a:r>
              <a:rPr lang="es-ES" sz="1200" spc="80" dirty="0">
                <a:solidFill>
                  <a:srgbClr val="FFFFFF"/>
                </a:solidFill>
                <a:latin typeface="+mn-lt"/>
                <a:cs typeface="Calibri"/>
              </a:rPr>
              <a:t>no</a:t>
            </a:r>
            <a:r>
              <a:rPr lang="es-ES" sz="1200" spc="-20" dirty="0">
                <a:solidFill>
                  <a:srgbClr val="FFFFFF"/>
                </a:solidFill>
                <a:latin typeface="+mn-lt"/>
                <a:cs typeface="Calibri"/>
              </a:rPr>
              <a:t> </a:t>
            </a:r>
            <a:r>
              <a:rPr lang="es-ES" sz="1200" spc="60" dirty="0">
                <a:solidFill>
                  <a:srgbClr val="FFFFFF"/>
                </a:solidFill>
                <a:latin typeface="+mn-lt"/>
                <a:cs typeface="Calibri"/>
              </a:rPr>
              <a:t>debatirlas</a:t>
            </a:r>
          </a:p>
          <a:p>
            <a:pPr marL="12700" marR="118110" lvl="0" indent="0" algn="just" defTabSz="914400" rtl="0" eaLnBrk="1" fontAlgn="auto" latinLnBrk="0" hangingPunct="1">
              <a:lnSpc>
                <a:spcPts val="113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spc="90" dirty="0">
                <a:solidFill>
                  <a:srgbClr val="FFFFFF"/>
                </a:solidFill>
                <a:latin typeface="+mn-lt"/>
                <a:cs typeface="Calibri"/>
              </a:rPr>
              <a:t>No </a:t>
            </a:r>
            <a:r>
              <a:rPr lang="es-ES" sz="1200" spc="70" dirty="0">
                <a:solidFill>
                  <a:srgbClr val="FFFFFF"/>
                </a:solidFill>
                <a:latin typeface="+mn-lt"/>
                <a:cs typeface="Calibri"/>
              </a:rPr>
              <a:t>hay </a:t>
            </a:r>
            <a:r>
              <a:rPr lang="es-ES" sz="1200" spc="65" dirty="0">
                <a:solidFill>
                  <a:srgbClr val="FFFFFF"/>
                </a:solidFill>
                <a:latin typeface="+mn-lt"/>
                <a:cs typeface="Calibri"/>
              </a:rPr>
              <a:t>necesidad</a:t>
            </a:r>
            <a:r>
              <a:rPr lang="es-ES" sz="1200" spc="-90" dirty="0">
                <a:solidFill>
                  <a:srgbClr val="FFFFFF"/>
                </a:solidFill>
                <a:latin typeface="+mn-lt"/>
                <a:cs typeface="Calibri"/>
              </a:rPr>
              <a:t> </a:t>
            </a:r>
            <a:r>
              <a:rPr lang="es-ES" sz="1200" spc="75" dirty="0">
                <a:solidFill>
                  <a:srgbClr val="FFFFFF"/>
                </a:solidFill>
                <a:latin typeface="+mn-lt"/>
                <a:cs typeface="Calibri"/>
              </a:rPr>
              <a:t>de </a:t>
            </a:r>
            <a:r>
              <a:rPr lang="es-ES" sz="1200" spc="70" dirty="0">
                <a:solidFill>
                  <a:srgbClr val="FFFFFF"/>
                </a:solidFill>
                <a:latin typeface="+mn-lt"/>
                <a:cs typeface="Calibri"/>
              </a:rPr>
              <a:t>convencer </a:t>
            </a:r>
            <a:r>
              <a:rPr lang="es-ES" sz="1200" spc="75" dirty="0">
                <a:solidFill>
                  <a:srgbClr val="FFFFFF"/>
                </a:solidFill>
                <a:latin typeface="+mn-lt"/>
                <a:cs typeface="Calibri"/>
              </a:rPr>
              <a:t>a </a:t>
            </a:r>
            <a:r>
              <a:rPr lang="es-ES" sz="1200" spc="65" dirty="0">
                <a:solidFill>
                  <a:srgbClr val="FFFFFF"/>
                </a:solidFill>
                <a:latin typeface="+mn-lt"/>
                <a:cs typeface="Calibri"/>
              </a:rPr>
              <a:t>nadie </a:t>
            </a:r>
            <a:r>
              <a:rPr lang="es-ES" sz="1200" spc="75" dirty="0">
                <a:solidFill>
                  <a:srgbClr val="FFFFFF"/>
                </a:solidFill>
                <a:latin typeface="+mn-lt"/>
                <a:cs typeface="Calibri"/>
              </a:rPr>
              <a:t>de </a:t>
            </a:r>
            <a:r>
              <a:rPr lang="es-ES" sz="1200" spc="70" dirty="0">
                <a:solidFill>
                  <a:srgbClr val="FFFFFF"/>
                </a:solidFill>
                <a:latin typeface="+mn-lt"/>
                <a:cs typeface="Calibri"/>
              </a:rPr>
              <a:t>nada, </a:t>
            </a:r>
            <a:r>
              <a:rPr lang="es-ES" sz="1200" spc="60" dirty="0">
                <a:solidFill>
                  <a:srgbClr val="FFFFFF"/>
                </a:solidFill>
                <a:latin typeface="+mn-lt"/>
                <a:cs typeface="Calibri"/>
              </a:rPr>
              <a:t>solo </a:t>
            </a:r>
            <a:r>
              <a:rPr lang="es-ES" sz="1200" spc="65" dirty="0">
                <a:solidFill>
                  <a:srgbClr val="FFFFFF"/>
                </a:solidFill>
                <a:latin typeface="+mn-lt"/>
                <a:cs typeface="Calibri"/>
              </a:rPr>
              <a:t>profundizar </a:t>
            </a:r>
            <a:r>
              <a:rPr lang="es-ES" sz="1200" spc="80" dirty="0">
                <a:solidFill>
                  <a:srgbClr val="FFFFFF"/>
                </a:solidFill>
                <a:latin typeface="+mn-lt"/>
                <a:cs typeface="Calibri"/>
              </a:rPr>
              <a:t>en </a:t>
            </a:r>
            <a:r>
              <a:rPr lang="es-ES" sz="1200" spc="65" dirty="0">
                <a:solidFill>
                  <a:srgbClr val="FFFFFF"/>
                </a:solidFill>
                <a:latin typeface="+mn-lt"/>
                <a:cs typeface="Calibri"/>
              </a:rPr>
              <a:t>nuestra comprensi</a:t>
            </a:r>
            <a:r>
              <a:rPr lang="es-ES" sz="1200" spc="65" dirty="0">
                <a:solidFill>
                  <a:srgbClr val="FFFFFF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ó</a:t>
            </a:r>
            <a:r>
              <a:rPr lang="es-ES" sz="1200" spc="65" dirty="0">
                <a:solidFill>
                  <a:srgbClr val="FFFFFF"/>
                </a:solidFill>
                <a:latin typeface="+mn-lt"/>
                <a:cs typeface="Calibri"/>
              </a:rPr>
              <a:t>n</a:t>
            </a:r>
            <a:endParaRPr lang="es-ES" sz="1200" dirty="0">
              <a:latin typeface="+mn-lt"/>
              <a:cs typeface="Calibri"/>
            </a:endParaRPr>
          </a:p>
          <a:p>
            <a:pPr marL="12700" marR="118110" algn="just">
              <a:lnSpc>
                <a:spcPts val="1130"/>
              </a:lnSpc>
              <a:spcBef>
                <a:spcPts val="35"/>
              </a:spcBef>
            </a:pPr>
            <a:endParaRPr lang="es-ES"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13E2B-FBD9-4967-BC0A-7909F739475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043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1750">
              <a:lnSpc>
                <a:spcPct val="100000"/>
              </a:lnSpc>
              <a:spcBef>
                <a:spcPts val="450"/>
              </a:spcBef>
            </a:pPr>
            <a:r>
              <a:rPr lang="es-ES" sz="800" b="1" i="1" spc="-10" dirty="0">
                <a:latin typeface="Arial"/>
                <a:cs typeface="Arial"/>
              </a:rPr>
              <a:t>Notas </a:t>
            </a:r>
            <a:r>
              <a:rPr lang="es-ES" sz="800" b="1" i="1" dirty="0">
                <a:latin typeface="Arial"/>
                <a:cs typeface="Arial"/>
              </a:rPr>
              <a:t>del</a:t>
            </a:r>
            <a:r>
              <a:rPr lang="es-ES" sz="800" b="1" i="1" spc="-10" dirty="0">
                <a:latin typeface="Arial"/>
                <a:cs typeface="Arial"/>
              </a:rPr>
              <a:t> </a:t>
            </a:r>
            <a:r>
              <a:rPr lang="es-ES" sz="800" b="1" i="1" spc="-5" dirty="0">
                <a:latin typeface="Arial"/>
                <a:cs typeface="Arial"/>
              </a:rPr>
              <a:t>presentador</a:t>
            </a:r>
            <a:endParaRPr lang="es-ES" sz="800" dirty="0">
              <a:latin typeface="Arial"/>
              <a:cs typeface="Arial"/>
            </a:endParaRPr>
          </a:p>
          <a:p>
            <a:pPr marL="31750">
              <a:lnSpc>
                <a:spcPct val="100000"/>
              </a:lnSpc>
              <a:spcBef>
                <a:spcPts val="45"/>
              </a:spcBef>
            </a:pPr>
            <a:r>
              <a:rPr lang="es-ES" sz="800" i="1" spc="-5" dirty="0">
                <a:latin typeface="Arial"/>
                <a:cs typeface="Arial"/>
              </a:rPr>
              <a:t>16/09/2025</a:t>
            </a:r>
            <a:r>
              <a:rPr lang="es-ES" sz="800" i="1" spc="-20" dirty="0">
                <a:latin typeface="Arial"/>
                <a:cs typeface="Arial"/>
              </a:rPr>
              <a:t> </a:t>
            </a:r>
            <a:r>
              <a:rPr lang="es-ES" sz="800" i="1" spc="-10" dirty="0">
                <a:latin typeface="Arial"/>
                <a:cs typeface="Arial"/>
              </a:rPr>
              <a:t>07:49:29</a:t>
            </a:r>
            <a:endParaRPr lang="es-ES" sz="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lang="es-ES" sz="1400" dirty="0">
              <a:latin typeface="Arial"/>
              <a:cs typeface="Arial"/>
            </a:endParaRPr>
          </a:p>
          <a:p>
            <a:pPr marL="31750" marR="260985">
              <a:lnSpc>
                <a:spcPct val="100000"/>
              </a:lnSpc>
            </a:pPr>
            <a:r>
              <a:rPr lang="es-ES" sz="1200" dirty="0">
                <a:latin typeface="Arial"/>
                <a:cs typeface="Arial"/>
              </a:rPr>
              <a:t>En </a:t>
            </a:r>
            <a:r>
              <a:rPr lang="es-ES" sz="1200" spc="-5" dirty="0">
                <a:latin typeface="Arial"/>
                <a:cs typeface="Arial"/>
              </a:rPr>
              <a:t>una </a:t>
            </a:r>
            <a:r>
              <a:rPr lang="es-ES" sz="1200" dirty="0">
                <a:latin typeface="Arial"/>
                <a:cs typeface="Arial"/>
              </a:rPr>
              <a:t>conversación </a:t>
            </a:r>
            <a:r>
              <a:rPr lang="es-ES" sz="1200" spc="-5" dirty="0">
                <a:latin typeface="Arial"/>
                <a:cs typeface="Arial"/>
              </a:rPr>
              <a:t>espiritual, participamos </a:t>
            </a:r>
            <a:r>
              <a:rPr lang="es-ES" sz="1200" dirty="0">
                <a:latin typeface="Arial"/>
                <a:cs typeface="Arial"/>
              </a:rPr>
              <a:t>como </a:t>
            </a:r>
            <a:r>
              <a:rPr lang="es-ES" sz="1200" spc="-5" dirty="0">
                <a:latin typeface="Arial"/>
                <a:cs typeface="Arial"/>
              </a:rPr>
              <a:t>individuos </a:t>
            </a:r>
            <a:r>
              <a:rPr lang="es-ES" sz="1200" dirty="0">
                <a:latin typeface="Arial"/>
                <a:cs typeface="Arial"/>
              </a:rPr>
              <a:t>con </a:t>
            </a:r>
            <a:r>
              <a:rPr lang="es-ES" sz="1200" spc="-5" dirty="0">
                <a:latin typeface="Arial"/>
                <a:cs typeface="Arial"/>
              </a:rPr>
              <a:t>responsabilidad por el </a:t>
            </a:r>
            <a:r>
              <a:rPr lang="es-ES" sz="1200" dirty="0">
                <a:latin typeface="Arial"/>
                <a:cs typeface="Arial"/>
              </a:rPr>
              <a:t>todo. Pídele </a:t>
            </a:r>
            <a:r>
              <a:rPr lang="es-ES" sz="1200" spc="-5" dirty="0">
                <a:latin typeface="Arial"/>
                <a:cs typeface="Arial"/>
              </a:rPr>
              <a:t>al  </a:t>
            </a:r>
            <a:r>
              <a:rPr lang="es-ES" sz="1200" dirty="0">
                <a:latin typeface="Arial"/>
                <a:cs typeface="Arial"/>
              </a:rPr>
              <a:t>Espíritu </a:t>
            </a:r>
            <a:r>
              <a:rPr lang="es-ES" sz="1200" spc="-5" dirty="0">
                <a:latin typeface="Arial"/>
                <a:cs typeface="Arial"/>
              </a:rPr>
              <a:t>que guíe </a:t>
            </a:r>
            <a:r>
              <a:rPr lang="es-ES" sz="1200" dirty="0">
                <a:latin typeface="Arial"/>
                <a:cs typeface="Arial"/>
              </a:rPr>
              <a:t>tus</a:t>
            </a:r>
            <a:r>
              <a:rPr lang="es-ES" sz="1200" spc="-30" dirty="0">
                <a:latin typeface="Arial"/>
                <a:cs typeface="Arial"/>
              </a:rPr>
              <a:t> </a:t>
            </a:r>
            <a:r>
              <a:rPr lang="es-ES" sz="1200" spc="-5" dirty="0">
                <a:latin typeface="Arial"/>
                <a:cs typeface="Arial"/>
              </a:rPr>
              <a:t>pensamientos.</a:t>
            </a:r>
            <a:endParaRPr lang="es-ES" sz="1200" dirty="0">
              <a:latin typeface="Arial"/>
              <a:cs typeface="Arial"/>
            </a:endParaRPr>
          </a:p>
          <a:p>
            <a:pPr marL="31750">
              <a:lnSpc>
                <a:spcPts val="1120"/>
              </a:lnSpc>
            </a:pPr>
            <a:r>
              <a:rPr lang="es-ES" sz="1200" dirty="0">
                <a:latin typeface="Arial"/>
                <a:cs typeface="Arial"/>
              </a:rPr>
              <a:t>¿Qué </a:t>
            </a:r>
            <a:r>
              <a:rPr lang="es-ES" sz="1200" spc="-5" dirty="0">
                <a:latin typeface="Arial"/>
                <a:cs typeface="Arial"/>
              </a:rPr>
              <a:t>palabra </a:t>
            </a:r>
            <a:r>
              <a:rPr lang="es-ES" sz="1200" dirty="0">
                <a:latin typeface="Arial"/>
                <a:cs typeface="Arial"/>
              </a:rPr>
              <a:t>o frase me </a:t>
            </a:r>
            <a:r>
              <a:rPr lang="es-ES" sz="1200" spc="-5" dirty="0">
                <a:latin typeface="Arial"/>
                <a:cs typeface="Arial"/>
              </a:rPr>
              <a:t>ha</a:t>
            </a:r>
            <a:r>
              <a:rPr lang="es-ES" sz="1200" spc="-65" dirty="0">
                <a:latin typeface="Arial"/>
                <a:cs typeface="Arial"/>
              </a:rPr>
              <a:t> </a:t>
            </a:r>
            <a:r>
              <a:rPr lang="es-ES" sz="1200" dirty="0">
                <a:latin typeface="Arial"/>
                <a:cs typeface="Arial"/>
              </a:rPr>
              <a:t>conmovido?</a:t>
            </a:r>
          </a:p>
          <a:p>
            <a:pPr marL="31750">
              <a:lnSpc>
                <a:spcPts val="1135"/>
              </a:lnSpc>
            </a:pPr>
            <a:r>
              <a:rPr lang="es-ES" sz="1200" dirty="0">
                <a:latin typeface="Arial"/>
                <a:cs typeface="Arial"/>
              </a:rPr>
              <a:t>¿Qué me </a:t>
            </a:r>
            <a:r>
              <a:rPr lang="es-ES" sz="1200" spc="-5" dirty="0">
                <a:latin typeface="Arial"/>
                <a:cs typeface="Arial"/>
              </a:rPr>
              <a:t>ha dado</a:t>
            </a:r>
            <a:r>
              <a:rPr lang="es-ES" sz="1200" spc="-20" dirty="0">
                <a:latin typeface="Arial"/>
                <a:cs typeface="Arial"/>
              </a:rPr>
              <a:t> </a:t>
            </a:r>
            <a:r>
              <a:rPr lang="es-ES" sz="1200" spc="-5" dirty="0">
                <a:latin typeface="Arial"/>
                <a:cs typeface="Arial"/>
              </a:rPr>
              <a:t>energía?</a:t>
            </a:r>
            <a:endParaRPr lang="es-ES" sz="1200" dirty="0">
              <a:latin typeface="Arial"/>
              <a:cs typeface="Arial"/>
            </a:endParaRPr>
          </a:p>
          <a:p>
            <a:pPr marL="31750">
              <a:lnSpc>
                <a:spcPct val="100000"/>
              </a:lnSpc>
            </a:pPr>
            <a:r>
              <a:rPr lang="es-ES" sz="1200" dirty="0">
                <a:latin typeface="Arial"/>
                <a:cs typeface="Arial"/>
              </a:rPr>
              <a:t>¿Dónde </a:t>
            </a:r>
            <a:r>
              <a:rPr lang="es-ES" sz="1200" spc="-5" dirty="0">
                <a:latin typeface="Arial"/>
                <a:cs typeface="Arial"/>
              </a:rPr>
              <a:t>siento</a:t>
            </a:r>
            <a:r>
              <a:rPr lang="es-ES" sz="1200" spc="-10" dirty="0">
                <a:latin typeface="Arial"/>
                <a:cs typeface="Arial"/>
              </a:rPr>
              <a:t> </a:t>
            </a:r>
            <a:r>
              <a:rPr lang="es-ES" sz="1200" spc="-15" dirty="0">
                <a:latin typeface="Arial"/>
                <a:cs typeface="Arial"/>
              </a:rPr>
              <a:t>resistencia?</a:t>
            </a:r>
            <a:endParaRPr lang="es-ES" sz="1200" dirty="0">
              <a:latin typeface="Arial"/>
              <a:cs typeface="Arial"/>
            </a:endParaRPr>
          </a:p>
          <a:p>
            <a:pPr marL="31750" marR="335280">
              <a:lnSpc>
                <a:spcPts val="1090"/>
              </a:lnSpc>
              <a:spcBef>
                <a:spcPts val="80"/>
              </a:spcBef>
            </a:pPr>
            <a:r>
              <a:rPr lang="es-ES" sz="1200" dirty="0">
                <a:latin typeface="Arial"/>
                <a:cs typeface="Arial"/>
              </a:rPr>
              <a:t>¿Cuáles son las </a:t>
            </a:r>
            <a:r>
              <a:rPr lang="es-ES" sz="1200" spc="-5" dirty="0">
                <a:latin typeface="Arial"/>
                <a:cs typeface="Arial"/>
              </a:rPr>
              <a:t>dos </a:t>
            </a:r>
            <a:r>
              <a:rPr lang="es-ES" sz="1200" dirty="0">
                <a:latin typeface="Arial"/>
                <a:cs typeface="Arial"/>
              </a:rPr>
              <a:t>cosas </a:t>
            </a:r>
            <a:r>
              <a:rPr lang="es-ES" sz="1200" spc="-5" dirty="0">
                <a:latin typeface="Arial"/>
                <a:cs typeface="Arial"/>
              </a:rPr>
              <a:t>importantes que quiero </a:t>
            </a:r>
            <a:r>
              <a:rPr lang="es-ES" sz="1200" dirty="0">
                <a:latin typeface="Arial"/>
                <a:cs typeface="Arial"/>
              </a:rPr>
              <a:t>recordar al</a:t>
            </a:r>
            <a:r>
              <a:rPr lang="es-ES" sz="1200" spc="-5" dirty="0">
                <a:latin typeface="Arial"/>
                <a:cs typeface="Arial"/>
              </a:rPr>
              <a:t> llegar </a:t>
            </a:r>
            <a:r>
              <a:rPr lang="es-ES" sz="1200" dirty="0">
                <a:latin typeface="Arial"/>
                <a:cs typeface="Arial"/>
              </a:rPr>
              <a:t>a</a:t>
            </a:r>
            <a:r>
              <a:rPr lang="es-ES" sz="1200" spc="-40" dirty="0">
                <a:latin typeface="Arial"/>
                <a:cs typeface="Arial"/>
              </a:rPr>
              <a:t> </a:t>
            </a:r>
            <a:r>
              <a:rPr lang="es-ES" sz="1200" dirty="0">
                <a:latin typeface="Arial"/>
                <a:cs typeface="Arial"/>
              </a:rPr>
              <a:t>casa?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13E2B-FBD9-4967-BC0A-7909F739475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728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800" b="1" i="1" spc="-10" dirty="0">
                <a:latin typeface="Arial"/>
                <a:cs typeface="Arial"/>
              </a:rPr>
              <a:t>Notas </a:t>
            </a:r>
            <a:r>
              <a:rPr lang="es-ES" sz="800" b="1" i="1" dirty="0">
                <a:latin typeface="Arial"/>
                <a:cs typeface="Arial"/>
              </a:rPr>
              <a:t>del</a:t>
            </a:r>
            <a:r>
              <a:rPr lang="es-ES" sz="800" b="1" i="1" spc="-45" dirty="0">
                <a:latin typeface="Arial"/>
                <a:cs typeface="Arial"/>
              </a:rPr>
              <a:t> </a:t>
            </a:r>
            <a:r>
              <a:rPr lang="es-ES" sz="800" b="1" i="1" spc="-5" dirty="0">
                <a:latin typeface="Arial"/>
                <a:cs typeface="Arial"/>
              </a:rPr>
              <a:t>presentador</a:t>
            </a:r>
            <a:endParaRPr lang="es-ES" sz="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s-ES" sz="800" i="1" spc="-5" dirty="0">
                <a:latin typeface="Arial"/>
                <a:cs typeface="Arial"/>
              </a:rPr>
              <a:t>16/09/2025</a:t>
            </a:r>
            <a:r>
              <a:rPr lang="es-ES" sz="800" i="1" spc="-30" dirty="0">
                <a:latin typeface="Arial"/>
                <a:cs typeface="Arial"/>
              </a:rPr>
              <a:t> </a:t>
            </a:r>
            <a:r>
              <a:rPr lang="es-ES" sz="800" i="1" spc="-10" dirty="0">
                <a:latin typeface="Arial"/>
                <a:cs typeface="Arial"/>
              </a:rPr>
              <a:t>07:49:29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s-ES" sz="1200" dirty="0">
                <a:latin typeface="Arial"/>
                <a:cs typeface="Arial"/>
              </a:rPr>
              <a:t>A través </a:t>
            </a:r>
            <a:r>
              <a:rPr lang="es-ES" sz="1200" spc="-5" dirty="0">
                <a:latin typeface="Arial"/>
                <a:cs typeface="Arial"/>
              </a:rPr>
              <a:t>de nuestra experiencia de </a:t>
            </a:r>
            <a:r>
              <a:rPr lang="es-ES" sz="1200" dirty="0">
                <a:latin typeface="Arial"/>
                <a:cs typeface="Arial"/>
              </a:rPr>
              <a:t>conversación </a:t>
            </a:r>
            <a:r>
              <a:rPr lang="es-ES" sz="1200" spc="-5" dirty="0">
                <a:latin typeface="Arial"/>
                <a:cs typeface="Arial"/>
              </a:rPr>
              <a:t>espiritual, </a:t>
            </a:r>
            <a:r>
              <a:rPr lang="es-ES" sz="1200" dirty="0">
                <a:latin typeface="Arial"/>
                <a:cs typeface="Arial"/>
              </a:rPr>
              <a:t>escuchamos cómo </a:t>
            </a:r>
            <a:r>
              <a:rPr lang="es-ES" sz="1200" spc="-5" dirty="0">
                <a:latin typeface="Arial"/>
                <a:cs typeface="Arial"/>
              </a:rPr>
              <a:t>nuestras contribuciones individuales están </a:t>
            </a:r>
            <a:r>
              <a:rPr lang="es-ES" sz="1200" dirty="0">
                <a:latin typeface="Arial"/>
                <a:cs typeface="Arial"/>
              </a:rPr>
              <a:t>comenzando a</a:t>
            </a:r>
            <a:r>
              <a:rPr lang="es-ES" sz="1200" spc="-40" dirty="0">
                <a:latin typeface="Arial"/>
                <a:cs typeface="Arial"/>
              </a:rPr>
              <a:t> </a:t>
            </a:r>
            <a:r>
              <a:rPr lang="es-ES" sz="1200" dirty="0">
                <a:latin typeface="Arial"/>
                <a:cs typeface="Arial"/>
              </a:rPr>
              <a:t>crear </a:t>
            </a:r>
            <a:r>
              <a:rPr lang="es-ES" sz="1200" spc="-5" dirty="0">
                <a:latin typeface="Arial"/>
                <a:cs typeface="Arial"/>
              </a:rPr>
              <a:t>un entendimiento compartido: 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s-ES" sz="1200" spc="-5" dirty="0">
                <a:latin typeface="Arial"/>
                <a:cs typeface="Arial"/>
              </a:rPr>
              <a:t>¿Qué estamos diciendo,</a:t>
            </a:r>
            <a:r>
              <a:rPr lang="es-ES" sz="1200" spc="-15" dirty="0">
                <a:latin typeface="Arial"/>
                <a:cs typeface="Arial"/>
              </a:rPr>
              <a:t> </a:t>
            </a:r>
            <a:r>
              <a:rPr lang="es-ES" sz="1200" spc="-5" dirty="0">
                <a:latin typeface="Arial"/>
                <a:cs typeface="Arial"/>
              </a:rPr>
              <a:t>colectivamente?</a:t>
            </a:r>
            <a:endParaRPr lang="es-ES" sz="1200" dirty="0">
              <a:latin typeface="Arial"/>
              <a:cs typeface="Arial"/>
            </a:endParaRPr>
          </a:p>
          <a:p>
            <a:pPr marL="12700">
              <a:lnSpc>
                <a:spcPts val="1110"/>
              </a:lnSpc>
            </a:pPr>
            <a:r>
              <a:rPr lang="es-ES" sz="1200" dirty="0">
                <a:latin typeface="Arial"/>
                <a:cs typeface="Arial"/>
              </a:rPr>
              <a:t>¿Qué</a:t>
            </a:r>
            <a:r>
              <a:rPr lang="es-ES" sz="1200" spc="-5" dirty="0">
                <a:latin typeface="Arial"/>
                <a:cs typeface="Arial"/>
              </a:rPr>
              <a:t> </a:t>
            </a:r>
            <a:r>
              <a:rPr lang="es-ES" sz="1200" spc="-15" dirty="0">
                <a:latin typeface="Arial"/>
                <a:cs typeface="Arial"/>
              </a:rPr>
              <a:t>pensamos?</a:t>
            </a:r>
            <a:endParaRPr lang="es-ES" sz="1200" dirty="0">
              <a:latin typeface="Arial"/>
              <a:cs typeface="Arial"/>
            </a:endParaRPr>
          </a:p>
          <a:p>
            <a:pPr marL="12700" marR="18415">
              <a:lnSpc>
                <a:spcPct val="100000"/>
              </a:lnSpc>
            </a:pPr>
            <a:r>
              <a:rPr lang="es-ES" sz="1200" dirty="0">
                <a:latin typeface="Arial"/>
                <a:cs typeface="Arial"/>
              </a:rPr>
              <a:t>¿Hacia dónde </a:t>
            </a:r>
            <a:r>
              <a:rPr lang="es-ES" sz="1200" spc="-5" dirty="0">
                <a:latin typeface="Arial"/>
                <a:cs typeface="Arial"/>
              </a:rPr>
              <a:t>notamos que el </a:t>
            </a:r>
            <a:r>
              <a:rPr lang="es-ES" sz="1200" dirty="0">
                <a:latin typeface="Arial"/>
                <a:cs typeface="Arial"/>
              </a:rPr>
              <a:t>Espíritu</a:t>
            </a:r>
            <a:r>
              <a:rPr lang="es-ES" sz="1200" spc="-80" dirty="0">
                <a:latin typeface="Arial"/>
                <a:cs typeface="Arial"/>
              </a:rPr>
              <a:t> </a:t>
            </a:r>
            <a:r>
              <a:rPr lang="es-ES" sz="1200" dirty="0">
                <a:latin typeface="Arial"/>
                <a:cs typeface="Arial"/>
              </a:rPr>
              <a:t>Santo </a:t>
            </a:r>
            <a:r>
              <a:rPr lang="es-ES" sz="1200" spc="-5" dirty="0">
                <a:latin typeface="Arial"/>
                <a:cs typeface="Arial"/>
              </a:rPr>
              <a:t>nos guía </a:t>
            </a:r>
            <a:r>
              <a:rPr lang="es-ES" sz="1200" dirty="0">
                <a:latin typeface="Arial"/>
                <a:cs typeface="Arial"/>
              </a:rPr>
              <a:t>o </a:t>
            </a:r>
            <a:r>
              <a:rPr lang="es-ES" sz="1200" spc="-5" dirty="0">
                <a:latin typeface="Arial"/>
                <a:cs typeface="Arial"/>
              </a:rPr>
              <a:t>nos llama? </a:t>
            </a:r>
          </a:p>
          <a:p>
            <a:pPr marL="12700" marR="18415">
              <a:lnSpc>
                <a:spcPct val="100000"/>
              </a:lnSpc>
            </a:pPr>
            <a:r>
              <a:rPr lang="es-ES" sz="1200" spc="-5" dirty="0">
                <a:latin typeface="Arial"/>
                <a:cs typeface="Arial"/>
              </a:rPr>
              <a:t>¿Qué nuevas posibilidades están</a:t>
            </a:r>
            <a:r>
              <a:rPr lang="es-ES" sz="1200" spc="-15" dirty="0">
                <a:latin typeface="Arial"/>
                <a:cs typeface="Arial"/>
              </a:rPr>
              <a:t> </a:t>
            </a:r>
            <a:r>
              <a:rPr lang="es-ES" sz="1200" spc="-5" dirty="0">
                <a:latin typeface="Arial"/>
                <a:cs typeface="Arial"/>
              </a:rPr>
              <a:t>surgiendo?</a:t>
            </a:r>
            <a:endParaRPr lang="es-ES"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</a:t>
            </a:r>
            <a:r>
              <a:rPr lang="es-ES" sz="1200" dirty="0">
                <a:latin typeface="Arial"/>
                <a:cs typeface="Arial"/>
              </a:rPr>
              <a:t>Qué </a:t>
            </a:r>
            <a:r>
              <a:rPr lang="es-ES" sz="1200" spc="-5" dirty="0">
                <a:latin typeface="Arial"/>
                <a:cs typeface="Arial"/>
              </a:rPr>
              <a:t>puntos esenciales están</a:t>
            </a:r>
            <a:r>
              <a:rPr lang="es-ES" sz="1200" spc="-40" dirty="0">
                <a:latin typeface="Arial"/>
                <a:cs typeface="Arial"/>
              </a:rPr>
              <a:t> </a:t>
            </a:r>
            <a:r>
              <a:rPr lang="es-ES" sz="1200" spc="-15" dirty="0">
                <a:latin typeface="Arial"/>
                <a:cs typeface="Arial"/>
              </a:rPr>
              <a:t>surgiendo?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spc="-5" dirty="0">
                <a:latin typeface="Arial"/>
                <a:cs typeface="Arial"/>
              </a:rPr>
              <a:t>¿Qué podemos </a:t>
            </a:r>
            <a:r>
              <a:rPr lang="es-ES" sz="1200" dirty="0">
                <a:latin typeface="Arial"/>
                <a:cs typeface="Arial"/>
              </a:rPr>
              <a:t>compartir con todo</a:t>
            </a:r>
            <a:r>
              <a:rPr lang="es-ES" sz="1200" spc="-70" dirty="0">
                <a:latin typeface="Arial"/>
                <a:cs typeface="Arial"/>
              </a:rPr>
              <a:t> </a:t>
            </a:r>
            <a:r>
              <a:rPr lang="es-ES" sz="1200" spc="-5" dirty="0">
                <a:latin typeface="Arial"/>
                <a:cs typeface="Arial"/>
              </a:rPr>
              <a:t>el  grupo, para el bien de</a:t>
            </a:r>
            <a:r>
              <a:rPr lang="es-ES" sz="1200" spc="-20" dirty="0">
                <a:latin typeface="Arial"/>
                <a:cs typeface="Arial"/>
              </a:rPr>
              <a:t> </a:t>
            </a:r>
            <a:r>
              <a:rPr lang="es-ES" sz="1200" spc="-10" dirty="0">
                <a:latin typeface="Arial"/>
                <a:cs typeface="Arial"/>
              </a:rPr>
              <a:t>todos?</a:t>
            </a:r>
            <a:endParaRPr lang="es-ES" sz="12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13E2B-FBD9-4967-BC0A-7909F739475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166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1750">
              <a:lnSpc>
                <a:spcPct val="100000"/>
              </a:lnSpc>
              <a:spcBef>
                <a:spcPts val="450"/>
              </a:spcBef>
            </a:pPr>
            <a:r>
              <a:rPr lang="es-ES" sz="800" b="1" i="1" spc="-10" dirty="0">
                <a:latin typeface="Arial"/>
                <a:cs typeface="Arial"/>
              </a:rPr>
              <a:t>Notas </a:t>
            </a:r>
            <a:r>
              <a:rPr lang="es-ES" sz="800" b="1" i="1" dirty="0">
                <a:latin typeface="Arial"/>
                <a:cs typeface="Arial"/>
              </a:rPr>
              <a:t>del</a:t>
            </a:r>
            <a:r>
              <a:rPr lang="es-ES" sz="800" b="1" i="1" spc="-10" dirty="0">
                <a:latin typeface="Arial"/>
                <a:cs typeface="Arial"/>
              </a:rPr>
              <a:t> </a:t>
            </a:r>
            <a:r>
              <a:rPr lang="es-ES" sz="800" b="1" i="1" spc="-5" dirty="0">
                <a:latin typeface="Arial"/>
                <a:cs typeface="Arial"/>
              </a:rPr>
              <a:t>presentador</a:t>
            </a:r>
            <a:endParaRPr lang="es-ES" sz="800" dirty="0">
              <a:latin typeface="Arial"/>
              <a:cs typeface="Arial"/>
            </a:endParaRPr>
          </a:p>
          <a:p>
            <a:pPr marL="31750">
              <a:lnSpc>
                <a:spcPct val="100000"/>
              </a:lnSpc>
              <a:spcBef>
                <a:spcPts val="45"/>
              </a:spcBef>
            </a:pPr>
            <a:r>
              <a:rPr lang="es-ES" sz="800" i="1" spc="-5" dirty="0">
                <a:latin typeface="Arial"/>
                <a:cs typeface="Arial"/>
              </a:rPr>
              <a:t>16/09/2025</a:t>
            </a:r>
            <a:r>
              <a:rPr lang="es-ES" sz="800" i="1" spc="-20" dirty="0">
                <a:latin typeface="Arial"/>
                <a:cs typeface="Arial"/>
              </a:rPr>
              <a:t> </a:t>
            </a:r>
            <a:r>
              <a:rPr lang="es-ES" sz="800" i="1" spc="-10" dirty="0">
                <a:latin typeface="Arial"/>
                <a:cs typeface="Arial"/>
              </a:rPr>
              <a:t>07:49:30</a:t>
            </a:r>
            <a:endParaRPr lang="es-ES" sz="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lang="es-ES" sz="1400" dirty="0">
              <a:latin typeface="Arial"/>
              <a:cs typeface="Arial"/>
            </a:endParaRPr>
          </a:p>
          <a:p>
            <a:pPr marL="31750" marR="66675">
              <a:lnSpc>
                <a:spcPct val="100000"/>
              </a:lnSpc>
            </a:pPr>
            <a:r>
              <a:rPr lang="es-ES" sz="1200" dirty="0">
                <a:latin typeface="Arial"/>
                <a:cs typeface="Arial"/>
              </a:rPr>
              <a:t>En unos</a:t>
            </a:r>
            <a:r>
              <a:rPr lang="es-ES" sz="1200" spc="-5" dirty="0">
                <a:latin typeface="Arial"/>
                <a:cs typeface="Arial"/>
              </a:rPr>
              <a:t> momentos nos dividiremos </a:t>
            </a:r>
            <a:r>
              <a:rPr lang="es-ES" sz="1200" dirty="0">
                <a:latin typeface="Arial"/>
                <a:cs typeface="Arial"/>
              </a:rPr>
              <a:t>en </a:t>
            </a:r>
            <a:r>
              <a:rPr lang="es-ES" sz="1200" spc="-5" dirty="0">
                <a:latin typeface="Arial"/>
                <a:cs typeface="Arial"/>
              </a:rPr>
              <a:t>pequeños grupos para </a:t>
            </a:r>
            <a:r>
              <a:rPr lang="es-ES" sz="1200" dirty="0">
                <a:latin typeface="Arial"/>
                <a:cs typeface="Arial"/>
              </a:rPr>
              <a:t>experimentar </a:t>
            </a:r>
            <a:r>
              <a:rPr lang="es-ES" sz="1200" spc="-5" dirty="0">
                <a:latin typeface="Arial"/>
                <a:cs typeface="Arial"/>
              </a:rPr>
              <a:t>una </a:t>
            </a:r>
            <a:r>
              <a:rPr lang="es-ES" sz="1200" dirty="0">
                <a:latin typeface="Arial"/>
                <a:cs typeface="Arial"/>
              </a:rPr>
              <a:t>conversación </a:t>
            </a:r>
            <a:r>
              <a:rPr lang="es-ES" sz="1200" spc="-5" dirty="0">
                <a:latin typeface="Arial"/>
                <a:cs typeface="Arial"/>
              </a:rPr>
              <a:t>espiritual. </a:t>
            </a:r>
          </a:p>
          <a:p>
            <a:pPr marL="31750" marR="66675">
              <a:lnSpc>
                <a:spcPct val="100000"/>
              </a:lnSpc>
            </a:pPr>
            <a:r>
              <a:rPr lang="es-ES" sz="1200" dirty="0">
                <a:latin typeface="Arial"/>
                <a:cs typeface="Arial"/>
              </a:rPr>
              <a:t>Primero, </a:t>
            </a:r>
            <a:r>
              <a:rPr lang="es-ES" sz="1200" spc="-5" dirty="0">
                <a:latin typeface="Arial"/>
                <a:cs typeface="Arial"/>
              </a:rPr>
              <a:t>dedicaremos </a:t>
            </a:r>
            <a:r>
              <a:rPr lang="es-ES" sz="1200" dirty="0">
                <a:latin typeface="Arial"/>
                <a:cs typeface="Arial"/>
              </a:rPr>
              <a:t>cinco </a:t>
            </a:r>
            <a:r>
              <a:rPr lang="es-ES" sz="1200" spc="-5" dirty="0">
                <a:latin typeface="Arial"/>
                <a:cs typeface="Arial"/>
              </a:rPr>
              <a:t>minutos </a:t>
            </a:r>
            <a:r>
              <a:rPr lang="es-ES" sz="1200" dirty="0">
                <a:latin typeface="Arial"/>
                <a:cs typeface="Arial"/>
              </a:rPr>
              <a:t>a </a:t>
            </a:r>
            <a:r>
              <a:rPr lang="es-ES" sz="1200" spc="-5" dirty="0">
                <a:latin typeface="Arial"/>
                <a:cs typeface="Arial"/>
              </a:rPr>
              <a:t>la </a:t>
            </a:r>
            <a:r>
              <a:rPr lang="es-ES" sz="1200" dirty="0">
                <a:latin typeface="Arial"/>
                <a:cs typeface="Arial"/>
              </a:rPr>
              <a:t>reflexión en silencio </a:t>
            </a:r>
            <a:r>
              <a:rPr lang="es-ES" sz="1200" spc="-5" dirty="0">
                <a:latin typeface="Arial"/>
                <a:cs typeface="Arial"/>
              </a:rPr>
              <a:t>para contemplar las  siguientes</a:t>
            </a:r>
            <a:r>
              <a:rPr lang="es-ES" sz="1200" spc="-10" dirty="0">
                <a:latin typeface="Arial"/>
                <a:cs typeface="Arial"/>
              </a:rPr>
              <a:t> </a:t>
            </a:r>
            <a:r>
              <a:rPr lang="es-ES" sz="1200" spc="-5" dirty="0">
                <a:latin typeface="Arial"/>
                <a:cs typeface="Arial"/>
              </a:rPr>
              <a:t>preguntas:</a:t>
            </a:r>
            <a:endParaRPr lang="es-ES" sz="1200" dirty="0">
              <a:latin typeface="Arial"/>
              <a:cs typeface="Arial"/>
            </a:endParaRPr>
          </a:p>
          <a:p>
            <a:pPr marL="31750">
              <a:lnSpc>
                <a:spcPts val="1090"/>
              </a:lnSpc>
              <a:spcBef>
                <a:spcPts val="50"/>
              </a:spcBef>
            </a:pPr>
            <a:r>
              <a:rPr lang="es-ES" sz="1200" dirty="0">
                <a:latin typeface="Arial"/>
                <a:cs typeface="Arial"/>
              </a:rPr>
              <a:t>En mi ministerio o en mi </a:t>
            </a:r>
            <a:r>
              <a:rPr lang="es-ES" sz="1200" spc="-5" dirty="0">
                <a:latin typeface="Arial"/>
                <a:cs typeface="Arial"/>
              </a:rPr>
              <a:t>vida, puedo</a:t>
            </a:r>
            <a:r>
              <a:rPr lang="es-ES" sz="1200" spc="-100" dirty="0">
                <a:latin typeface="Arial"/>
                <a:cs typeface="Arial"/>
              </a:rPr>
              <a:t> </a:t>
            </a:r>
            <a:r>
              <a:rPr lang="es-ES" sz="1200" spc="-5" dirty="0">
                <a:latin typeface="Arial"/>
                <a:cs typeface="Arial"/>
              </a:rPr>
              <a:t>hacer espacio para el </a:t>
            </a:r>
            <a:r>
              <a:rPr lang="es-ES" sz="1200" dirty="0">
                <a:latin typeface="Arial"/>
                <a:cs typeface="Arial"/>
              </a:rPr>
              <a:t>Espíritu</a:t>
            </a:r>
            <a:r>
              <a:rPr lang="es-ES" sz="1200" spc="-20" dirty="0">
                <a:latin typeface="Arial"/>
                <a:cs typeface="Arial"/>
              </a:rPr>
              <a:t> </a:t>
            </a:r>
            <a:r>
              <a:rPr lang="es-ES" sz="1200" dirty="0">
                <a:latin typeface="Arial"/>
                <a:cs typeface="Arial"/>
              </a:rPr>
              <a:t>Santo al…</a:t>
            </a:r>
          </a:p>
          <a:p>
            <a:pPr marL="31750" marR="80645">
              <a:lnSpc>
                <a:spcPts val="1090"/>
              </a:lnSpc>
              <a:spcBef>
                <a:spcPts val="55"/>
              </a:spcBef>
            </a:pPr>
            <a:r>
              <a:rPr lang="es-ES" sz="1200" dirty="0">
                <a:latin typeface="Arial"/>
                <a:cs typeface="Arial"/>
              </a:rPr>
              <a:t>En mi ministerio o en mi </a:t>
            </a:r>
            <a:r>
              <a:rPr lang="es-ES" sz="1200" spc="-5" dirty="0">
                <a:latin typeface="Arial"/>
                <a:cs typeface="Arial"/>
              </a:rPr>
              <a:t>vida, puedo encontrarme </a:t>
            </a:r>
            <a:r>
              <a:rPr lang="es-ES" sz="1200" dirty="0">
                <a:latin typeface="Arial"/>
                <a:cs typeface="Arial"/>
              </a:rPr>
              <a:t>con </a:t>
            </a:r>
            <a:r>
              <a:rPr lang="es-ES" sz="1200" spc="-5" dirty="0">
                <a:latin typeface="Arial"/>
                <a:cs typeface="Arial"/>
              </a:rPr>
              <a:t>personas de diferentes  perspectivas </a:t>
            </a:r>
            <a:r>
              <a:rPr lang="es-ES" sz="1200" spc="-15" dirty="0">
                <a:latin typeface="Arial"/>
                <a:cs typeface="Arial"/>
              </a:rPr>
              <a:t>al...</a:t>
            </a:r>
          </a:p>
          <a:p>
            <a:pPr marL="31750" marR="80645">
              <a:lnSpc>
                <a:spcPts val="1090"/>
              </a:lnSpc>
              <a:spcBef>
                <a:spcPts val="55"/>
              </a:spcBef>
            </a:pPr>
            <a:r>
              <a:rPr lang="es-ES" sz="1200" dirty="0">
                <a:latin typeface="Arial"/>
                <a:cs typeface="Arial"/>
              </a:rPr>
              <a:t>En mi ministerio o </a:t>
            </a:r>
            <a:r>
              <a:rPr lang="es-ES" sz="1200" spc="-5" dirty="0">
                <a:latin typeface="Arial"/>
                <a:cs typeface="Arial"/>
              </a:rPr>
              <a:t>en </a:t>
            </a:r>
            <a:r>
              <a:rPr lang="es-ES" sz="1200" dirty="0">
                <a:latin typeface="Arial"/>
                <a:cs typeface="Arial"/>
              </a:rPr>
              <a:t>mi </a:t>
            </a:r>
            <a:r>
              <a:rPr lang="es-ES" sz="1200" spc="-5" dirty="0">
                <a:latin typeface="Arial"/>
                <a:cs typeface="Arial"/>
              </a:rPr>
              <a:t>vida, puedo comprender </a:t>
            </a:r>
            <a:r>
              <a:rPr lang="es-ES" sz="1200" dirty="0">
                <a:latin typeface="Arial"/>
                <a:cs typeface="Arial"/>
              </a:rPr>
              <a:t>mejor a </a:t>
            </a:r>
            <a:r>
              <a:rPr lang="es-ES" sz="1200" spc="-5" dirty="0">
                <a:latin typeface="Arial"/>
                <a:cs typeface="Arial"/>
              </a:rPr>
              <a:t>las personas </a:t>
            </a:r>
            <a:r>
              <a:rPr lang="es-ES" sz="1200" dirty="0">
                <a:latin typeface="Arial"/>
                <a:cs typeface="Arial"/>
              </a:rPr>
              <a:t>con  </a:t>
            </a:r>
            <a:r>
              <a:rPr lang="es-ES" sz="1200" spc="-5" dirty="0">
                <a:latin typeface="Arial"/>
                <a:cs typeface="Arial"/>
              </a:rPr>
              <a:t>perspectivas diferentes al...</a:t>
            </a:r>
            <a:endParaRPr lang="es-ES" sz="1200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13E2B-FBD9-4967-BC0A-7909F739475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189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800" b="1" i="1" spc="-10" dirty="0">
                <a:latin typeface="Arial"/>
                <a:cs typeface="Arial"/>
              </a:rPr>
              <a:t>Notas </a:t>
            </a:r>
            <a:r>
              <a:rPr lang="es-ES" sz="800" b="1" i="1" dirty="0">
                <a:latin typeface="Arial"/>
                <a:cs typeface="Arial"/>
              </a:rPr>
              <a:t>del</a:t>
            </a:r>
            <a:r>
              <a:rPr lang="es-ES" sz="800" b="1" i="1" spc="-10" dirty="0">
                <a:latin typeface="Arial"/>
                <a:cs typeface="Arial"/>
              </a:rPr>
              <a:t> </a:t>
            </a:r>
            <a:r>
              <a:rPr lang="es-ES" sz="800" b="1" i="1" spc="-5" dirty="0">
                <a:latin typeface="Arial"/>
                <a:cs typeface="Arial"/>
              </a:rPr>
              <a:t>presentador</a:t>
            </a:r>
            <a:endParaRPr lang="es-ES" sz="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s-ES" sz="800" i="1" spc="-5" dirty="0">
                <a:latin typeface="Arial"/>
                <a:cs typeface="Arial"/>
              </a:rPr>
              <a:t>16/09/2025</a:t>
            </a:r>
            <a:r>
              <a:rPr lang="es-ES" sz="800" i="1" spc="-20" dirty="0">
                <a:latin typeface="Arial"/>
                <a:cs typeface="Arial"/>
              </a:rPr>
              <a:t> </a:t>
            </a:r>
            <a:r>
              <a:rPr lang="es-ES" sz="800" i="1" spc="-10" dirty="0">
                <a:latin typeface="Arial"/>
                <a:cs typeface="Arial"/>
              </a:rPr>
              <a:t>07:49:30</a:t>
            </a:r>
            <a:endParaRPr lang="es-ES" sz="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lang="es-ES" sz="1800" dirty="0">
              <a:latin typeface="Arial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600" dirty="0">
                <a:latin typeface="Arial"/>
                <a:cs typeface="Arial"/>
              </a:rPr>
              <a:t>En </a:t>
            </a:r>
            <a:r>
              <a:rPr lang="es-ES" sz="1600" spc="-5" dirty="0">
                <a:latin typeface="Arial"/>
                <a:cs typeface="Arial"/>
              </a:rPr>
              <a:t>grupos </a:t>
            </a:r>
            <a:r>
              <a:rPr lang="es-ES" sz="1600" dirty="0">
                <a:latin typeface="Arial"/>
                <a:cs typeface="Arial"/>
              </a:rPr>
              <a:t>más </a:t>
            </a:r>
            <a:r>
              <a:rPr lang="es-ES" sz="1600" spc="-5" dirty="0">
                <a:latin typeface="Arial"/>
                <a:cs typeface="Arial"/>
              </a:rPr>
              <a:t>pequeños, </a:t>
            </a:r>
            <a:r>
              <a:rPr lang="es-ES" sz="1600" dirty="0">
                <a:latin typeface="Arial"/>
                <a:cs typeface="Arial"/>
              </a:rPr>
              <a:t>tendremos</a:t>
            </a:r>
            <a:r>
              <a:rPr lang="es-ES" sz="1600" spc="-75" dirty="0">
                <a:latin typeface="Arial"/>
                <a:cs typeface="Arial"/>
              </a:rPr>
              <a:t> </a:t>
            </a:r>
            <a:r>
              <a:rPr lang="es-ES" sz="1600" spc="-5" dirty="0">
                <a:latin typeface="Arial"/>
                <a:cs typeface="Arial"/>
              </a:rPr>
              <a:t>una </a:t>
            </a:r>
            <a:r>
              <a:rPr lang="es-ES" sz="1600" dirty="0">
                <a:latin typeface="Arial"/>
                <a:cs typeface="Arial"/>
              </a:rPr>
              <a:t>conversación </a:t>
            </a:r>
            <a:r>
              <a:rPr lang="es-ES" sz="1600" spc="-5" dirty="0">
                <a:latin typeface="Arial"/>
                <a:cs typeface="Arial"/>
              </a:rPr>
              <a:t>espiritual basada en</a:t>
            </a:r>
            <a:r>
              <a:rPr lang="es-ES" sz="1600" spc="-65" dirty="0">
                <a:latin typeface="Arial"/>
                <a:cs typeface="Arial"/>
              </a:rPr>
              <a:t> </a:t>
            </a:r>
            <a:r>
              <a:rPr lang="es-ES" sz="1600" dirty="0">
                <a:latin typeface="Arial"/>
                <a:cs typeface="Arial"/>
              </a:rPr>
              <a:t>sus </a:t>
            </a:r>
            <a:r>
              <a:rPr lang="en-US" sz="1600" spc="-5" dirty="0" err="1">
                <a:latin typeface="Arial"/>
                <a:cs typeface="Arial"/>
              </a:rPr>
              <a:t>reflexiones</a:t>
            </a:r>
            <a:r>
              <a:rPr lang="en-US" sz="1600" spc="-5" dirty="0">
                <a:latin typeface="Arial"/>
                <a:cs typeface="Arial"/>
              </a:rPr>
              <a:t>. 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err="1">
                <a:latin typeface="Arial"/>
                <a:cs typeface="Arial"/>
              </a:rPr>
              <a:t>Parte</a:t>
            </a:r>
            <a:r>
              <a:rPr lang="en-US" sz="1600" dirty="0">
                <a:latin typeface="Arial"/>
                <a:cs typeface="Arial"/>
              </a:rPr>
              <a:t> I:</a:t>
            </a:r>
            <a:r>
              <a:rPr lang="en-US" sz="1600" spc="-55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compartan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s-ES" sz="1600" spc="-5" dirty="0">
                <a:latin typeface="Arial"/>
                <a:cs typeface="Arial"/>
              </a:rPr>
              <a:t>brevemente </a:t>
            </a:r>
            <a:r>
              <a:rPr lang="es-ES" sz="1600" dirty="0">
                <a:latin typeface="Arial"/>
                <a:cs typeface="Arial"/>
              </a:rPr>
              <a:t>sus respuestas a</a:t>
            </a:r>
            <a:r>
              <a:rPr lang="es-ES" sz="1600" spc="-90" dirty="0">
                <a:latin typeface="Arial"/>
                <a:cs typeface="Arial"/>
              </a:rPr>
              <a:t> </a:t>
            </a:r>
            <a:r>
              <a:rPr lang="es-ES" sz="1600" spc="-5" dirty="0">
                <a:latin typeface="Arial"/>
                <a:cs typeface="Arial"/>
              </a:rPr>
              <a:t>las reflexiones personales en </a:t>
            </a:r>
            <a:r>
              <a:rPr lang="es-ES" sz="1600" dirty="0">
                <a:latin typeface="Arial"/>
                <a:cs typeface="Arial"/>
              </a:rPr>
              <a:t>su</a:t>
            </a:r>
            <a:r>
              <a:rPr lang="es-ES" sz="1600" spc="-35" dirty="0">
                <a:latin typeface="Arial"/>
                <a:cs typeface="Arial"/>
              </a:rPr>
              <a:t> </a:t>
            </a:r>
            <a:r>
              <a:rPr lang="es-ES" sz="1600" spc="-10" dirty="0">
                <a:latin typeface="Arial"/>
                <a:cs typeface="Arial"/>
              </a:rPr>
              <a:t>grupo.</a:t>
            </a:r>
            <a:endParaRPr lang="es-ES" sz="1600" dirty="0">
              <a:latin typeface="Arial"/>
              <a:cs typeface="Arial"/>
            </a:endParaRPr>
          </a:p>
          <a:p>
            <a:pPr marL="12700" marR="233045">
              <a:lnSpc>
                <a:spcPct val="100000"/>
              </a:lnSpc>
              <a:spcBef>
                <a:spcPts val="100"/>
              </a:spcBef>
            </a:pPr>
            <a:r>
              <a:rPr lang="es-ES" sz="1600" dirty="0">
                <a:latin typeface="Arial"/>
                <a:cs typeface="Arial"/>
              </a:rPr>
              <a:t>Parte II: Ahora, </a:t>
            </a:r>
            <a:r>
              <a:rPr lang="es-ES" sz="1600" spc="-5" dirty="0">
                <a:latin typeface="Arial"/>
                <a:cs typeface="Arial"/>
              </a:rPr>
              <a:t>busquen aspectos </a:t>
            </a:r>
            <a:r>
              <a:rPr lang="es-ES" sz="1600" dirty="0">
                <a:latin typeface="Arial"/>
                <a:cs typeface="Arial"/>
              </a:rPr>
              <a:t>comunes en </a:t>
            </a:r>
            <a:r>
              <a:rPr lang="es-ES" sz="1600" spc="-5" dirty="0">
                <a:latin typeface="Arial"/>
                <a:cs typeface="Arial"/>
              </a:rPr>
              <a:t>las ideas de los</a:t>
            </a:r>
            <a:r>
              <a:rPr lang="es-ES" sz="1600" spc="-65" dirty="0">
                <a:latin typeface="Arial"/>
                <a:cs typeface="Arial"/>
              </a:rPr>
              <a:t> </a:t>
            </a:r>
            <a:r>
              <a:rPr lang="es-ES" sz="1600" spc="-5" dirty="0">
                <a:latin typeface="Arial"/>
                <a:cs typeface="Arial"/>
              </a:rPr>
              <a:t>demás.</a:t>
            </a:r>
            <a:endParaRPr lang="es-ES" sz="1600" dirty="0">
              <a:latin typeface="Arial"/>
              <a:cs typeface="Arial"/>
            </a:endParaRPr>
          </a:p>
          <a:p>
            <a:pPr marL="12700" marR="58419">
              <a:lnSpc>
                <a:spcPts val="1130"/>
              </a:lnSpc>
              <a:spcBef>
                <a:spcPts val="30"/>
              </a:spcBef>
            </a:pPr>
            <a:r>
              <a:rPr lang="es-ES" sz="1600" dirty="0">
                <a:latin typeface="Arial"/>
                <a:cs typeface="Arial"/>
              </a:rPr>
              <a:t>¿Cuáles fueron </a:t>
            </a:r>
            <a:r>
              <a:rPr lang="es-ES" sz="1600" spc="-5" dirty="0">
                <a:latin typeface="Arial"/>
                <a:cs typeface="Arial"/>
              </a:rPr>
              <a:t>los elementos</a:t>
            </a:r>
            <a:r>
              <a:rPr lang="es-ES" sz="1600" spc="-85" dirty="0">
                <a:latin typeface="Arial"/>
                <a:cs typeface="Arial"/>
              </a:rPr>
              <a:t> </a:t>
            </a:r>
            <a:r>
              <a:rPr lang="es-ES" sz="1600" dirty="0">
                <a:latin typeface="Arial"/>
                <a:cs typeface="Arial"/>
              </a:rPr>
              <a:t>comunes  </a:t>
            </a:r>
            <a:r>
              <a:rPr lang="es-ES" sz="1600" spc="-5" dirty="0">
                <a:latin typeface="Arial"/>
                <a:cs typeface="Arial"/>
              </a:rPr>
              <a:t>entre las ideas de </a:t>
            </a:r>
            <a:r>
              <a:rPr lang="es-ES" sz="1600" dirty="0">
                <a:latin typeface="Arial"/>
                <a:cs typeface="Arial"/>
              </a:rPr>
              <a:t>cada </a:t>
            </a:r>
            <a:r>
              <a:rPr lang="es-ES" sz="1600" spc="-5" dirty="0">
                <a:latin typeface="Arial"/>
                <a:cs typeface="Arial"/>
              </a:rPr>
              <a:t>persona sobre:  </a:t>
            </a:r>
          </a:p>
          <a:p>
            <a:pPr marL="12700" marR="58419">
              <a:lnSpc>
                <a:spcPts val="1130"/>
              </a:lnSpc>
              <a:spcBef>
                <a:spcPts val="30"/>
              </a:spcBef>
            </a:pPr>
            <a:r>
              <a:rPr lang="es-ES" sz="1600" spc="-5" dirty="0">
                <a:latin typeface="Arial"/>
                <a:cs typeface="Arial"/>
              </a:rPr>
              <a:t>Dejar </a:t>
            </a:r>
            <a:r>
              <a:rPr lang="es-ES" sz="1600" dirty="0">
                <a:latin typeface="Arial"/>
                <a:cs typeface="Arial"/>
              </a:rPr>
              <a:t>espacio </a:t>
            </a:r>
            <a:r>
              <a:rPr lang="es-ES" sz="1600" spc="-5" dirty="0">
                <a:latin typeface="Arial"/>
                <a:cs typeface="Arial"/>
              </a:rPr>
              <a:t>para el Espíritu Santo en  las reuniones </a:t>
            </a:r>
            <a:r>
              <a:rPr lang="es-ES" sz="1600" dirty="0">
                <a:latin typeface="Arial"/>
                <a:cs typeface="Arial"/>
              </a:rPr>
              <a:t>y </a:t>
            </a:r>
            <a:r>
              <a:rPr lang="es-ES" sz="1600" spc="-5" dirty="0">
                <a:latin typeface="Arial"/>
                <a:cs typeface="Arial"/>
              </a:rPr>
              <a:t>otras</a:t>
            </a:r>
            <a:r>
              <a:rPr lang="es-ES" sz="1600" spc="-15" dirty="0">
                <a:latin typeface="Arial"/>
                <a:cs typeface="Arial"/>
              </a:rPr>
              <a:t> actividades</a:t>
            </a:r>
            <a:endParaRPr lang="es-ES" sz="1600" dirty="0">
              <a:latin typeface="Arial"/>
              <a:cs typeface="Arial"/>
            </a:endParaRPr>
          </a:p>
          <a:p>
            <a:pPr marL="12700" marR="5080">
              <a:lnSpc>
                <a:spcPts val="1130"/>
              </a:lnSpc>
              <a:spcBef>
                <a:spcPts val="20"/>
              </a:spcBef>
            </a:pPr>
            <a:r>
              <a:rPr lang="es-ES" sz="1600" dirty="0">
                <a:latin typeface="Arial"/>
                <a:cs typeface="Arial"/>
              </a:rPr>
              <a:t>Encontrarme con </a:t>
            </a:r>
            <a:r>
              <a:rPr lang="es-ES" sz="1600" spc="-5" dirty="0">
                <a:latin typeface="Arial"/>
                <a:cs typeface="Arial"/>
              </a:rPr>
              <a:t>personas de diferentes  perspectivas en </a:t>
            </a:r>
            <a:r>
              <a:rPr lang="es-ES" sz="1600" dirty="0">
                <a:latin typeface="Arial"/>
                <a:cs typeface="Arial"/>
              </a:rPr>
              <a:t>mi ministerio/vida  </a:t>
            </a:r>
          </a:p>
          <a:p>
            <a:pPr marL="12700" marR="5080">
              <a:lnSpc>
                <a:spcPts val="1130"/>
              </a:lnSpc>
              <a:spcBef>
                <a:spcPts val="20"/>
              </a:spcBef>
            </a:pPr>
            <a:r>
              <a:rPr lang="es-ES" sz="1600" spc="-5" dirty="0">
                <a:latin typeface="Arial"/>
                <a:cs typeface="Arial"/>
              </a:rPr>
              <a:t>Comprender </a:t>
            </a:r>
            <a:r>
              <a:rPr lang="es-ES" sz="1600" dirty="0">
                <a:latin typeface="Arial"/>
                <a:cs typeface="Arial"/>
              </a:rPr>
              <a:t>a </a:t>
            </a:r>
            <a:r>
              <a:rPr lang="es-ES" sz="1600" spc="-5" dirty="0">
                <a:latin typeface="Arial"/>
                <a:cs typeface="Arial"/>
              </a:rPr>
              <a:t>personas </a:t>
            </a:r>
            <a:r>
              <a:rPr lang="es-ES" sz="1600" dirty="0">
                <a:latin typeface="Arial"/>
                <a:cs typeface="Arial"/>
              </a:rPr>
              <a:t>con </a:t>
            </a:r>
            <a:r>
              <a:rPr lang="es-ES" sz="1600" spc="-5" dirty="0">
                <a:latin typeface="Arial"/>
                <a:cs typeface="Arial"/>
              </a:rPr>
              <a:t>diferentes </a:t>
            </a:r>
            <a:r>
              <a:rPr lang="es-ES" sz="1600" spc="-15" dirty="0">
                <a:latin typeface="Arial"/>
                <a:cs typeface="Arial"/>
              </a:rPr>
              <a:t>perspectivas</a:t>
            </a:r>
            <a:endParaRPr lang="es-ES" sz="1600" dirty="0">
              <a:latin typeface="Arial"/>
              <a:cs typeface="Arial"/>
            </a:endParaRPr>
          </a:p>
          <a:p>
            <a:pPr marL="12700" marR="346710">
              <a:lnSpc>
                <a:spcPts val="1090"/>
              </a:lnSpc>
              <a:spcBef>
                <a:spcPts val="55"/>
              </a:spcBef>
            </a:pPr>
            <a:r>
              <a:rPr lang="es-ES" sz="1600" spc="-5" dirty="0">
                <a:latin typeface="Arial"/>
                <a:cs typeface="Arial"/>
              </a:rPr>
              <a:t>Consideren </a:t>
            </a:r>
            <a:r>
              <a:rPr lang="es-ES" sz="1600" dirty="0">
                <a:latin typeface="Arial"/>
                <a:cs typeface="Arial"/>
              </a:rPr>
              <a:t>cómo </a:t>
            </a:r>
            <a:r>
              <a:rPr lang="es-ES" sz="1600" spc="-5" dirty="0">
                <a:latin typeface="Arial"/>
                <a:cs typeface="Arial"/>
              </a:rPr>
              <a:t>estos podrían  </a:t>
            </a:r>
            <a:r>
              <a:rPr lang="es-ES" sz="1600" dirty="0">
                <a:latin typeface="Arial"/>
                <a:cs typeface="Arial"/>
              </a:rPr>
              <a:t>convertirse en reglas </a:t>
            </a:r>
            <a:r>
              <a:rPr lang="es-ES" sz="1600" spc="-5" dirty="0">
                <a:latin typeface="Arial"/>
                <a:cs typeface="Arial"/>
              </a:rPr>
              <a:t>básicas</a:t>
            </a:r>
            <a:r>
              <a:rPr lang="es-ES" sz="1600" spc="-90" dirty="0">
                <a:latin typeface="Arial"/>
                <a:cs typeface="Arial"/>
              </a:rPr>
              <a:t> </a:t>
            </a:r>
            <a:r>
              <a:rPr lang="es-ES" sz="1600" spc="-5" dirty="0">
                <a:latin typeface="Arial"/>
                <a:cs typeface="Arial"/>
              </a:rPr>
              <a:t>para  ustedes en </a:t>
            </a:r>
            <a:r>
              <a:rPr lang="es-ES" sz="1600" dirty="0">
                <a:latin typeface="Arial"/>
                <a:cs typeface="Arial"/>
              </a:rPr>
              <a:t>su </a:t>
            </a:r>
            <a:r>
              <a:rPr lang="es-ES" sz="1600" spc="-5" dirty="0">
                <a:latin typeface="Arial"/>
                <a:cs typeface="Arial"/>
              </a:rPr>
              <a:t>ministerio </a:t>
            </a:r>
            <a:r>
              <a:rPr lang="es-ES" sz="1600" dirty="0">
                <a:latin typeface="Arial"/>
                <a:cs typeface="Arial"/>
              </a:rPr>
              <a:t>u </a:t>
            </a:r>
            <a:r>
              <a:rPr lang="es-ES" sz="1600" spc="-5" dirty="0">
                <a:latin typeface="Arial"/>
                <a:cs typeface="Arial"/>
              </a:rPr>
              <a:t>otras relaciones en </a:t>
            </a:r>
            <a:r>
              <a:rPr lang="es-ES" sz="1600" dirty="0">
                <a:latin typeface="Arial"/>
                <a:cs typeface="Arial"/>
              </a:rPr>
              <a:t>su</a:t>
            </a:r>
            <a:r>
              <a:rPr lang="es-ES" sz="1600" spc="-10" dirty="0">
                <a:latin typeface="Arial"/>
                <a:cs typeface="Arial"/>
              </a:rPr>
              <a:t> </a:t>
            </a:r>
            <a:r>
              <a:rPr lang="es-ES" sz="1600" dirty="0">
                <a:latin typeface="Arial"/>
                <a:cs typeface="Arial"/>
              </a:rPr>
              <a:t>vida.</a:t>
            </a:r>
          </a:p>
          <a:p>
            <a:pPr marL="12700" marR="0" lvl="0" indent="0" algn="l" defTabSz="914400" rtl="0" eaLnBrk="1" fontAlgn="auto" latinLnBrk="0" hangingPunct="1">
              <a:lnSpc>
                <a:spcPts val="1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600" spc="-5" dirty="0">
                <a:latin typeface="Arial"/>
                <a:cs typeface="Arial"/>
              </a:rPr>
              <a:t>Cuando los participantes </a:t>
            </a:r>
            <a:r>
              <a:rPr lang="es-ES" sz="1600" dirty="0">
                <a:latin typeface="Arial"/>
                <a:cs typeface="Arial"/>
              </a:rPr>
              <a:t>regresen</a:t>
            </a:r>
            <a:r>
              <a:rPr lang="es-ES" sz="1600" spc="-30" dirty="0">
                <a:latin typeface="Arial"/>
                <a:cs typeface="Arial"/>
              </a:rPr>
              <a:t> </a:t>
            </a:r>
            <a:r>
              <a:rPr lang="es-ES" sz="1600" spc="-5" dirty="0">
                <a:latin typeface="Arial"/>
                <a:cs typeface="Arial"/>
              </a:rPr>
              <a:t>al </a:t>
            </a:r>
            <a:r>
              <a:rPr lang="en-US" sz="1600" spc="-5" dirty="0" err="1">
                <a:latin typeface="Arial"/>
                <a:cs typeface="Arial"/>
              </a:rPr>
              <a:t>grupo</a:t>
            </a:r>
            <a:r>
              <a:rPr lang="en-US" sz="1600" spc="-5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grande</a:t>
            </a:r>
            <a:r>
              <a:rPr lang="en-US" sz="1600" dirty="0">
                <a:latin typeface="Arial"/>
                <a:cs typeface="Arial"/>
              </a:rPr>
              <a:t>, </a:t>
            </a:r>
            <a:r>
              <a:rPr lang="en-US" sz="1600" spc="-5" dirty="0">
                <a:latin typeface="Arial"/>
                <a:cs typeface="Arial"/>
              </a:rPr>
              <a:t>invite </a:t>
            </a:r>
            <a:r>
              <a:rPr lang="en-US" sz="1600" dirty="0">
                <a:latin typeface="Arial"/>
                <a:cs typeface="Arial"/>
              </a:rPr>
              <a:t>a </a:t>
            </a:r>
            <a:r>
              <a:rPr lang="en-US" sz="1600" spc="-5" dirty="0" err="1">
                <a:latin typeface="Arial"/>
                <a:cs typeface="Arial"/>
              </a:rPr>
              <a:t>algunas</a:t>
            </a:r>
            <a:r>
              <a:rPr lang="en-US" sz="1600" spc="-75" dirty="0">
                <a:latin typeface="Arial"/>
                <a:cs typeface="Arial"/>
              </a:rPr>
              <a:t> </a:t>
            </a:r>
            <a:r>
              <a:rPr lang="en-US" sz="1600" spc="-5" dirty="0">
                <a:latin typeface="Arial"/>
                <a:cs typeface="Arial"/>
              </a:rPr>
              <a:t>personas a </a:t>
            </a:r>
            <a:r>
              <a:rPr lang="es-ES" sz="1600" dirty="0">
                <a:latin typeface="Arial"/>
                <a:cs typeface="Arial"/>
              </a:rPr>
              <a:t>compartir </a:t>
            </a:r>
            <a:r>
              <a:rPr lang="es-ES" sz="1600" spc="-5" dirty="0">
                <a:latin typeface="Arial"/>
                <a:cs typeface="Arial"/>
              </a:rPr>
              <a:t>una idea </a:t>
            </a:r>
            <a:r>
              <a:rPr lang="es-ES" sz="1600" dirty="0">
                <a:latin typeface="Arial"/>
                <a:cs typeface="Arial"/>
              </a:rPr>
              <a:t>o </a:t>
            </a:r>
            <a:r>
              <a:rPr lang="es-ES" sz="1600" spc="-5" dirty="0">
                <a:latin typeface="Arial"/>
                <a:cs typeface="Arial"/>
              </a:rPr>
              <a:t>un</a:t>
            </a:r>
            <a:r>
              <a:rPr lang="es-ES" sz="1600" spc="-85" dirty="0">
                <a:latin typeface="Arial"/>
                <a:cs typeface="Arial"/>
              </a:rPr>
              <a:t> </a:t>
            </a:r>
            <a:r>
              <a:rPr lang="es-ES" sz="1600" spc="-5" dirty="0">
                <a:latin typeface="Arial"/>
                <a:cs typeface="Arial"/>
              </a:rPr>
              <a:t>punto destacado de </a:t>
            </a:r>
            <a:r>
              <a:rPr lang="es-ES" sz="1600" dirty="0">
                <a:latin typeface="Arial"/>
                <a:cs typeface="Arial"/>
              </a:rPr>
              <a:t>su </a:t>
            </a:r>
            <a:r>
              <a:rPr lang="es-ES" sz="1600" spc="-10" dirty="0">
                <a:latin typeface="Arial"/>
                <a:cs typeface="Arial"/>
              </a:rPr>
              <a:t>grupo </a:t>
            </a:r>
            <a:r>
              <a:rPr lang="es-ES" sz="1600" spc="-5" dirty="0">
                <a:latin typeface="Arial"/>
                <a:cs typeface="Arial"/>
              </a:rPr>
              <a:t>pequeño.</a:t>
            </a:r>
            <a:endParaRPr lang="en-US" sz="1600" dirty="0">
              <a:latin typeface="Arial"/>
              <a:cs typeface="Arial"/>
            </a:endParaRPr>
          </a:p>
          <a:p>
            <a:pPr marL="12700">
              <a:lnSpc>
                <a:spcPts val="1120"/>
              </a:lnSpc>
            </a:pPr>
            <a:endParaRPr lang="es-ES" sz="1600" dirty="0">
              <a:latin typeface="Arial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latin typeface="Arial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endParaRPr lang="es-ES" sz="1600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13E2B-FBD9-4967-BC0A-7909F739475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7586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1750">
              <a:lnSpc>
                <a:spcPct val="100000"/>
              </a:lnSpc>
              <a:spcBef>
                <a:spcPts val="450"/>
              </a:spcBef>
            </a:pPr>
            <a:r>
              <a:rPr lang="es-ES" sz="800" b="1" i="1" spc="-10" dirty="0">
                <a:latin typeface="Arial"/>
                <a:cs typeface="Arial"/>
              </a:rPr>
              <a:t>Notas </a:t>
            </a:r>
            <a:r>
              <a:rPr lang="es-ES" sz="800" b="1" i="1" dirty="0">
                <a:latin typeface="Arial"/>
                <a:cs typeface="Arial"/>
              </a:rPr>
              <a:t>del</a:t>
            </a:r>
            <a:r>
              <a:rPr lang="es-ES" sz="800" b="1" i="1" spc="-10" dirty="0">
                <a:latin typeface="Arial"/>
                <a:cs typeface="Arial"/>
              </a:rPr>
              <a:t> </a:t>
            </a:r>
            <a:r>
              <a:rPr lang="es-ES" sz="800" b="1" i="1" spc="-5" dirty="0">
                <a:latin typeface="Arial"/>
                <a:cs typeface="Arial"/>
              </a:rPr>
              <a:t>presentador</a:t>
            </a:r>
            <a:endParaRPr lang="es-ES" sz="800" dirty="0">
              <a:latin typeface="Arial"/>
              <a:cs typeface="Arial"/>
            </a:endParaRPr>
          </a:p>
          <a:p>
            <a:pPr marL="31750">
              <a:lnSpc>
                <a:spcPct val="100000"/>
              </a:lnSpc>
              <a:spcBef>
                <a:spcPts val="45"/>
              </a:spcBef>
            </a:pPr>
            <a:r>
              <a:rPr lang="es-ES" sz="800" i="1" spc="-5" dirty="0">
                <a:latin typeface="Arial"/>
                <a:cs typeface="Arial"/>
              </a:rPr>
              <a:t>16/09/2025</a:t>
            </a:r>
            <a:r>
              <a:rPr lang="es-ES" sz="800" i="1" spc="-20" dirty="0">
                <a:latin typeface="Arial"/>
                <a:cs typeface="Arial"/>
              </a:rPr>
              <a:t> </a:t>
            </a:r>
            <a:r>
              <a:rPr lang="es-ES" sz="800" i="1" spc="-10" dirty="0">
                <a:latin typeface="Arial"/>
                <a:cs typeface="Arial"/>
              </a:rPr>
              <a:t>07:49:31</a:t>
            </a:r>
            <a:endParaRPr lang="es-ES" sz="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lang="es-ES" sz="1600" dirty="0">
              <a:latin typeface="Arial"/>
              <a:cs typeface="Arial"/>
            </a:endParaRPr>
          </a:p>
          <a:p>
            <a:pPr marL="31750" marR="13335">
              <a:lnSpc>
                <a:spcPts val="1090"/>
              </a:lnSpc>
            </a:pPr>
            <a:r>
              <a:rPr lang="es-ES" sz="1200" dirty="0">
                <a:latin typeface="Arial"/>
                <a:cs typeface="Arial"/>
              </a:rPr>
              <a:t>Al cerrar </a:t>
            </a:r>
            <a:r>
              <a:rPr lang="es-ES" sz="1200" spc="-5" dirty="0">
                <a:latin typeface="Arial"/>
                <a:cs typeface="Arial"/>
              </a:rPr>
              <a:t>esta </a:t>
            </a:r>
            <a:r>
              <a:rPr lang="es-ES" sz="1200" dirty="0">
                <a:latin typeface="Arial"/>
                <a:cs typeface="Arial"/>
              </a:rPr>
              <a:t>sesión, </a:t>
            </a:r>
            <a:r>
              <a:rPr lang="es-ES" sz="1200" spc="-5" dirty="0">
                <a:latin typeface="Arial"/>
                <a:cs typeface="Arial"/>
              </a:rPr>
              <a:t>invite </a:t>
            </a:r>
            <a:r>
              <a:rPr lang="es-ES" sz="1200" dirty="0">
                <a:latin typeface="Arial"/>
                <a:cs typeface="Arial"/>
              </a:rPr>
              <a:t>a </a:t>
            </a:r>
            <a:r>
              <a:rPr lang="es-ES" sz="1200" spc="-5" dirty="0">
                <a:latin typeface="Arial"/>
                <a:cs typeface="Arial"/>
              </a:rPr>
              <a:t>los participantes </a:t>
            </a:r>
            <a:r>
              <a:rPr lang="es-ES" sz="1200" dirty="0">
                <a:latin typeface="Arial"/>
                <a:cs typeface="Arial"/>
              </a:rPr>
              <a:t>a reflexionar sobre cómo</a:t>
            </a:r>
            <a:r>
              <a:rPr lang="es-ES" sz="1200" spc="-95" dirty="0">
                <a:latin typeface="Arial"/>
                <a:cs typeface="Arial"/>
              </a:rPr>
              <a:t> </a:t>
            </a:r>
            <a:r>
              <a:rPr lang="es-ES" sz="1200" spc="-5" dirty="0">
                <a:latin typeface="Arial"/>
                <a:cs typeface="Arial"/>
              </a:rPr>
              <a:t>los  primeros cristianos discernían el</a:t>
            </a:r>
            <a:r>
              <a:rPr lang="es-ES" sz="1200" spc="-40" dirty="0">
                <a:latin typeface="Arial"/>
                <a:cs typeface="Arial"/>
              </a:rPr>
              <a:t> </a:t>
            </a:r>
            <a:r>
              <a:rPr lang="es-ES" sz="1200" dirty="0">
                <a:latin typeface="Arial"/>
                <a:cs typeface="Arial"/>
              </a:rPr>
              <a:t>Espíritu.</a:t>
            </a:r>
          </a:p>
          <a:p>
            <a:pPr marL="31750" marR="26670">
              <a:lnSpc>
                <a:spcPts val="1130"/>
              </a:lnSpc>
              <a:spcBef>
                <a:spcPts val="30"/>
              </a:spcBef>
            </a:pPr>
            <a:r>
              <a:rPr lang="es-ES" sz="1200" dirty="0">
                <a:latin typeface="Arial"/>
                <a:cs typeface="Arial"/>
              </a:rPr>
              <a:t>¿De </a:t>
            </a:r>
            <a:r>
              <a:rPr lang="es-ES" sz="1200" spc="-5" dirty="0">
                <a:latin typeface="Arial"/>
                <a:cs typeface="Arial"/>
              </a:rPr>
              <a:t>qué </a:t>
            </a:r>
            <a:r>
              <a:rPr lang="es-ES" sz="1200" dirty="0">
                <a:latin typeface="Arial"/>
                <a:cs typeface="Arial"/>
              </a:rPr>
              <a:t>manera </a:t>
            </a:r>
            <a:r>
              <a:rPr lang="es-ES" sz="1200" spc="-5" dirty="0">
                <a:latin typeface="Arial"/>
                <a:cs typeface="Arial"/>
              </a:rPr>
              <a:t>invitarán al </a:t>
            </a:r>
            <a:r>
              <a:rPr lang="es-ES" sz="1200" dirty="0">
                <a:latin typeface="Arial"/>
                <a:cs typeface="Arial"/>
              </a:rPr>
              <a:t>Espíritu Santo a </a:t>
            </a:r>
            <a:r>
              <a:rPr lang="es-ES" sz="1200" spc="-5" dirty="0">
                <a:latin typeface="Arial"/>
                <a:cs typeface="Arial"/>
              </a:rPr>
              <a:t>guiar las decisiones que tomarán </a:t>
            </a:r>
            <a:r>
              <a:rPr lang="es-ES" sz="1200" dirty="0">
                <a:latin typeface="Arial"/>
                <a:cs typeface="Arial"/>
              </a:rPr>
              <a:t>con </a:t>
            </a:r>
            <a:r>
              <a:rPr lang="es-ES" sz="1200" spc="-5" dirty="0">
                <a:latin typeface="Arial"/>
                <a:cs typeface="Arial"/>
              </a:rPr>
              <a:t>otras personas en las próximas dos</a:t>
            </a:r>
            <a:r>
              <a:rPr lang="es-ES" sz="1200" spc="-50" dirty="0">
                <a:latin typeface="Arial"/>
                <a:cs typeface="Arial"/>
              </a:rPr>
              <a:t> </a:t>
            </a:r>
            <a:r>
              <a:rPr lang="es-ES" sz="1200" dirty="0">
                <a:latin typeface="Arial"/>
                <a:cs typeface="Arial"/>
              </a:rPr>
              <a:t>semanas?</a:t>
            </a:r>
          </a:p>
          <a:p>
            <a:pPr marL="31750" marR="40005">
              <a:lnSpc>
                <a:spcPts val="1130"/>
              </a:lnSpc>
              <a:spcBef>
                <a:spcPts val="10"/>
              </a:spcBef>
            </a:pPr>
            <a:r>
              <a:rPr lang="es-ES" sz="1200" dirty="0">
                <a:latin typeface="Arial"/>
                <a:cs typeface="Arial"/>
              </a:rPr>
              <a:t>¿Cómo </a:t>
            </a:r>
            <a:r>
              <a:rPr lang="es-ES" sz="1200" spc="-5" dirty="0">
                <a:latin typeface="Arial"/>
                <a:cs typeface="Arial"/>
              </a:rPr>
              <a:t>invitarán al </a:t>
            </a:r>
            <a:r>
              <a:rPr lang="es-ES" sz="1200" dirty="0">
                <a:latin typeface="Arial"/>
                <a:cs typeface="Arial"/>
              </a:rPr>
              <a:t>Espíritu Santo a</a:t>
            </a:r>
            <a:r>
              <a:rPr lang="es-ES" sz="1200" spc="-70" dirty="0">
                <a:latin typeface="Arial"/>
                <a:cs typeface="Arial"/>
              </a:rPr>
              <a:t> </a:t>
            </a:r>
            <a:r>
              <a:rPr lang="es-ES" sz="1200" spc="-5" dirty="0">
                <a:latin typeface="Arial"/>
                <a:cs typeface="Arial"/>
              </a:rPr>
              <a:t>guiar </a:t>
            </a:r>
            <a:r>
              <a:rPr lang="es-ES" sz="1200" dirty="0">
                <a:latin typeface="Arial"/>
                <a:cs typeface="Arial"/>
              </a:rPr>
              <a:t>sus </a:t>
            </a:r>
            <a:r>
              <a:rPr lang="es-ES" sz="1200" spc="-5" dirty="0">
                <a:latin typeface="Arial"/>
                <a:cs typeface="Arial"/>
              </a:rPr>
              <a:t>decisiones </a:t>
            </a:r>
            <a:r>
              <a:rPr lang="es-ES" sz="1200" dirty="0">
                <a:latin typeface="Arial"/>
                <a:cs typeface="Arial"/>
              </a:rPr>
              <a:t>colectivas </a:t>
            </a:r>
            <a:r>
              <a:rPr lang="es-ES" sz="1200" spc="-5" dirty="0">
                <a:latin typeface="Arial"/>
                <a:cs typeface="Arial"/>
              </a:rPr>
              <a:t>en las próximas dos</a:t>
            </a:r>
            <a:r>
              <a:rPr lang="es-ES" sz="1200" spc="-15" dirty="0">
                <a:latin typeface="Arial"/>
                <a:cs typeface="Arial"/>
              </a:rPr>
              <a:t> </a:t>
            </a:r>
            <a:r>
              <a:rPr lang="es-ES" sz="1200" dirty="0">
                <a:latin typeface="Arial"/>
                <a:cs typeface="Arial"/>
              </a:rPr>
              <a:t>semanas?</a:t>
            </a:r>
          </a:p>
          <a:p>
            <a:pPr marL="31750" marR="468630">
              <a:lnSpc>
                <a:spcPts val="1090"/>
              </a:lnSpc>
              <a:spcBef>
                <a:spcPts val="50"/>
              </a:spcBef>
            </a:pPr>
            <a:r>
              <a:rPr lang="es-ES" sz="1200" dirty="0">
                <a:latin typeface="Arial"/>
                <a:cs typeface="Arial"/>
              </a:rPr>
              <a:t>Anime a todos </a:t>
            </a:r>
            <a:r>
              <a:rPr lang="es-ES" sz="1200" spc="-5" dirty="0">
                <a:latin typeface="Arial"/>
                <a:cs typeface="Arial"/>
              </a:rPr>
              <a:t>los participantes</a:t>
            </a:r>
            <a:r>
              <a:rPr lang="es-ES" sz="1200" spc="-40" dirty="0">
                <a:latin typeface="Arial"/>
                <a:cs typeface="Arial"/>
              </a:rPr>
              <a:t> </a:t>
            </a:r>
            <a:r>
              <a:rPr lang="es-ES" sz="1200" dirty="0">
                <a:latin typeface="Arial"/>
                <a:cs typeface="Arial"/>
              </a:rPr>
              <a:t>a </a:t>
            </a:r>
            <a:r>
              <a:rPr lang="es-ES" sz="1200" spc="-15" dirty="0">
                <a:latin typeface="Arial"/>
                <a:cs typeface="Arial"/>
              </a:rPr>
              <a:t>comprometerse.</a:t>
            </a:r>
            <a:endParaRPr lang="es-ES" sz="1200" dirty="0">
              <a:latin typeface="Arial"/>
              <a:cs typeface="Arial"/>
            </a:endParaRPr>
          </a:p>
          <a:p>
            <a:pPr marL="31750" marR="194310">
              <a:lnSpc>
                <a:spcPts val="1090"/>
              </a:lnSpc>
              <a:spcBef>
                <a:spcPts val="55"/>
              </a:spcBef>
            </a:pPr>
            <a:r>
              <a:rPr lang="es-ES" sz="1200" dirty="0">
                <a:latin typeface="Arial"/>
                <a:cs typeface="Arial"/>
              </a:rPr>
              <a:t>Si </a:t>
            </a:r>
            <a:r>
              <a:rPr lang="es-ES" sz="1200" spc="-5" dirty="0">
                <a:latin typeface="Arial"/>
                <a:cs typeface="Arial"/>
              </a:rPr>
              <a:t>el </a:t>
            </a:r>
            <a:r>
              <a:rPr lang="es-ES" sz="1200" dirty="0">
                <a:latin typeface="Arial"/>
                <a:cs typeface="Arial"/>
              </a:rPr>
              <a:t>tiempo </a:t>
            </a:r>
            <a:r>
              <a:rPr lang="es-ES" sz="1200" spc="-5" dirty="0">
                <a:latin typeface="Arial"/>
                <a:cs typeface="Arial"/>
              </a:rPr>
              <a:t>lo permite, invítelos </a:t>
            </a:r>
            <a:r>
              <a:rPr lang="es-ES" sz="1200" dirty="0">
                <a:latin typeface="Arial"/>
                <a:cs typeface="Arial"/>
              </a:rPr>
              <a:t>a compartir su compromiso </a:t>
            </a:r>
            <a:r>
              <a:rPr lang="es-ES" sz="1200" spc="-5" dirty="0">
                <a:latin typeface="Arial"/>
                <a:cs typeface="Arial"/>
              </a:rPr>
              <a:t>en parejas</a:t>
            </a:r>
            <a:r>
              <a:rPr lang="es-ES" sz="1200" spc="-90" dirty="0">
                <a:latin typeface="Arial"/>
                <a:cs typeface="Arial"/>
              </a:rPr>
              <a:t> </a:t>
            </a:r>
            <a:r>
              <a:rPr lang="es-ES" sz="1200" dirty="0">
                <a:latin typeface="Arial"/>
                <a:cs typeface="Arial"/>
              </a:rPr>
              <a:t>o  con todo </a:t>
            </a:r>
            <a:r>
              <a:rPr lang="es-ES" sz="1200" spc="-5" dirty="0">
                <a:latin typeface="Arial"/>
                <a:cs typeface="Arial"/>
              </a:rPr>
              <a:t>el</a:t>
            </a:r>
            <a:r>
              <a:rPr lang="es-ES" sz="1200" spc="-10" dirty="0">
                <a:latin typeface="Arial"/>
                <a:cs typeface="Arial"/>
              </a:rPr>
              <a:t> </a:t>
            </a:r>
            <a:r>
              <a:rPr lang="es-ES" sz="1200" spc="-5" dirty="0">
                <a:latin typeface="Arial"/>
                <a:cs typeface="Arial"/>
              </a:rPr>
              <a:t>grupo.</a:t>
            </a:r>
            <a:endParaRPr lang="es-ES" sz="12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13E2B-FBD9-4967-BC0A-7909F739475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140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1750">
              <a:lnSpc>
                <a:spcPct val="100000"/>
              </a:lnSpc>
              <a:spcBef>
                <a:spcPts val="450"/>
              </a:spcBef>
            </a:pPr>
            <a:r>
              <a:rPr lang="es-ES" sz="800" b="1" i="1" spc="-10" dirty="0">
                <a:latin typeface="Arial"/>
                <a:cs typeface="Arial"/>
              </a:rPr>
              <a:t>Notas </a:t>
            </a:r>
            <a:r>
              <a:rPr lang="es-ES" sz="800" b="1" i="1" dirty="0">
                <a:latin typeface="Arial"/>
                <a:cs typeface="Arial"/>
              </a:rPr>
              <a:t>del</a:t>
            </a:r>
            <a:r>
              <a:rPr lang="es-ES" sz="800" b="1" i="1" spc="-10" dirty="0">
                <a:latin typeface="Arial"/>
                <a:cs typeface="Arial"/>
              </a:rPr>
              <a:t> </a:t>
            </a:r>
            <a:r>
              <a:rPr lang="es-ES" sz="800" b="1" i="1" spc="-5" dirty="0">
                <a:latin typeface="Arial"/>
                <a:cs typeface="Arial"/>
              </a:rPr>
              <a:t>presentador</a:t>
            </a:r>
            <a:endParaRPr lang="es-ES" sz="800" dirty="0">
              <a:latin typeface="Arial"/>
              <a:cs typeface="Arial"/>
            </a:endParaRPr>
          </a:p>
          <a:p>
            <a:pPr marL="31750">
              <a:lnSpc>
                <a:spcPct val="100000"/>
              </a:lnSpc>
              <a:spcBef>
                <a:spcPts val="45"/>
              </a:spcBef>
            </a:pPr>
            <a:r>
              <a:rPr lang="es-ES" sz="800" i="1" spc="-5" dirty="0">
                <a:latin typeface="Arial"/>
                <a:cs typeface="Arial"/>
              </a:rPr>
              <a:t>16/09/2025</a:t>
            </a:r>
            <a:r>
              <a:rPr lang="es-ES" sz="800" i="1" spc="-20" dirty="0">
                <a:latin typeface="Arial"/>
                <a:cs typeface="Arial"/>
              </a:rPr>
              <a:t> </a:t>
            </a:r>
            <a:r>
              <a:rPr lang="es-ES" sz="800" i="1" spc="-10" dirty="0">
                <a:latin typeface="Arial"/>
                <a:cs typeface="Arial"/>
              </a:rPr>
              <a:t>07:49:31</a:t>
            </a:r>
            <a:endParaRPr lang="es-ES" sz="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lang="es-ES" sz="1600" dirty="0">
              <a:latin typeface="Arial"/>
              <a:cs typeface="Arial"/>
            </a:endParaRPr>
          </a:p>
          <a:p>
            <a:pPr marL="31750" marR="80010">
              <a:lnSpc>
                <a:spcPts val="1090"/>
              </a:lnSpc>
            </a:pPr>
            <a:r>
              <a:rPr lang="es-ES" sz="1200" spc="-5" dirty="0">
                <a:latin typeface="Arial"/>
                <a:cs typeface="Arial"/>
              </a:rPr>
              <a:t>Cierre </a:t>
            </a:r>
            <a:r>
              <a:rPr lang="es-ES" sz="1200" dirty="0">
                <a:latin typeface="Arial"/>
                <a:cs typeface="Arial"/>
              </a:rPr>
              <a:t>la sesión con </a:t>
            </a:r>
            <a:r>
              <a:rPr lang="es-ES" sz="1200" spc="-5" dirty="0">
                <a:latin typeface="Arial"/>
                <a:cs typeface="Arial"/>
              </a:rPr>
              <a:t>una oración </a:t>
            </a:r>
            <a:r>
              <a:rPr lang="es-ES" sz="1200" dirty="0">
                <a:latin typeface="Arial"/>
                <a:cs typeface="Arial"/>
              </a:rPr>
              <a:t>sencilla</a:t>
            </a:r>
            <a:r>
              <a:rPr lang="es-ES" sz="1200" spc="-5" dirty="0">
                <a:latin typeface="Arial"/>
                <a:cs typeface="Arial"/>
              </a:rPr>
              <a:t> </a:t>
            </a:r>
            <a:r>
              <a:rPr lang="es-ES" sz="1200" dirty="0">
                <a:latin typeface="Arial"/>
                <a:cs typeface="Arial"/>
              </a:rPr>
              <a:t>y </a:t>
            </a:r>
            <a:r>
              <a:rPr lang="es-ES" sz="1200" spc="-5" dirty="0">
                <a:latin typeface="Arial"/>
                <a:cs typeface="Arial"/>
              </a:rPr>
              <a:t>un </a:t>
            </a:r>
            <a:r>
              <a:rPr lang="es-ES" sz="1200" dirty="0">
                <a:latin typeface="Arial"/>
                <a:cs typeface="Arial"/>
              </a:rPr>
              <a:t>momento </a:t>
            </a:r>
            <a:r>
              <a:rPr lang="es-ES" sz="1200" spc="-5" dirty="0">
                <a:latin typeface="Arial"/>
                <a:cs typeface="Arial"/>
              </a:rPr>
              <a:t>para</a:t>
            </a:r>
            <a:r>
              <a:rPr lang="es-ES" sz="1200" spc="-20" dirty="0">
                <a:latin typeface="Arial"/>
                <a:cs typeface="Arial"/>
              </a:rPr>
              <a:t> </a:t>
            </a:r>
            <a:r>
              <a:rPr lang="es-ES" sz="1200" dirty="0">
                <a:latin typeface="Arial"/>
                <a:cs typeface="Arial"/>
              </a:rPr>
              <a:t>compartir.</a:t>
            </a:r>
          </a:p>
          <a:p>
            <a:pPr marL="31750" marR="12700">
              <a:lnSpc>
                <a:spcPts val="1090"/>
              </a:lnSpc>
              <a:spcBef>
                <a:spcPts val="55"/>
              </a:spcBef>
            </a:pPr>
            <a:r>
              <a:rPr lang="es-ES" sz="1200" dirty="0">
                <a:latin typeface="Arial"/>
                <a:cs typeface="Arial"/>
              </a:rPr>
              <a:t>¿Alguien </a:t>
            </a:r>
            <a:r>
              <a:rPr lang="es-ES" sz="1200" spc="-5" dirty="0">
                <a:latin typeface="Arial"/>
                <a:cs typeface="Arial"/>
              </a:rPr>
              <a:t>tiene alguna petición </a:t>
            </a:r>
            <a:r>
              <a:rPr lang="es-ES" sz="1200" dirty="0">
                <a:latin typeface="Arial"/>
                <a:cs typeface="Arial"/>
              </a:rPr>
              <a:t>o </a:t>
            </a:r>
            <a:r>
              <a:rPr lang="es-ES" sz="1200" spc="-5" dirty="0">
                <a:latin typeface="Arial"/>
                <a:cs typeface="Arial"/>
              </a:rPr>
              <a:t>intención de oración que quiera</a:t>
            </a:r>
            <a:r>
              <a:rPr lang="es-ES" sz="1200" spc="-20" dirty="0">
                <a:latin typeface="Arial"/>
                <a:cs typeface="Arial"/>
              </a:rPr>
              <a:t> </a:t>
            </a:r>
            <a:r>
              <a:rPr lang="es-ES" sz="1200" dirty="0">
                <a:latin typeface="Arial"/>
                <a:cs typeface="Arial"/>
              </a:rPr>
              <a:t>compartir?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13E2B-FBD9-4967-BC0A-7909F739475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38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1750">
              <a:lnSpc>
                <a:spcPct val="100000"/>
              </a:lnSpc>
              <a:spcBef>
                <a:spcPts val="450"/>
              </a:spcBef>
            </a:pPr>
            <a:r>
              <a:rPr lang="es-ES" sz="800" b="1" i="1" spc="-10" dirty="0">
                <a:latin typeface="Arial"/>
                <a:cs typeface="Arial"/>
              </a:rPr>
              <a:t>Notas </a:t>
            </a:r>
            <a:r>
              <a:rPr lang="es-ES" sz="800" b="1" i="1" dirty="0">
                <a:latin typeface="Arial"/>
                <a:cs typeface="Arial"/>
              </a:rPr>
              <a:t>del</a:t>
            </a:r>
            <a:r>
              <a:rPr lang="es-ES" sz="800" b="1" i="1" spc="-10" dirty="0">
                <a:latin typeface="Arial"/>
                <a:cs typeface="Arial"/>
              </a:rPr>
              <a:t> </a:t>
            </a:r>
            <a:r>
              <a:rPr lang="es-ES" sz="800" b="1" i="1" spc="-5" dirty="0">
                <a:latin typeface="Arial"/>
                <a:cs typeface="Arial"/>
              </a:rPr>
              <a:t>presentador</a:t>
            </a:r>
            <a:endParaRPr lang="es-ES" sz="800" dirty="0">
              <a:latin typeface="Arial"/>
              <a:cs typeface="Arial"/>
            </a:endParaRPr>
          </a:p>
          <a:p>
            <a:pPr marL="31750">
              <a:lnSpc>
                <a:spcPct val="100000"/>
              </a:lnSpc>
              <a:spcBef>
                <a:spcPts val="45"/>
              </a:spcBef>
            </a:pPr>
            <a:r>
              <a:rPr lang="es-ES" sz="800" i="1" spc="-5" dirty="0">
                <a:latin typeface="Arial"/>
                <a:cs typeface="Arial"/>
              </a:rPr>
              <a:t>16/09/2025</a:t>
            </a:r>
            <a:r>
              <a:rPr lang="es-ES" sz="800" i="1" spc="-20" dirty="0">
                <a:latin typeface="Arial"/>
                <a:cs typeface="Arial"/>
              </a:rPr>
              <a:t> </a:t>
            </a:r>
            <a:r>
              <a:rPr lang="es-ES" sz="800" i="1" spc="-10" dirty="0">
                <a:latin typeface="Arial"/>
                <a:cs typeface="Arial"/>
              </a:rPr>
              <a:t>07:49:26</a:t>
            </a:r>
            <a:endParaRPr lang="es-ES" sz="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lang="es-ES" sz="1600" dirty="0">
              <a:latin typeface="Arial"/>
              <a:cs typeface="Arial"/>
            </a:endParaRPr>
          </a:p>
          <a:p>
            <a:pPr marL="31750" marR="334645">
              <a:lnSpc>
                <a:spcPts val="1090"/>
              </a:lnSpc>
            </a:pPr>
            <a:r>
              <a:rPr lang="es-ES" sz="1200" dirty="0">
                <a:latin typeface="Arial"/>
                <a:cs typeface="Arial"/>
              </a:rPr>
              <a:t>Ofrecer </a:t>
            </a:r>
            <a:r>
              <a:rPr lang="es-ES" sz="1200" spc="-5" dirty="0">
                <a:latin typeface="Arial"/>
                <a:cs typeface="Arial"/>
              </a:rPr>
              <a:t>una descripción general del  </a:t>
            </a:r>
            <a:r>
              <a:rPr lang="es-ES" sz="1200" spc="-15" dirty="0">
                <a:latin typeface="Arial"/>
                <a:cs typeface="Arial"/>
              </a:rPr>
              <a:t>esquema </a:t>
            </a:r>
            <a:r>
              <a:rPr lang="es-ES" sz="1200" spc="-5" dirty="0">
                <a:latin typeface="Arial"/>
                <a:cs typeface="Arial"/>
              </a:rPr>
              <a:t>de la sesión.</a:t>
            </a:r>
            <a:endParaRPr lang="es-ES" sz="12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13E2B-FBD9-4967-BC0A-7909F739475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57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800" b="1" i="1" spc="-10" dirty="0">
                <a:latin typeface="Arial"/>
                <a:cs typeface="Arial"/>
              </a:rPr>
              <a:t>Notas </a:t>
            </a:r>
            <a:r>
              <a:rPr lang="es-ES" sz="800" b="1" i="1" dirty="0">
                <a:latin typeface="Arial"/>
                <a:cs typeface="Arial"/>
              </a:rPr>
              <a:t>del</a:t>
            </a:r>
            <a:r>
              <a:rPr lang="es-ES" sz="800" b="1" i="1" spc="-45" dirty="0">
                <a:latin typeface="Arial"/>
                <a:cs typeface="Arial"/>
              </a:rPr>
              <a:t> </a:t>
            </a:r>
            <a:r>
              <a:rPr lang="es-ES" sz="800" b="1" i="1" spc="-5" dirty="0">
                <a:latin typeface="Arial"/>
                <a:cs typeface="Arial"/>
              </a:rPr>
              <a:t>presentador</a:t>
            </a:r>
            <a:endParaRPr lang="es-ES" sz="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s-ES" sz="800" i="1" spc="-5" dirty="0">
                <a:latin typeface="Arial"/>
                <a:cs typeface="Arial"/>
              </a:rPr>
              <a:t>16/09/2025</a:t>
            </a:r>
            <a:r>
              <a:rPr lang="es-ES" sz="800" i="1" spc="-30" dirty="0">
                <a:latin typeface="Arial"/>
                <a:cs typeface="Arial"/>
              </a:rPr>
              <a:t> </a:t>
            </a:r>
            <a:r>
              <a:rPr lang="es-ES" sz="800" i="1" spc="-10" dirty="0">
                <a:latin typeface="Arial"/>
                <a:cs typeface="Arial"/>
              </a:rPr>
              <a:t>07:49:26</a:t>
            </a:r>
            <a:endParaRPr lang="es-ES" sz="800" dirty="0">
              <a:latin typeface="Arial"/>
              <a:cs typeface="Arial"/>
            </a:endParaRPr>
          </a:p>
          <a:p>
            <a:pPr marL="12700" marR="132715">
              <a:lnSpc>
                <a:spcPct val="100000"/>
              </a:lnSpc>
              <a:spcBef>
                <a:spcPts val="100"/>
              </a:spcBef>
            </a:pPr>
            <a:r>
              <a:rPr lang="es-ES" sz="1200" spc="-5" dirty="0">
                <a:latin typeface="Arial"/>
                <a:cs typeface="Arial"/>
              </a:rPr>
              <a:t>Revisar los objetivos </a:t>
            </a:r>
            <a:r>
              <a:rPr lang="es-ES" sz="1200" dirty="0">
                <a:latin typeface="Arial"/>
                <a:cs typeface="Arial"/>
              </a:rPr>
              <a:t>y </a:t>
            </a:r>
            <a:r>
              <a:rPr lang="es-ES" sz="1200" spc="-5" dirty="0">
                <a:latin typeface="Arial"/>
                <a:cs typeface="Arial"/>
              </a:rPr>
              <a:t>la agenda de la  </a:t>
            </a:r>
            <a:r>
              <a:rPr lang="es-ES" sz="1200" dirty="0">
                <a:latin typeface="Arial"/>
                <a:cs typeface="Arial"/>
              </a:rPr>
              <a:t>sesión. </a:t>
            </a:r>
            <a:r>
              <a:rPr lang="es-ES" sz="1200" spc="-5" dirty="0">
                <a:latin typeface="Arial"/>
                <a:cs typeface="Arial"/>
              </a:rPr>
              <a:t>Los</a:t>
            </a:r>
            <a:r>
              <a:rPr lang="es-ES" sz="1200" spc="-15" dirty="0">
                <a:latin typeface="Arial"/>
                <a:cs typeface="Arial"/>
              </a:rPr>
              <a:t> </a:t>
            </a:r>
            <a:r>
              <a:rPr lang="es-ES" sz="1200" spc="-5" dirty="0">
                <a:latin typeface="Arial"/>
                <a:cs typeface="Arial"/>
              </a:rPr>
              <a:t>participantes:</a:t>
            </a:r>
            <a:endParaRPr lang="es-ES" sz="1200" dirty="0">
              <a:latin typeface="Arial"/>
              <a:cs typeface="Arial"/>
            </a:endParaRPr>
          </a:p>
          <a:p>
            <a:pPr marL="12700" marR="5080">
              <a:lnSpc>
                <a:spcPts val="1090"/>
              </a:lnSpc>
              <a:spcBef>
                <a:spcPts val="75"/>
              </a:spcBef>
            </a:pPr>
            <a:r>
              <a:rPr lang="es-ES" sz="1200" dirty="0">
                <a:latin typeface="Arial"/>
                <a:cs typeface="Arial"/>
              </a:rPr>
              <a:t>Tendrán la </a:t>
            </a:r>
            <a:r>
              <a:rPr lang="es-ES" sz="1200" spc="-5" dirty="0">
                <a:latin typeface="Arial"/>
                <a:cs typeface="Arial"/>
              </a:rPr>
              <a:t>oportunidad de utilizar las  habilidades </a:t>
            </a:r>
            <a:r>
              <a:rPr lang="es-ES" sz="1200" dirty="0">
                <a:latin typeface="Arial"/>
                <a:cs typeface="Arial"/>
              </a:rPr>
              <a:t>de la </a:t>
            </a:r>
            <a:r>
              <a:rPr lang="es-ES" sz="1200" spc="-5" dirty="0" err="1">
                <a:latin typeface="Arial"/>
                <a:cs typeface="Arial"/>
              </a:rPr>
              <a:t>sinodalidad</a:t>
            </a:r>
            <a:r>
              <a:rPr lang="es-ES" sz="1200" spc="-5" dirty="0">
                <a:latin typeface="Arial"/>
                <a:cs typeface="Arial"/>
              </a:rPr>
              <a:t>: encuentro,  escucha, discernimiento, participación </a:t>
            </a:r>
            <a:r>
              <a:rPr lang="es-ES" sz="1200" dirty="0">
                <a:latin typeface="Arial"/>
                <a:cs typeface="Arial"/>
              </a:rPr>
              <a:t>y  </a:t>
            </a:r>
            <a:r>
              <a:rPr lang="es-ES" sz="1200" spc="-15" dirty="0">
                <a:latin typeface="Arial"/>
                <a:cs typeface="Arial"/>
              </a:rPr>
              <a:t>responsabilidad.</a:t>
            </a:r>
            <a:endParaRPr lang="es-ES" sz="1200" dirty="0">
              <a:latin typeface="Arial"/>
              <a:cs typeface="Arial"/>
            </a:endParaRPr>
          </a:p>
          <a:p>
            <a:pPr marL="12700">
              <a:lnSpc>
                <a:spcPts val="1140"/>
              </a:lnSpc>
              <a:spcBef>
                <a:spcPts val="100"/>
              </a:spcBef>
            </a:pPr>
            <a:r>
              <a:rPr lang="es-ES" sz="1200" spc="-5" dirty="0">
                <a:latin typeface="Arial"/>
                <a:cs typeface="Arial"/>
              </a:rPr>
              <a:t>Considerarán </a:t>
            </a:r>
            <a:r>
              <a:rPr lang="es-ES" sz="1200" dirty="0">
                <a:latin typeface="Arial"/>
                <a:cs typeface="Arial"/>
              </a:rPr>
              <a:t>cómo </a:t>
            </a:r>
            <a:r>
              <a:rPr lang="es-ES" sz="1200" spc="-5" dirty="0">
                <a:latin typeface="Arial"/>
                <a:cs typeface="Arial"/>
              </a:rPr>
              <a:t>la </a:t>
            </a:r>
            <a:r>
              <a:rPr lang="es-ES" sz="1200" dirty="0">
                <a:latin typeface="Arial"/>
                <a:cs typeface="Arial"/>
              </a:rPr>
              <a:t>toma </a:t>
            </a:r>
            <a:r>
              <a:rPr lang="es-ES" sz="1200" spc="-5" dirty="0">
                <a:latin typeface="Arial"/>
                <a:cs typeface="Arial"/>
              </a:rPr>
              <a:t>de decisiones puede </a:t>
            </a:r>
            <a:r>
              <a:rPr lang="es-ES" sz="1200" dirty="0">
                <a:latin typeface="Arial"/>
                <a:cs typeface="Arial"/>
              </a:rPr>
              <a:t>ser </a:t>
            </a:r>
            <a:r>
              <a:rPr lang="es-ES" sz="1200" spc="-5" dirty="0">
                <a:latin typeface="Arial"/>
                <a:cs typeface="Arial"/>
              </a:rPr>
              <a:t>un </a:t>
            </a:r>
            <a:r>
              <a:rPr lang="es-ES" sz="1200" dirty="0">
                <a:latin typeface="Arial"/>
                <a:cs typeface="Arial"/>
              </a:rPr>
              <a:t>proceso </a:t>
            </a:r>
            <a:r>
              <a:rPr lang="es-ES" sz="1200" spc="-5" dirty="0">
                <a:latin typeface="Arial"/>
                <a:cs typeface="Arial"/>
              </a:rPr>
              <a:t>inclusivo en el que participen </a:t>
            </a:r>
            <a:r>
              <a:rPr lang="es-ES" sz="1200" dirty="0">
                <a:latin typeface="Arial"/>
                <a:cs typeface="Arial"/>
              </a:rPr>
              <a:t>muchas </a:t>
            </a:r>
            <a:r>
              <a:rPr lang="es-ES" sz="1200" spc="-5" dirty="0">
                <a:latin typeface="Arial"/>
                <a:cs typeface="Arial"/>
              </a:rPr>
              <a:t>personas, incluso </a:t>
            </a:r>
            <a:r>
              <a:rPr lang="es-ES" sz="1200" dirty="0">
                <a:latin typeface="Arial"/>
                <a:cs typeface="Arial"/>
              </a:rPr>
              <a:t>cuando </a:t>
            </a:r>
            <a:r>
              <a:rPr lang="es-ES" sz="1200" spc="-5" dirty="0">
                <a:latin typeface="Arial"/>
                <a:cs typeface="Arial"/>
              </a:rPr>
              <a:t>la decisión </a:t>
            </a:r>
            <a:r>
              <a:rPr lang="es-ES" sz="1200" dirty="0">
                <a:latin typeface="Arial"/>
                <a:cs typeface="Arial"/>
              </a:rPr>
              <a:t>final sea </a:t>
            </a:r>
            <a:r>
              <a:rPr lang="es-ES" sz="1200" spc="-5" dirty="0">
                <a:latin typeface="Arial"/>
                <a:cs typeface="Arial"/>
              </a:rPr>
              <a:t>responsabilidad de una </a:t>
            </a:r>
            <a:r>
              <a:rPr lang="es-ES" sz="1200" dirty="0">
                <a:latin typeface="Arial"/>
                <a:cs typeface="Arial"/>
              </a:rPr>
              <a:t>o </a:t>
            </a:r>
            <a:r>
              <a:rPr lang="es-ES" sz="1200" spc="-5" dirty="0">
                <a:latin typeface="Arial"/>
                <a:cs typeface="Arial"/>
              </a:rPr>
              <a:t>unas pocas personas. </a:t>
            </a:r>
          </a:p>
          <a:p>
            <a:pPr marL="12700">
              <a:lnSpc>
                <a:spcPts val="1140"/>
              </a:lnSpc>
              <a:spcBef>
                <a:spcPts val="100"/>
              </a:spcBef>
            </a:pPr>
            <a:r>
              <a:rPr lang="es-ES" sz="1200" spc="-5" dirty="0">
                <a:latin typeface="Arial"/>
                <a:cs typeface="Arial"/>
              </a:rPr>
              <a:t>Reflexionarán </a:t>
            </a:r>
            <a:r>
              <a:rPr lang="es-ES" sz="1200" dirty="0">
                <a:latin typeface="Arial"/>
                <a:cs typeface="Arial"/>
              </a:rPr>
              <a:t>sobre </a:t>
            </a:r>
            <a:r>
              <a:rPr lang="es-ES" sz="1200" spc="-5" dirty="0">
                <a:latin typeface="Arial"/>
                <a:cs typeface="Arial"/>
              </a:rPr>
              <a:t>la participación en la </a:t>
            </a:r>
            <a:r>
              <a:rPr lang="es-ES" sz="1200" dirty="0">
                <a:latin typeface="Arial"/>
                <a:cs typeface="Arial"/>
              </a:rPr>
              <a:t>toma </a:t>
            </a:r>
            <a:r>
              <a:rPr lang="es-ES" sz="1200" spc="-5" dirty="0">
                <a:latin typeface="Arial"/>
                <a:cs typeface="Arial"/>
              </a:rPr>
              <a:t>de decisiones en</a:t>
            </a:r>
            <a:r>
              <a:rPr lang="es-ES" sz="1200" spc="-30" dirty="0">
                <a:latin typeface="Arial"/>
                <a:cs typeface="Arial"/>
              </a:rPr>
              <a:t> </a:t>
            </a:r>
            <a:r>
              <a:rPr lang="es-ES" sz="1200" spc="-5" dirty="0">
                <a:latin typeface="Arial"/>
                <a:cs typeface="Arial"/>
              </a:rPr>
              <a:t>la </a:t>
            </a:r>
            <a:r>
              <a:rPr lang="en-US" sz="1200" dirty="0" err="1">
                <a:latin typeface="Arial"/>
                <a:cs typeface="Arial"/>
              </a:rPr>
              <a:t>Iglesia</a:t>
            </a:r>
            <a:r>
              <a:rPr lang="en-US" sz="1200" spc="-5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primitiva</a:t>
            </a:r>
            <a:r>
              <a:rPr lang="en-US" sz="1200" dirty="0">
                <a:latin typeface="Arial"/>
                <a:cs typeface="Arial"/>
              </a:rPr>
              <a:t>.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-5" dirty="0" err="1">
                <a:latin typeface="Arial"/>
                <a:cs typeface="Arial"/>
              </a:rPr>
              <a:t>Har</a:t>
            </a:r>
            <a:r>
              <a:rPr lang="en-US" sz="1200" spc="-5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á</a:t>
            </a:r>
            <a:r>
              <a:rPr lang="en-US" sz="1200" spc="-5" dirty="0" err="1">
                <a:latin typeface="Arial"/>
                <a:cs typeface="Arial"/>
              </a:rPr>
              <a:t>n</a:t>
            </a:r>
            <a:r>
              <a:rPr lang="en-US" sz="1200" spc="-5" dirty="0">
                <a:latin typeface="Arial"/>
                <a:cs typeface="Arial"/>
              </a:rPr>
              <a:t> </a:t>
            </a:r>
            <a:r>
              <a:rPr lang="en-US" sz="1200" spc="-5" dirty="0" err="1">
                <a:latin typeface="Arial"/>
                <a:cs typeface="Arial"/>
              </a:rPr>
              <a:t>experiencia</a:t>
            </a:r>
            <a:r>
              <a:rPr lang="en-US" sz="1200" spc="-5" dirty="0">
                <a:latin typeface="Arial"/>
                <a:cs typeface="Arial"/>
              </a:rPr>
              <a:t> del </a:t>
            </a:r>
            <a:r>
              <a:rPr lang="en-US" sz="1200" spc="-5" dirty="0" err="1">
                <a:latin typeface="Arial"/>
                <a:cs typeface="Arial"/>
              </a:rPr>
              <a:t>diálogo</a:t>
            </a:r>
            <a:r>
              <a:rPr lang="en-US" sz="1200" spc="-5" dirty="0">
                <a:latin typeface="Arial"/>
                <a:cs typeface="Arial"/>
              </a:rPr>
              <a:t> </a:t>
            </a:r>
            <a:r>
              <a:rPr lang="en-US" sz="1200" spc="-5" dirty="0" err="1">
                <a:latin typeface="Arial"/>
                <a:cs typeface="Arial"/>
              </a:rPr>
              <a:t>contemplativo</a:t>
            </a:r>
            <a:r>
              <a:rPr lang="en-US" sz="1200" spc="-30" dirty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o </a:t>
            </a:r>
            <a:r>
              <a:rPr lang="es-ES" sz="1200" spc="-5" dirty="0">
                <a:latin typeface="Arial"/>
                <a:cs typeface="Arial"/>
              </a:rPr>
              <a:t>el proceso </a:t>
            </a:r>
            <a:r>
              <a:rPr lang="es-ES" sz="1200" dirty="0">
                <a:latin typeface="Arial"/>
                <a:cs typeface="Arial"/>
              </a:rPr>
              <a:t>de conversación en el Esp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í</a:t>
            </a:r>
            <a:r>
              <a:rPr lang="es-ES" sz="1200" dirty="0">
                <a:latin typeface="Arial"/>
                <a:cs typeface="Arial"/>
              </a:rPr>
              <a:t>ritu</a:t>
            </a:r>
            <a:r>
              <a:rPr lang="es-ES" sz="1200" spc="-90" dirty="0">
                <a:latin typeface="Arial"/>
                <a:cs typeface="Arial"/>
              </a:rPr>
              <a:t> </a:t>
            </a:r>
            <a:r>
              <a:rPr lang="es-ES" sz="1200" spc="-5" dirty="0">
                <a:latin typeface="Arial"/>
                <a:cs typeface="Arial"/>
              </a:rPr>
              <a:t>en el que la </a:t>
            </a:r>
            <a:r>
              <a:rPr lang="es-ES" sz="1200" dirty="0">
                <a:latin typeface="Arial"/>
                <a:cs typeface="Arial"/>
              </a:rPr>
              <a:t>comunidad </a:t>
            </a:r>
            <a:r>
              <a:rPr lang="es-ES" sz="1200" spc="-5" dirty="0">
                <a:latin typeface="Arial"/>
                <a:cs typeface="Arial"/>
              </a:rPr>
              <a:t>invoca al </a:t>
            </a:r>
            <a:r>
              <a:rPr lang="es-ES" sz="1200" dirty="0">
                <a:latin typeface="Arial"/>
                <a:cs typeface="Arial"/>
              </a:rPr>
              <a:t>Espíritu Santo </a:t>
            </a:r>
            <a:r>
              <a:rPr lang="es-ES" sz="1200" spc="-5" dirty="0">
                <a:latin typeface="Arial"/>
                <a:cs typeface="Arial"/>
              </a:rPr>
              <a:t>para que guíe </a:t>
            </a:r>
            <a:r>
              <a:rPr lang="es-ES" sz="1200" dirty="0">
                <a:latin typeface="Arial"/>
                <a:cs typeface="Arial"/>
              </a:rPr>
              <a:t>sus</a:t>
            </a:r>
            <a:r>
              <a:rPr lang="es-ES" sz="1200" spc="-50" dirty="0">
                <a:latin typeface="Arial"/>
                <a:cs typeface="Arial"/>
              </a:rPr>
              <a:t> </a:t>
            </a:r>
            <a:r>
              <a:rPr lang="es-ES" sz="1200" spc="-5" dirty="0">
                <a:latin typeface="Arial"/>
                <a:cs typeface="Arial"/>
              </a:rPr>
              <a:t>pensamientos, sentimientos </a:t>
            </a:r>
            <a:r>
              <a:rPr lang="es-ES" sz="1200" dirty="0">
                <a:latin typeface="Arial"/>
                <a:cs typeface="Arial"/>
              </a:rPr>
              <a:t>y acciones</a:t>
            </a:r>
            <a:r>
              <a:rPr lang="es-ES" sz="1200" spc="-60" dirty="0">
                <a:latin typeface="Arial"/>
                <a:cs typeface="Arial"/>
              </a:rPr>
              <a:t> </a:t>
            </a:r>
            <a:r>
              <a:rPr lang="es-ES" sz="1200" dirty="0">
                <a:latin typeface="Arial"/>
                <a:cs typeface="Arial"/>
              </a:rPr>
              <a:t>colectivos.  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spc="-5" dirty="0">
                <a:latin typeface="Arial"/>
                <a:cs typeface="Arial"/>
              </a:rPr>
              <a:t>Considerar</a:t>
            </a:r>
            <a:r>
              <a:rPr lang="es-ES" sz="12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án</a:t>
            </a:r>
            <a:r>
              <a:rPr lang="es-ES" sz="1200" spc="-5" dirty="0">
                <a:latin typeface="Arial"/>
                <a:cs typeface="Arial"/>
              </a:rPr>
              <a:t> </a:t>
            </a:r>
            <a:r>
              <a:rPr lang="es-ES" sz="1200" dirty="0">
                <a:latin typeface="Arial"/>
                <a:cs typeface="Arial"/>
              </a:rPr>
              <a:t>cómo </a:t>
            </a:r>
            <a:r>
              <a:rPr lang="es-ES" sz="1200" spc="-5" dirty="0">
                <a:latin typeface="Arial"/>
                <a:cs typeface="Arial"/>
              </a:rPr>
              <a:t>el</a:t>
            </a:r>
            <a:r>
              <a:rPr lang="es-ES" sz="1200" spc="-35" dirty="0">
                <a:latin typeface="Arial"/>
                <a:cs typeface="Arial"/>
              </a:rPr>
              <a:t> </a:t>
            </a:r>
            <a:r>
              <a:rPr lang="es-ES" sz="1200" spc="-5" dirty="0">
                <a:latin typeface="Arial"/>
                <a:cs typeface="Arial"/>
              </a:rPr>
              <a:t>discernimiento comunitario </a:t>
            </a:r>
            <a:r>
              <a:rPr lang="es-ES" sz="1200" dirty="0">
                <a:latin typeface="Arial"/>
                <a:cs typeface="Arial"/>
              </a:rPr>
              <a:t>y </a:t>
            </a:r>
            <a:r>
              <a:rPr lang="es-ES" sz="1200" spc="-5" dirty="0">
                <a:latin typeface="Arial"/>
                <a:cs typeface="Arial"/>
              </a:rPr>
              <a:t>la participación en la toma de decisiones </a:t>
            </a:r>
            <a:r>
              <a:rPr lang="es-ES" sz="1200" dirty="0">
                <a:latin typeface="Arial"/>
                <a:cs typeface="Arial"/>
              </a:rPr>
              <a:t>son </a:t>
            </a:r>
            <a:r>
              <a:rPr lang="es-ES" sz="1200" spc="-5" dirty="0">
                <a:latin typeface="Arial"/>
                <a:cs typeface="Arial"/>
              </a:rPr>
              <a:t>esenciales para</a:t>
            </a:r>
            <a:r>
              <a:rPr lang="es-ES" sz="1200" spc="-60" dirty="0">
                <a:latin typeface="Arial"/>
                <a:cs typeface="Arial"/>
              </a:rPr>
              <a:t> </a:t>
            </a:r>
            <a:r>
              <a:rPr lang="es-ES" sz="1200" spc="-5" dirty="0">
                <a:latin typeface="Arial"/>
                <a:cs typeface="Arial"/>
              </a:rPr>
              <a:t>el </a:t>
            </a:r>
            <a:r>
              <a:rPr lang="en-US" sz="1200" spc="-5" dirty="0" err="1">
                <a:latin typeface="Arial"/>
                <a:cs typeface="Arial"/>
              </a:rPr>
              <a:t>liderazgo</a:t>
            </a:r>
            <a:r>
              <a:rPr lang="en-US" sz="1200" spc="-30" dirty="0">
                <a:latin typeface="Arial"/>
                <a:cs typeface="Arial"/>
              </a:rPr>
              <a:t> </a:t>
            </a:r>
            <a:r>
              <a:rPr lang="en-US" sz="1200" spc="-5" dirty="0" err="1">
                <a:latin typeface="Arial"/>
                <a:cs typeface="Arial"/>
              </a:rPr>
              <a:t>sinodal</a:t>
            </a:r>
            <a:r>
              <a:rPr lang="en-US" sz="1200" spc="-5" dirty="0">
                <a:latin typeface="Arial"/>
                <a:cs typeface="Arial"/>
              </a:rPr>
              <a:t>.</a:t>
            </a:r>
            <a:endParaRPr lang="es-ES"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endParaRPr lang="en-US" sz="1200" dirty="0">
              <a:latin typeface="Arial"/>
              <a:cs typeface="Arial"/>
            </a:endParaRPr>
          </a:p>
          <a:p>
            <a:pPr marL="12700" marR="64769">
              <a:lnSpc>
                <a:spcPts val="1130"/>
              </a:lnSpc>
              <a:spcBef>
                <a:spcPts val="25"/>
              </a:spcBef>
            </a:pPr>
            <a:endParaRPr lang="es-ES" sz="1200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13E2B-FBD9-4967-BC0A-7909F739475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146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BC802E-3B97-3C77-37E3-E003008597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BC68CF-B002-AF49-551A-44B739E65A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F5DCA8-6CF2-45FF-8B19-E6CF38E514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 err="1"/>
              <a:t>Notas</a:t>
            </a:r>
            <a:r>
              <a:rPr lang="en-US" b="1" i="1" dirty="0"/>
              <a:t> del </a:t>
            </a:r>
            <a:r>
              <a:rPr lang="en-US" b="1" i="1" dirty="0" err="1"/>
              <a:t>presentador</a:t>
            </a:r>
            <a:endParaRPr lang="en-US" b="1" i="1" dirty="0"/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lang="es-ES" sz="1200" dirty="0">
                <a:latin typeface="Arial"/>
                <a:cs typeface="Arial"/>
              </a:rPr>
              <a:t>En </a:t>
            </a:r>
            <a:r>
              <a:rPr lang="es-ES" sz="1200" spc="-5" dirty="0">
                <a:latin typeface="Arial"/>
                <a:cs typeface="Arial"/>
              </a:rPr>
              <a:t>grupos de </a:t>
            </a:r>
            <a:r>
              <a:rPr lang="es-ES" sz="1200" dirty="0">
                <a:latin typeface="Arial"/>
                <a:cs typeface="Arial"/>
              </a:rPr>
              <a:t>tres o cuatro </a:t>
            </a:r>
            <a:r>
              <a:rPr lang="es-ES" sz="1200" spc="-5" dirty="0">
                <a:latin typeface="Arial"/>
                <a:cs typeface="Arial"/>
              </a:rPr>
              <a:t>personas,  discuta las siguientes preguntas </a:t>
            </a:r>
            <a:r>
              <a:rPr lang="es-ES" sz="1200" dirty="0">
                <a:latin typeface="Arial"/>
                <a:cs typeface="Arial"/>
              </a:rPr>
              <a:t>(en </a:t>
            </a:r>
            <a:r>
              <a:rPr lang="es-ES" sz="1200" spc="-5" dirty="0">
                <a:latin typeface="Arial"/>
                <a:cs typeface="Arial"/>
              </a:rPr>
              <a:t>el  </a:t>
            </a:r>
            <a:r>
              <a:rPr lang="es-ES" sz="1200" dirty="0">
                <a:latin typeface="Arial"/>
                <a:cs typeface="Arial"/>
              </a:rPr>
              <a:t>folleto) </a:t>
            </a: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lang="es-ES" sz="1200" dirty="0">
                <a:latin typeface="Arial"/>
                <a:cs typeface="Arial"/>
              </a:rPr>
              <a:t>¿Practicaron </a:t>
            </a:r>
            <a:r>
              <a:rPr lang="es-ES" sz="1200" spc="-5" dirty="0">
                <a:latin typeface="Arial"/>
                <a:cs typeface="Arial"/>
              </a:rPr>
              <a:t>lo que aprendieron </a:t>
            </a:r>
            <a:r>
              <a:rPr lang="es-ES" sz="1200" dirty="0">
                <a:latin typeface="Arial"/>
                <a:cs typeface="Arial"/>
              </a:rPr>
              <a:t>en</a:t>
            </a:r>
            <a:r>
              <a:rPr lang="es-ES" sz="1200" spc="-75" dirty="0">
                <a:latin typeface="Arial"/>
                <a:cs typeface="Arial"/>
              </a:rPr>
              <a:t> </a:t>
            </a:r>
            <a:r>
              <a:rPr lang="es-ES" sz="1200" spc="-5" dirty="0">
                <a:latin typeface="Arial"/>
                <a:cs typeface="Arial"/>
              </a:rPr>
              <a:t>la  última</a:t>
            </a:r>
            <a:r>
              <a:rPr lang="es-ES" sz="1200" spc="-10" dirty="0">
                <a:latin typeface="Arial"/>
                <a:cs typeface="Arial"/>
              </a:rPr>
              <a:t> </a:t>
            </a:r>
            <a:r>
              <a:rPr lang="es-ES" sz="1200" spc="-5" dirty="0">
                <a:latin typeface="Arial"/>
                <a:cs typeface="Arial"/>
              </a:rPr>
              <a:t>sesión?</a:t>
            </a:r>
            <a:endParaRPr lang="es-ES" sz="1200" dirty="0">
              <a:latin typeface="Arial"/>
              <a:cs typeface="Arial"/>
            </a:endParaRPr>
          </a:p>
          <a:p>
            <a:pPr marL="12700" marR="32384">
              <a:lnSpc>
                <a:spcPts val="1130"/>
              </a:lnSpc>
              <a:spcBef>
                <a:spcPts val="30"/>
              </a:spcBef>
            </a:pPr>
            <a:r>
              <a:rPr lang="es-ES" sz="1200" dirty="0">
                <a:latin typeface="Arial"/>
                <a:cs typeface="Arial"/>
              </a:rPr>
              <a:t>¿Han </a:t>
            </a:r>
            <a:r>
              <a:rPr lang="es-ES" sz="1200" spc="-5" dirty="0">
                <a:latin typeface="Arial"/>
                <a:cs typeface="Arial"/>
              </a:rPr>
              <a:t>experimentado una </a:t>
            </a:r>
            <a:r>
              <a:rPr lang="es-ES" sz="1200" dirty="0">
                <a:latin typeface="Arial"/>
                <a:cs typeface="Arial"/>
              </a:rPr>
              <a:t>mayor </a:t>
            </a:r>
            <a:r>
              <a:rPr lang="es-ES" sz="1200" spc="-5" dirty="0">
                <a:latin typeface="Arial"/>
                <a:cs typeface="Arial"/>
              </a:rPr>
              <a:t>conciencia de </a:t>
            </a:r>
            <a:r>
              <a:rPr lang="es-ES" sz="1200" dirty="0">
                <a:latin typeface="Arial"/>
                <a:cs typeface="Arial"/>
              </a:rPr>
              <a:t>cómo </a:t>
            </a:r>
            <a:r>
              <a:rPr lang="es-ES" sz="1200" spc="-5" dirty="0">
                <a:latin typeface="Arial"/>
                <a:cs typeface="Arial"/>
              </a:rPr>
              <a:t>escuchan en diversos </a:t>
            </a:r>
            <a:r>
              <a:rPr lang="es-ES" sz="1200" dirty="0">
                <a:latin typeface="Arial"/>
                <a:cs typeface="Arial"/>
              </a:rPr>
              <a:t>aspectos </a:t>
            </a:r>
            <a:r>
              <a:rPr lang="es-ES" sz="1200" spc="-5" dirty="0">
                <a:latin typeface="Arial"/>
                <a:cs typeface="Arial"/>
              </a:rPr>
              <a:t>de </a:t>
            </a:r>
            <a:r>
              <a:rPr lang="es-ES" sz="1200" dirty="0">
                <a:latin typeface="Arial"/>
                <a:cs typeface="Arial"/>
              </a:rPr>
              <a:t>su vida o </a:t>
            </a:r>
            <a:r>
              <a:rPr lang="es-ES" sz="1200" spc="-5" dirty="0">
                <a:latin typeface="Arial"/>
                <a:cs typeface="Arial"/>
              </a:rPr>
              <a:t>han considerado los </a:t>
            </a:r>
            <a:r>
              <a:rPr lang="es-ES" sz="1200" dirty="0">
                <a:latin typeface="Arial"/>
                <a:cs typeface="Arial"/>
              </a:rPr>
              <a:t>cuatro </a:t>
            </a:r>
            <a:r>
              <a:rPr lang="es-ES" sz="1200" spc="-5" dirty="0">
                <a:latin typeface="Arial"/>
                <a:cs typeface="Arial"/>
              </a:rPr>
              <a:t>niveles de  escucha </a:t>
            </a:r>
            <a:r>
              <a:rPr lang="es-ES" sz="1200" dirty="0">
                <a:latin typeface="Arial"/>
                <a:cs typeface="Arial"/>
              </a:rPr>
              <a:t>de </a:t>
            </a:r>
            <a:r>
              <a:rPr lang="es-ES" sz="1200" spc="-5" dirty="0">
                <a:latin typeface="Arial"/>
                <a:cs typeface="Arial"/>
              </a:rPr>
              <a:t>Otto </a:t>
            </a:r>
            <a:r>
              <a:rPr lang="es-ES" sz="1200" dirty="0" err="1">
                <a:latin typeface="Arial"/>
                <a:cs typeface="Arial"/>
              </a:rPr>
              <a:t>Scharmer</a:t>
            </a:r>
            <a:r>
              <a:rPr lang="es-ES" sz="1200" spc="-75" dirty="0">
                <a:latin typeface="Arial"/>
                <a:cs typeface="Arial"/>
              </a:rPr>
              <a:t> </a:t>
            </a:r>
            <a:r>
              <a:rPr lang="es-ES" sz="1200" dirty="0">
                <a:latin typeface="Arial"/>
                <a:cs typeface="Arial"/>
              </a:rPr>
              <a:t>(descarga,  factual, </a:t>
            </a:r>
            <a:r>
              <a:rPr lang="es-ES" sz="1200" spc="-5" dirty="0">
                <a:latin typeface="Arial"/>
                <a:cs typeface="Arial"/>
              </a:rPr>
              <a:t>empático </a:t>
            </a:r>
            <a:r>
              <a:rPr lang="es-ES" sz="1200" dirty="0">
                <a:latin typeface="Arial"/>
                <a:cs typeface="Arial"/>
              </a:rPr>
              <a:t>y </a:t>
            </a:r>
            <a:r>
              <a:rPr lang="es-ES" sz="1200" spc="-5" dirty="0">
                <a:latin typeface="Arial"/>
                <a:cs typeface="Arial"/>
              </a:rPr>
              <a:t>generativo) </a:t>
            </a:r>
            <a:r>
              <a:rPr lang="es-ES" sz="1200" dirty="0">
                <a:latin typeface="Arial"/>
                <a:cs typeface="Arial"/>
              </a:rPr>
              <a:t>y </a:t>
            </a:r>
            <a:r>
              <a:rPr lang="es-ES" sz="1200" spc="-5" dirty="0">
                <a:latin typeface="Arial"/>
                <a:cs typeface="Arial"/>
              </a:rPr>
              <a:t>el quinto añadido por </a:t>
            </a:r>
            <a:r>
              <a:rPr lang="es-ES" sz="1200" spc="-5" dirty="0" err="1">
                <a:latin typeface="Arial"/>
                <a:cs typeface="Arial"/>
              </a:rPr>
              <a:t>Discerning</a:t>
            </a:r>
            <a:r>
              <a:rPr lang="es-ES" sz="1200" spc="-5" dirty="0">
                <a:latin typeface="Arial"/>
                <a:cs typeface="Arial"/>
              </a:rPr>
              <a:t> </a:t>
            </a:r>
            <a:r>
              <a:rPr lang="es-ES" sz="1200" spc="-5" dirty="0" err="1">
                <a:latin typeface="Arial"/>
                <a:cs typeface="Arial"/>
              </a:rPr>
              <a:t>Leadership</a:t>
            </a:r>
            <a:r>
              <a:rPr lang="es-ES" sz="1200" spc="-5" dirty="0">
                <a:latin typeface="Arial"/>
                <a:cs typeface="Arial"/>
              </a:rPr>
              <a:t>, (contemplativo) </a:t>
            </a:r>
            <a:r>
              <a:rPr lang="es-ES" sz="1200" dirty="0">
                <a:latin typeface="Arial"/>
                <a:cs typeface="Arial"/>
              </a:rPr>
              <a:t>como </a:t>
            </a:r>
            <a:r>
              <a:rPr lang="es-ES" sz="1200" spc="-5" dirty="0">
                <a:latin typeface="Arial"/>
                <a:cs typeface="Arial"/>
              </a:rPr>
              <a:t>una  dimensión de </a:t>
            </a:r>
            <a:r>
              <a:rPr lang="es-ES" sz="1200" dirty="0">
                <a:latin typeface="Arial"/>
                <a:cs typeface="Arial"/>
              </a:rPr>
              <a:t>fe? ¿Por </a:t>
            </a:r>
            <a:r>
              <a:rPr lang="es-ES" sz="1200" spc="-5" dirty="0">
                <a:latin typeface="Arial"/>
                <a:cs typeface="Arial"/>
              </a:rPr>
              <a:t>qué es </a:t>
            </a:r>
            <a:r>
              <a:rPr lang="es-ES" sz="1200" dirty="0">
                <a:latin typeface="Arial"/>
                <a:cs typeface="Arial"/>
              </a:rPr>
              <a:t>tan  </a:t>
            </a:r>
            <a:r>
              <a:rPr lang="es-ES" sz="1200" spc="-5" dirty="0">
                <a:latin typeface="Arial"/>
                <a:cs typeface="Arial"/>
              </a:rPr>
              <a:t>importante </a:t>
            </a:r>
            <a:r>
              <a:rPr lang="es-ES" sz="1200" dirty="0">
                <a:latin typeface="Arial"/>
                <a:cs typeface="Arial"/>
              </a:rPr>
              <a:t>la </a:t>
            </a:r>
            <a:r>
              <a:rPr lang="es-ES" sz="1200" spc="-5" dirty="0">
                <a:latin typeface="Arial"/>
                <a:cs typeface="Arial"/>
              </a:rPr>
              <a:t>escucha activa para el  liderazgo en la Iglesia?</a:t>
            </a:r>
            <a:endParaRPr lang="es-ES" sz="1200" dirty="0">
              <a:latin typeface="Arial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6D76BC-1F68-0619-14AD-B49193610F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5D8301-2521-415B-B4AF-F596D06AAB5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800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1750">
              <a:lnSpc>
                <a:spcPct val="100000"/>
              </a:lnSpc>
              <a:spcBef>
                <a:spcPts val="450"/>
              </a:spcBef>
            </a:pPr>
            <a:r>
              <a:rPr lang="es-ES" sz="800" b="1" i="1" spc="-10" dirty="0">
                <a:latin typeface="Arial"/>
                <a:cs typeface="Arial"/>
              </a:rPr>
              <a:t>Notas </a:t>
            </a:r>
            <a:r>
              <a:rPr lang="es-ES" sz="800" b="1" i="1" dirty="0">
                <a:latin typeface="Arial"/>
                <a:cs typeface="Arial"/>
              </a:rPr>
              <a:t>del</a:t>
            </a:r>
            <a:r>
              <a:rPr lang="es-ES" sz="800" b="1" i="1" spc="-10" dirty="0">
                <a:latin typeface="Arial"/>
                <a:cs typeface="Arial"/>
              </a:rPr>
              <a:t> </a:t>
            </a:r>
            <a:r>
              <a:rPr lang="es-ES" sz="800" b="1" i="1" spc="-5" dirty="0">
                <a:latin typeface="Arial"/>
                <a:cs typeface="Arial"/>
              </a:rPr>
              <a:t>presentador</a:t>
            </a:r>
            <a:endParaRPr lang="es-ES" sz="800" dirty="0">
              <a:latin typeface="Arial"/>
              <a:cs typeface="Arial"/>
            </a:endParaRPr>
          </a:p>
          <a:p>
            <a:pPr marL="31750">
              <a:lnSpc>
                <a:spcPct val="100000"/>
              </a:lnSpc>
              <a:spcBef>
                <a:spcPts val="45"/>
              </a:spcBef>
            </a:pPr>
            <a:r>
              <a:rPr lang="es-ES" sz="800" i="1" spc="-5" dirty="0">
                <a:latin typeface="Arial"/>
                <a:cs typeface="Arial"/>
              </a:rPr>
              <a:t>16/09/2025</a:t>
            </a:r>
            <a:r>
              <a:rPr lang="es-ES" sz="800" i="1" spc="-20" dirty="0">
                <a:latin typeface="Arial"/>
                <a:cs typeface="Arial"/>
              </a:rPr>
              <a:t> </a:t>
            </a:r>
            <a:r>
              <a:rPr lang="es-ES" sz="800" i="1" spc="-10" dirty="0">
                <a:latin typeface="Arial"/>
                <a:cs typeface="Arial"/>
              </a:rPr>
              <a:t>07:49:27</a:t>
            </a:r>
            <a:endParaRPr lang="es-ES" sz="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lang="es-ES" sz="1400" dirty="0">
              <a:latin typeface="Arial"/>
              <a:cs typeface="Arial"/>
            </a:endParaRPr>
          </a:p>
          <a:p>
            <a:pPr marL="31750" marR="60325">
              <a:lnSpc>
                <a:spcPct val="100000"/>
              </a:lnSpc>
            </a:pPr>
            <a:r>
              <a:rPr lang="es-ES" sz="1200" dirty="0">
                <a:latin typeface="Arial"/>
                <a:cs typeface="Arial"/>
              </a:rPr>
              <a:t>Mientras se </a:t>
            </a:r>
            <a:r>
              <a:rPr lang="es-ES" sz="1200" spc="-5" dirty="0">
                <a:latin typeface="Arial"/>
                <a:cs typeface="Arial"/>
              </a:rPr>
              <a:t>proclama el pasaje </a:t>
            </a:r>
            <a:r>
              <a:rPr lang="es-ES" sz="1200" dirty="0">
                <a:latin typeface="Arial"/>
                <a:cs typeface="Arial"/>
              </a:rPr>
              <a:t>de </a:t>
            </a:r>
            <a:r>
              <a:rPr lang="es-ES" sz="1200" spc="-5" dirty="0">
                <a:latin typeface="Arial"/>
                <a:cs typeface="Arial"/>
              </a:rPr>
              <a:t>las  </a:t>
            </a:r>
            <a:r>
              <a:rPr lang="es-ES" sz="1200" dirty="0">
                <a:latin typeface="Arial"/>
                <a:cs typeface="Arial"/>
              </a:rPr>
              <a:t>Escrituras, </a:t>
            </a:r>
            <a:r>
              <a:rPr lang="es-ES" sz="1200" spc="-5" dirty="0">
                <a:latin typeface="Arial"/>
                <a:cs typeface="Arial"/>
              </a:rPr>
              <a:t>invita </a:t>
            </a:r>
            <a:r>
              <a:rPr lang="es-ES" sz="1200" dirty="0">
                <a:latin typeface="Arial"/>
                <a:cs typeface="Arial"/>
              </a:rPr>
              <a:t>a </a:t>
            </a:r>
            <a:r>
              <a:rPr lang="es-ES" sz="1200" spc="-5" dirty="0">
                <a:latin typeface="Arial"/>
                <a:cs typeface="Arial"/>
              </a:rPr>
              <a:t>los participantes </a:t>
            </a:r>
            <a:r>
              <a:rPr lang="es-ES" sz="1200" dirty="0">
                <a:latin typeface="Arial"/>
                <a:cs typeface="Arial"/>
              </a:rPr>
              <a:t>a </a:t>
            </a:r>
            <a:r>
              <a:rPr lang="es-ES" sz="1200" spc="-5" dirty="0">
                <a:latin typeface="Arial"/>
                <a:cs typeface="Arial"/>
              </a:rPr>
              <a:t>escuchar las maneras en que los primeros </a:t>
            </a:r>
            <a:r>
              <a:rPr lang="es-ES" sz="1200" dirty="0">
                <a:latin typeface="Arial"/>
                <a:cs typeface="Arial"/>
              </a:rPr>
              <a:t>cristianos  comienzan a </a:t>
            </a:r>
            <a:r>
              <a:rPr lang="es-ES" sz="1200" spc="-5" dirty="0">
                <a:latin typeface="Arial"/>
                <a:cs typeface="Arial"/>
              </a:rPr>
              <a:t>practicar lo que hoy  llamamos </a:t>
            </a:r>
            <a:r>
              <a:rPr lang="es-ES" sz="1200" spc="-5" dirty="0" err="1">
                <a:latin typeface="Arial"/>
                <a:cs typeface="Arial"/>
              </a:rPr>
              <a:t>sinodalidad</a:t>
            </a:r>
            <a:r>
              <a:rPr lang="es-ES" sz="1200" spc="-5" dirty="0">
                <a:latin typeface="Arial"/>
                <a:cs typeface="Arial"/>
              </a:rPr>
              <a:t>. </a:t>
            </a:r>
          </a:p>
          <a:p>
            <a:pPr marL="31750" marR="60325">
              <a:lnSpc>
                <a:spcPct val="100000"/>
              </a:lnSpc>
            </a:pPr>
            <a:r>
              <a:rPr lang="es-ES" sz="1200" dirty="0">
                <a:latin typeface="Arial"/>
                <a:cs typeface="Arial"/>
              </a:rPr>
              <a:t>Encuentro: </a:t>
            </a:r>
            <a:r>
              <a:rPr lang="es-ES" sz="1200" spc="-5" dirty="0">
                <a:latin typeface="Arial"/>
                <a:cs typeface="Arial"/>
              </a:rPr>
              <a:t>ábrete  </a:t>
            </a:r>
            <a:r>
              <a:rPr lang="es-ES" sz="1200" dirty="0">
                <a:latin typeface="Arial"/>
                <a:cs typeface="Arial"/>
              </a:rPr>
              <a:t>a </a:t>
            </a:r>
            <a:r>
              <a:rPr lang="es-ES" sz="1200" spc="-5" dirty="0">
                <a:latin typeface="Arial"/>
                <a:cs typeface="Arial"/>
              </a:rPr>
              <a:t>la solidaridad </a:t>
            </a:r>
            <a:r>
              <a:rPr lang="es-ES" sz="1200" dirty="0">
                <a:latin typeface="Arial"/>
                <a:cs typeface="Arial"/>
              </a:rPr>
              <a:t>con </a:t>
            </a:r>
            <a:r>
              <a:rPr lang="es-ES" sz="1200" spc="-5" dirty="0">
                <a:latin typeface="Arial"/>
                <a:cs typeface="Arial"/>
              </a:rPr>
              <a:t>personas que son diferentes  </a:t>
            </a:r>
            <a:r>
              <a:rPr lang="es-ES" sz="1200" dirty="0">
                <a:latin typeface="Arial"/>
                <a:cs typeface="Arial"/>
              </a:rPr>
              <a:t>a</a:t>
            </a:r>
            <a:r>
              <a:rPr lang="es-ES" sz="1200" spc="-10" dirty="0">
                <a:latin typeface="Arial"/>
                <a:cs typeface="Arial"/>
              </a:rPr>
              <a:t> </a:t>
            </a:r>
            <a:r>
              <a:rPr lang="es-ES" sz="1200" dirty="0">
                <a:latin typeface="Arial"/>
                <a:cs typeface="Arial"/>
              </a:rPr>
              <a:t>ti.</a:t>
            </a:r>
          </a:p>
          <a:p>
            <a:pPr marL="31750" marR="301625">
              <a:lnSpc>
                <a:spcPts val="1130"/>
              </a:lnSpc>
              <a:spcBef>
                <a:spcPts val="10"/>
              </a:spcBef>
            </a:pPr>
            <a:r>
              <a:rPr lang="es-ES" sz="1200" dirty="0">
                <a:latin typeface="Arial"/>
                <a:cs typeface="Arial"/>
              </a:rPr>
              <a:t>Escucha: </a:t>
            </a:r>
            <a:r>
              <a:rPr lang="es-ES" sz="1200" spc="-5" dirty="0">
                <a:latin typeface="Arial"/>
                <a:cs typeface="Arial"/>
              </a:rPr>
              <a:t>buscando </a:t>
            </a:r>
            <a:r>
              <a:rPr lang="es-ES" sz="1200" dirty="0">
                <a:latin typeface="Arial"/>
                <a:cs typeface="Arial"/>
              </a:rPr>
              <a:t>comprender </a:t>
            </a:r>
            <a:r>
              <a:rPr lang="es-ES" sz="1200" spc="-5" dirty="0">
                <a:latin typeface="Arial"/>
                <a:cs typeface="Arial"/>
              </a:rPr>
              <a:t>la perspectiva del otro </a:t>
            </a:r>
          </a:p>
          <a:p>
            <a:pPr marL="31750" marR="301625">
              <a:lnSpc>
                <a:spcPts val="1130"/>
              </a:lnSpc>
              <a:spcBef>
                <a:spcPts val="10"/>
              </a:spcBef>
            </a:pPr>
            <a:r>
              <a:rPr lang="es-ES" sz="1200" spc="-5" dirty="0">
                <a:latin typeface="Arial"/>
                <a:cs typeface="Arial"/>
              </a:rPr>
              <a:t>Discernimiento:  haciendo espacio para el </a:t>
            </a:r>
            <a:r>
              <a:rPr lang="es-ES" sz="1200" dirty="0">
                <a:latin typeface="Arial"/>
                <a:cs typeface="Arial"/>
              </a:rPr>
              <a:t>Espíritu</a:t>
            </a:r>
            <a:r>
              <a:rPr lang="es-ES" sz="1200" spc="-70" dirty="0">
                <a:latin typeface="Arial"/>
                <a:cs typeface="Arial"/>
              </a:rPr>
              <a:t> </a:t>
            </a:r>
            <a:r>
              <a:rPr lang="es-ES" sz="1200" dirty="0">
                <a:latin typeface="Arial"/>
                <a:cs typeface="Arial"/>
              </a:rPr>
              <a:t>Santo</a:t>
            </a:r>
            <a:r>
              <a:rPr lang="en-US" sz="1200" dirty="0">
                <a:latin typeface="Arial"/>
                <a:cs typeface="Arial"/>
              </a:rPr>
              <a:t>.</a:t>
            </a:r>
            <a:endParaRPr lang="es-ES" sz="12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13E2B-FBD9-4967-BC0A-7909F739475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947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800" b="1" i="1" spc="-10" dirty="0">
                <a:latin typeface="Arial"/>
                <a:cs typeface="Arial"/>
              </a:rPr>
              <a:t>Notas </a:t>
            </a:r>
            <a:r>
              <a:rPr lang="es-ES" sz="800" b="1" i="1" dirty="0">
                <a:latin typeface="Arial"/>
                <a:cs typeface="Arial"/>
              </a:rPr>
              <a:t>del</a:t>
            </a:r>
            <a:r>
              <a:rPr lang="es-ES" sz="800" b="1" i="1" spc="-45" dirty="0">
                <a:latin typeface="Arial"/>
                <a:cs typeface="Arial"/>
              </a:rPr>
              <a:t> </a:t>
            </a:r>
            <a:r>
              <a:rPr lang="es-ES" sz="800" b="1" i="1" spc="-5" dirty="0">
                <a:latin typeface="Arial"/>
                <a:cs typeface="Arial"/>
              </a:rPr>
              <a:t>presentador</a:t>
            </a:r>
            <a:endParaRPr lang="es-ES" sz="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s-ES" sz="800" i="1" spc="-5" dirty="0">
                <a:latin typeface="Arial"/>
                <a:cs typeface="Arial"/>
              </a:rPr>
              <a:t>16/09/2025</a:t>
            </a:r>
            <a:r>
              <a:rPr lang="es-ES" sz="800" i="1" spc="-30" dirty="0">
                <a:latin typeface="Arial"/>
                <a:cs typeface="Arial"/>
              </a:rPr>
              <a:t> </a:t>
            </a:r>
            <a:r>
              <a:rPr lang="es-ES" sz="800" i="1" spc="-10" dirty="0">
                <a:latin typeface="Arial"/>
                <a:cs typeface="Arial"/>
              </a:rPr>
              <a:t>07:49:28</a:t>
            </a:r>
          </a:p>
          <a:p>
            <a:pPr marL="12700" marR="5080">
              <a:lnSpc>
                <a:spcPts val="1090"/>
              </a:lnSpc>
              <a:spcBef>
                <a:spcPts val="175"/>
              </a:spcBef>
            </a:pPr>
            <a:r>
              <a:rPr lang="es-ES" sz="1200" spc="-5" dirty="0">
                <a:latin typeface="Arial"/>
                <a:cs typeface="Arial"/>
              </a:rPr>
              <a:t>Algunos que habían bajado de </a:t>
            </a:r>
            <a:r>
              <a:rPr lang="es-ES" sz="1200" dirty="0">
                <a:latin typeface="Arial"/>
                <a:cs typeface="Arial"/>
              </a:rPr>
              <a:t>Judea  </a:t>
            </a:r>
            <a:r>
              <a:rPr lang="es-ES" sz="1200" spc="-5" dirty="0">
                <a:latin typeface="Arial"/>
                <a:cs typeface="Arial"/>
              </a:rPr>
              <a:t>instruían </a:t>
            </a:r>
            <a:r>
              <a:rPr lang="es-ES" sz="1200" dirty="0">
                <a:latin typeface="Arial"/>
                <a:cs typeface="Arial"/>
              </a:rPr>
              <a:t>a </a:t>
            </a:r>
            <a:r>
              <a:rPr lang="es-ES" sz="1200" spc="-5" dirty="0">
                <a:latin typeface="Arial"/>
                <a:cs typeface="Arial"/>
              </a:rPr>
              <a:t>los hermanos diciendo: «Si no  os circuncidáis </a:t>
            </a:r>
            <a:r>
              <a:rPr lang="es-ES" sz="1200" dirty="0">
                <a:latin typeface="Arial"/>
                <a:cs typeface="Arial"/>
              </a:rPr>
              <a:t>según </a:t>
            </a:r>
            <a:r>
              <a:rPr lang="es-ES" sz="1200" spc="-5" dirty="0">
                <a:latin typeface="Arial"/>
                <a:cs typeface="Arial"/>
              </a:rPr>
              <a:t>la </a:t>
            </a:r>
            <a:r>
              <a:rPr lang="es-ES" sz="1200" dirty="0">
                <a:latin typeface="Arial"/>
                <a:cs typeface="Arial"/>
              </a:rPr>
              <a:t>costumbre </a:t>
            </a:r>
            <a:r>
              <a:rPr lang="es-ES" sz="1200" spc="-5" dirty="0">
                <a:latin typeface="Arial"/>
                <a:cs typeface="Arial"/>
              </a:rPr>
              <a:t>de  </a:t>
            </a:r>
            <a:r>
              <a:rPr lang="es-ES" sz="1200" dirty="0">
                <a:latin typeface="Arial"/>
                <a:cs typeface="Arial"/>
              </a:rPr>
              <a:t>Moisés, </a:t>
            </a:r>
            <a:r>
              <a:rPr lang="es-ES" sz="1200" spc="-5" dirty="0">
                <a:latin typeface="Arial"/>
                <a:cs typeface="Arial"/>
              </a:rPr>
              <a:t>no podéis </a:t>
            </a:r>
            <a:r>
              <a:rPr lang="es-ES" sz="1200" dirty="0">
                <a:latin typeface="Arial"/>
                <a:cs typeface="Arial"/>
              </a:rPr>
              <a:t>ser salvos». </a:t>
            </a:r>
            <a:r>
              <a:rPr lang="es-ES" sz="1200" spc="-5" dirty="0">
                <a:latin typeface="Arial"/>
                <a:cs typeface="Arial"/>
              </a:rPr>
              <a:t>Como </a:t>
            </a:r>
            <a:r>
              <a:rPr lang="es-ES" sz="1200" dirty="0">
                <a:latin typeface="Arial"/>
                <a:cs typeface="Arial"/>
              </a:rPr>
              <a:t>se  </a:t>
            </a:r>
            <a:r>
              <a:rPr lang="es-ES" sz="1200" spc="-5" dirty="0">
                <a:latin typeface="Arial"/>
                <a:cs typeface="Arial"/>
              </a:rPr>
              <a:t>produjo una gran discusión </a:t>
            </a:r>
            <a:r>
              <a:rPr lang="es-ES" sz="1200" dirty="0">
                <a:latin typeface="Arial"/>
                <a:cs typeface="Arial"/>
              </a:rPr>
              <a:t>y </a:t>
            </a:r>
            <a:r>
              <a:rPr lang="es-ES" sz="1200" spc="-5" dirty="0">
                <a:latin typeface="Arial"/>
                <a:cs typeface="Arial"/>
              </a:rPr>
              <a:t>debate entre </a:t>
            </a:r>
            <a:r>
              <a:rPr lang="es-ES" sz="1200" dirty="0">
                <a:latin typeface="Arial"/>
                <a:cs typeface="Arial"/>
              </a:rPr>
              <a:t>Pablo y </a:t>
            </a:r>
            <a:r>
              <a:rPr lang="es-ES" sz="1200" spc="-5" dirty="0">
                <a:latin typeface="Arial"/>
                <a:cs typeface="Arial"/>
              </a:rPr>
              <a:t>Bernabé </a:t>
            </a:r>
            <a:r>
              <a:rPr lang="es-ES" sz="1200" dirty="0">
                <a:latin typeface="Arial"/>
                <a:cs typeface="Arial"/>
              </a:rPr>
              <a:t>con </a:t>
            </a:r>
            <a:r>
              <a:rPr lang="es-ES" sz="1200" spc="-5" dirty="0">
                <a:latin typeface="Arial"/>
                <a:cs typeface="Arial"/>
              </a:rPr>
              <a:t>ellos, </a:t>
            </a:r>
            <a:r>
              <a:rPr lang="es-ES" sz="1200" dirty="0">
                <a:latin typeface="Arial"/>
                <a:cs typeface="Arial"/>
              </a:rPr>
              <a:t>se  </a:t>
            </a:r>
            <a:r>
              <a:rPr lang="es-ES" sz="1200" spc="-5" dirty="0">
                <a:latin typeface="Arial"/>
                <a:cs typeface="Arial"/>
              </a:rPr>
              <a:t>decidió que </a:t>
            </a:r>
            <a:r>
              <a:rPr lang="es-ES" sz="1200" dirty="0">
                <a:latin typeface="Arial"/>
                <a:cs typeface="Arial"/>
              </a:rPr>
              <a:t>Pablo, </a:t>
            </a:r>
            <a:r>
              <a:rPr lang="es-ES" sz="1200" spc="-5" dirty="0">
                <a:latin typeface="Arial"/>
                <a:cs typeface="Arial"/>
              </a:rPr>
              <a:t>Bernabé </a:t>
            </a:r>
            <a:r>
              <a:rPr lang="es-ES" sz="1200" dirty="0">
                <a:latin typeface="Arial"/>
                <a:cs typeface="Arial"/>
              </a:rPr>
              <a:t>y </a:t>
            </a:r>
            <a:r>
              <a:rPr lang="es-ES" sz="1200" spc="-5" dirty="0">
                <a:latin typeface="Arial"/>
                <a:cs typeface="Arial"/>
              </a:rPr>
              <a:t>algunos otros </a:t>
            </a:r>
            <a:r>
              <a:rPr lang="es-ES" sz="1200" dirty="0">
                <a:latin typeface="Arial"/>
                <a:cs typeface="Arial"/>
              </a:rPr>
              <a:t>subieran a Jerusalén </a:t>
            </a:r>
            <a:r>
              <a:rPr lang="es-ES" sz="1200" spc="-5" dirty="0">
                <a:latin typeface="Arial"/>
                <a:cs typeface="Arial"/>
              </a:rPr>
              <a:t>para consultar, adonde los apóstoles </a:t>
            </a:r>
            <a:r>
              <a:rPr lang="es-ES" sz="1200" dirty="0">
                <a:latin typeface="Arial"/>
                <a:cs typeface="Arial"/>
              </a:rPr>
              <a:t>y </a:t>
            </a:r>
            <a:r>
              <a:rPr lang="es-ES" sz="1200" spc="-5" dirty="0">
                <a:latin typeface="Arial"/>
                <a:cs typeface="Arial"/>
              </a:rPr>
              <a:t>presbíteros para tratar esta  </a:t>
            </a:r>
            <a:r>
              <a:rPr lang="es-ES" sz="1200" dirty="0">
                <a:latin typeface="Arial"/>
                <a:cs typeface="Arial"/>
              </a:rPr>
              <a:t>cuestión. </a:t>
            </a:r>
          </a:p>
          <a:p>
            <a:pPr marL="12700" marR="5080">
              <a:lnSpc>
                <a:spcPts val="1090"/>
              </a:lnSpc>
              <a:spcBef>
                <a:spcPts val="175"/>
              </a:spcBef>
            </a:pPr>
            <a:r>
              <a:rPr lang="es-ES" sz="1200" spc="-5" dirty="0">
                <a:latin typeface="Arial"/>
                <a:cs typeface="Arial"/>
              </a:rPr>
              <a:t>Ellos, pues, enviados por la iglesia, atravesaron </a:t>
            </a:r>
            <a:r>
              <a:rPr lang="es-ES" sz="1200" dirty="0">
                <a:latin typeface="Arial"/>
                <a:cs typeface="Arial"/>
              </a:rPr>
              <a:t>Fenicia y Samar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í</a:t>
            </a:r>
            <a:r>
              <a:rPr lang="es-ES" sz="1200" dirty="0">
                <a:latin typeface="Arial"/>
                <a:cs typeface="Arial"/>
              </a:rPr>
              <a:t>a contando al detalle </a:t>
            </a:r>
            <a:r>
              <a:rPr lang="es-ES" sz="1200" spc="-5" dirty="0">
                <a:latin typeface="Arial"/>
                <a:cs typeface="Arial"/>
              </a:rPr>
              <a:t>la </a:t>
            </a:r>
            <a:r>
              <a:rPr lang="es-ES" sz="1200" dirty="0">
                <a:latin typeface="Arial"/>
                <a:cs typeface="Arial"/>
              </a:rPr>
              <a:t>conversión </a:t>
            </a:r>
            <a:r>
              <a:rPr lang="es-ES" sz="1200" spc="-5" dirty="0">
                <a:latin typeface="Arial"/>
                <a:cs typeface="Arial"/>
              </a:rPr>
              <a:t>de los gentiles, </a:t>
            </a:r>
            <a:r>
              <a:rPr lang="es-ES" sz="1200" dirty="0">
                <a:latin typeface="Arial"/>
                <a:cs typeface="Arial"/>
              </a:rPr>
              <a:t>y produciendo </a:t>
            </a:r>
            <a:r>
              <a:rPr lang="es-ES" sz="1200" spc="-5" dirty="0">
                <a:latin typeface="Arial"/>
                <a:cs typeface="Arial"/>
              </a:rPr>
              <a:t>gran alegría en</a:t>
            </a:r>
            <a:r>
              <a:rPr lang="es-ES" sz="1200" dirty="0">
                <a:latin typeface="Arial"/>
                <a:cs typeface="Arial"/>
              </a:rPr>
              <a:t> todos</a:t>
            </a:r>
            <a:r>
              <a:rPr lang="es-ES" sz="1200" spc="-35" dirty="0">
                <a:latin typeface="Arial"/>
                <a:cs typeface="Arial"/>
              </a:rPr>
              <a:t> </a:t>
            </a:r>
            <a:r>
              <a:rPr lang="es-ES" sz="1200" spc="-5" dirty="0">
                <a:latin typeface="Arial"/>
                <a:cs typeface="Arial"/>
              </a:rPr>
              <a:t>los hermanos. Llegados </a:t>
            </a:r>
            <a:r>
              <a:rPr lang="es-ES" sz="1200" dirty="0">
                <a:latin typeface="Arial"/>
                <a:cs typeface="Arial"/>
              </a:rPr>
              <a:t>a </a:t>
            </a:r>
            <a:r>
              <a:rPr lang="es-ES" sz="1200" spc="-5" dirty="0">
                <a:latin typeface="Arial"/>
                <a:cs typeface="Arial"/>
              </a:rPr>
              <a:t>Jerusalén,  </a:t>
            </a:r>
            <a:r>
              <a:rPr lang="es-ES" sz="1200" dirty="0">
                <a:latin typeface="Arial"/>
                <a:cs typeface="Arial"/>
              </a:rPr>
              <a:t>fueron </a:t>
            </a:r>
            <a:r>
              <a:rPr lang="es-ES" sz="1200" spc="-5" dirty="0">
                <a:latin typeface="Arial"/>
                <a:cs typeface="Arial"/>
              </a:rPr>
              <a:t>recibidos por la iglesia y por los apóstoles </a:t>
            </a:r>
            <a:r>
              <a:rPr lang="es-ES" sz="1200" dirty="0">
                <a:latin typeface="Arial"/>
                <a:cs typeface="Arial"/>
              </a:rPr>
              <a:t>y </a:t>
            </a:r>
            <a:r>
              <a:rPr lang="es-ES" sz="1200" spc="-5" dirty="0">
                <a:latin typeface="Arial"/>
                <a:cs typeface="Arial"/>
              </a:rPr>
              <a:t>presbíteros, </a:t>
            </a:r>
            <a:r>
              <a:rPr lang="es-ES" sz="1200" dirty="0">
                <a:latin typeface="Arial"/>
                <a:cs typeface="Arial"/>
              </a:rPr>
              <a:t>y </a:t>
            </a:r>
            <a:r>
              <a:rPr lang="es-ES" sz="1200" spc="-5" dirty="0">
                <a:latin typeface="Arial"/>
                <a:cs typeface="Arial"/>
              </a:rPr>
              <a:t>contaron cuanto Dios había hecho juntamente </a:t>
            </a:r>
            <a:r>
              <a:rPr lang="es-ES" sz="1200" dirty="0">
                <a:latin typeface="Arial"/>
                <a:cs typeface="Arial"/>
              </a:rPr>
              <a:t>con </a:t>
            </a:r>
            <a:r>
              <a:rPr lang="es-ES" sz="1200" spc="-5" dirty="0">
                <a:latin typeface="Arial"/>
                <a:cs typeface="Arial"/>
              </a:rPr>
              <a:t>ellos. </a:t>
            </a:r>
            <a:r>
              <a:rPr lang="es-ES" sz="1200" dirty="0">
                <a:latin typeface="Arial"/>
                <a:cs typeface="Arial"/>
              </a:rPr>
              <a:t>Pero </a:t>
            </a:r>
            <a:r>
              <a:rPr lang="es-ES" sz="1200" spc="-5" dirty="0">
                <a:latin typeface="Arial"/>
                <a:cs typeface="Arial"/>
              </a:rPr>
              <a:t>algunos de la secta de los </a:t>
            </a:r>
            <a:r>
              <a:rPr lang="es-ES" sz="1200" dirty="0">
                <a:latin typeface="Arial"/>
                <a:cs typeface="Arial"/>
              </a:rPr>
              <a:t>fariseos, </a:t>
            </a:r>
            <a:r>
              <a:rPr lang="es-ES" sz="1200" spc="-5" dirty="0">
                <a:latin typeface="Arial"/>
                <a:cs typeface="Arial"/>
              </a:rPr>
              <a:t>que habían abrazado la fe </a:t>
            </a:r>
            <a:r>
              <a:rPr lang="es-ES" sz="1200" dirty="0">
                <a:latin typeface="Arial"/>
                <a:cs typeface="Arial"/>
              </a:rPr>
              <a:t>se </a:t>
            </a:r>
            <a:r>
              <a:rPr lang="es-ES" sz="1200" spc="-5" dirty="0">
                <a:latin typeface="Arial"/>
                <a:cs typeface="Arial"/>
              </a:rPr>
              <a:t>levantaron para decir que era necesario circuncidar a los gentiles y mandarles guardar la Ley</a:t>
            </a:r>
            <a:r>
              <a:rPr lang="es-ES" sz="1200" spc="-10" dirty="0">
                <a:latin typeface="Arial"/>
                <a:cs typeface="Arial"/>
              </a:rPr>
              <a:t> de Mois</a:t>
            </a:r>
            <a:r>
              <a:rPr lang="es-ES" sz="1200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és. S</a:t>
            </a:r>
            <a:r>
              <a:rPr lang="es-ES" sz="1200" dirty="0">
                <a:latin typeface="Arial"/>
                <a:cs typeface="Arial"/>
              </a:rPr>
              <a:t>e  </a:t>
            </a:r>
            <a:r>
              <a:rPr lang="es-ES" sz="1200" spc="-5" dirty="0">
                <a:latin typeface="Arial"/>
                <a:cs typeface="Arial"/>
              </a:rPr>
              <a:t>reunieron los apóstoles </a:t>
            </a:r>
            <a:r>
              <a:rPr lang="es-ES" sz="1200" dirty="0">
                <a:latin typeface="Arial"/>
                <a:cs typeface="Arial"/>
              </a:rPr>
              <a:t>y </a:t>
            </a:r>
            <a:r>
              <a:rPr lang="es-ES" sz="1200" spc="-5" dirty="0">
                <a:latin typeface="Arial"/>
                <a:cs typeface="Arial"/>
              </a:rPr>
              <a:t>los presbíteros para </a:t>
            </a:r>
            <a:r>
              <a:rPr lang="es-ES" sz="1200" dirty="0">
                <a:latin typeface="Arial"/>
                <a:cs typeface="Arial"/>
              </a:rPr>
              <a:t>tratar </a:t>
            </a:r>
            <a:r>
              <a:rPr lang="es-ES" sz="1200" spc="-5" dirty="0">
                <a:latin typeface="Arial"/>
                <a:cs typeface="Arial"/>
              </a:rPr>
              <a:t>este asunto. Después de una larga discusión, </a:t>
            </a:r>
            <a:r>
              <a:rPr lang="es-ES" sz="1200" dirty="0">
                <a:latin typeface="Arial"/>
                <a:cs typeface="Arial"/>
              </a:rPr>
              <a:t>Pedro se </a:t>
            </a:r>
            <a:r>
              <a:rPr lang="es-ES" sz="1200" spc="-5" dirty="0">
                <a:latin typeface="Arial"/>
                <a:cs typeface="Arial"/>
              </a:rPr>
              <a:t>levantó </a:t>
            </a:r>
            <a:r>
              <a:rPr lang="es-ES" sz="1200" dirty="0">
                <a:latin typeface="Arial"/>
                <a:cs typeface="Arial"/>
              </a:rPr>
              <a:t>y </a:t>
            </a:r>
            <a:r>
              <a:rPr lang="es-ES" sz="1200" spc="-5" dirty="0">
                <a:latin typeface="Arial"/>
                <a:cs typeface="Arial"/>
              </a:rPr>
              <a:t>les dijo: «Hermanos, ustedes </a:t>
            </a:r>
            <a:r>
              <a:rPr lang="es-ES" sz="1200" dirty="0">
                <a:latin typeface="Arial"/>
                <a:cs typeface="Arial"/>
              </a:rPr>
              <a:t>saben que ya desde los primeros días me</a:t>
            </a:r>
            <a:r>
              <a:rPr lang="es-ES" sz="1200" spc="-5" dirty="0">
                <a:latin typeface="Arial"/>
                <a:cs typeface="Arial"/>
              </a:rPr>
              <a:t> eligió Dios entre ustedes para que, por </a:t>
            </a:r>
            <a:r>
              <a:rPr lang="es-ES" sz="1200" dirty="0">
                <a:latin typeface="Arial"/>
                <a:cs typeface="Arial"/>
              </a:rPr>
              <a:t>mi  </a:t>
            </a:r>
            <a:r>
              <a:rPr lang="es-ES" sz="1200" spc="-5" dirty="0">
                <a:latin typeface="Arial"/>
                <a:cs typeface="Arial"/>
              </a:rPr>
              <a:t>boca, oyesen los gentiles la palabra de la Buena Nueva </a:t>
            </a:r>
            <a:r>
              <a:rPr lang="es-ES" sz="1200" dirty="0">
                <a:latin typeface="Arial"/>
                <a:cs typeface="Arial"/>
              </a:rPr>
              <a:t>y creyeran. Y </a:t>
            </a:r>
            <a:r>
              <a:rPr lang="es-ES" sz="1200" spc="-5" dirty="0">
                <a:latin typeface="Arial"/>
                <a:cs typeface="Arial"/>
              </a:rPr>
              <a:t>Dios, </a:t>
            </a:r>
            <a:r>
              <a:rPr lang="es-ES" sz="1200" dirty="0">
                <a:latin typeface="Arial"/>
                <a:cs typeface="Arial"/>
              </a:rPr>
              <a:t>conocedor de </a:t>
            </a:r>
            <a:r>
              <a:rPr lang="es-ES" sz="1200" spc="-5" dirty="0">
                <a:latin typeface="Arial"/>
                <a:cs typeface="Arial"/>
              </a:rPr>
              <a:t>los </a:t>
            </a:r>
            <a:r>
              <a:rPr lang="es-ES" sz="1200" dirty="0">
                <a:latin typeface="Arial"/>
                <a:cs typeface="Arial"/>
              </a:rPr>
              <a:t>corazones, d</a:t>
            </a:r>
            <a:r>
              <a:rPr lang="es-ES" sz="1200" spc="-5" dirty="0">
                <a:latin typeface="Arial"/>
                <a:cs typeface="Arial"/>
              </a:rPr>
              <a:t>io testimonio en su favor comunicándoles </a:t>
            </a:r>
            <a:r>
              <a:rPr lang="es-ES" sz="1200" dirty="0">
                <a:latin typeface="Arial"/>
                <a:cs typeface="Arial"/>
              </a:rPr>
              <a:t>el Espíritu </a:t>
            </a:r>
            <a:r>
              <a:rPr lang="es-ES" sz="1200" spc="-5" dirty="0">
                <a:latin typeface="Arial"/>
                <a:cs typeface="Arial"/>
              </a:rPr>
              <a:t>Santo como a nosotros; y no hizo distinción alguna entre ellos y nosotros, pues</a:t>
            </a:r>
            <a:r>
              <a:rPr lang="es-ES" sz="1200" dirty="0">
                <a:latin typeface="Arial"/>
                <a:cs typeface="Arial"/>
              </a:rPr>
              <a:t> </a:t>
            </a:r>
            <a:r>
              <a:rPr lang="es-ES" sz="1200" spc="-5" dirty="0">
                <a:latin typeface="Arial"/>
                <a:cs typeface="Arial"/>
              </a:rPr>
              <a:t>purificó </a:t>
            </a:r>
            <a:r>
              <a:rPr lang="es-ES" sz="1200" dirty="0">
                <a:latin typeface="Arial"/>
                <a:cs typeface="Arial"/>
              </a:rPr>
              <a:t>sus corazones con la fe. ¿Por  </a:t>
            </a:r>
            <a:r>
              <a:rPr lang="es-ES" sz="1200" spc="-5" dirty="0">
                <a:latin typeface="Arial"/>
                <a:cs typeface="Arial"/>
              </a:rPr>
              <a:t>qué, pues, ahora tent</a:t>
            </a:r>
            <a:r>
              <a:rPr lang="es-ES" sz="12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á</a:t>
            </a:r>
            <a:r>
              <a:rPr lang="es-ES" sz="1200" spc="-5" dirty="0">
                <a:latin typeface="Arial"/>
                <a:cs typeface="Arial"/>
              </a:rPr>
              <a:t>is a</a:t>
            </a:r>
            <a:r>
              <a:rPr lang="es-ES" sz="1200" dirty="0">
                <a:latin typeface="Arial"/>
                <a:cs typeface="Arial"/>
              </a:rPr>
              <a:t> </a:t>
            </a:r>
            <a:r>
              <a:rPr lang="es-ES" sz="1200" spc="-5" dirty="0">
                <a:latin typeface="Arial"/>
                <a:cs typeface="Arial"/>
              </a:rPr>
              <a:t>Dios, imponiendo </a:t>
            </a:r>
            <a:r>
              <a:rPr lang="es-ES" sz="1200" dirty="0">
                <a:latin typeface="Arial"/>
                <a:cs typeface="Arial"/>
              </a:rPr>
              <a:t>sobre el cuello</a:t>
            </a:r>
            <a:r>
              <a:rPr lang="es-ES" sz="1200" spc="-5" dirty="0">
                <a:latin typeface="Arial"/>
                <a:cs typeface="Arial"/>
              </a:rPr>
              <a:t> de los discípulos un </a:t>
            </a:r>
            <a:r>
              <a:rPr lang="es-ES" sz="1200" dirty="0">
                <a:latin typeface="Arial"/>
                <a:cs typeface="Arial"/>
              </a:rPr>
              <a:t>yugo </a:t>
            </a:r>
            <a:r>
              <a:rPr lang="es-ES" sz="1200" spc="-5" dirty="0">
                <a:latin typeface="Arial"/>
                <a:cs typeface="Arial"/>
              </a:rPr>
              <a:t>que ni nuestros padres ni nosotros pudimos sobrellev</a:t>
            </a:r>
            <a:r>
              <a:rPr lang="es-ES" sz="1200" dirty="0">
                <a:latin typeface="Arial"/>
                <a:cs typeface="Arial"/>
              </a:rPr>
              <a:t>ar? Nosotros creemos m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á</a:t>
            </a:r>
            <a:r>
              <a:rPr lang="es-ES" sz="1200" dirty="0">
                <a:latin typeface="Arial"/>
                <a:cs typeface="Arial"/>
              </a:rPr>
              <a:t>s bien </a:t>
            </a:r>
            <a:r>
              <a:rPr lang="es-ES" sz="1200" spc="-5" dirty="0">
                <a:latin typeface="Arial"/>
                <a:cs typeface="Arial"/>
              </a:rPr>
              <a:t>que nos salvamos</a:t>
            </a:r>
            <a:r>
              <a:rPr lang="es-ES" sz="1200" dirty="0">
                <a:latin typeface="Arial"/>
                <a:cs typeface="Arial"/>
              </a:rPr>
              <a:t> </a:t>
            </a:r>
            <a:r>
              <a:rPr lang="es-ES" sz="1200" spc="-5" dirty="0">
                <a:latin typeface="Arial"/>
                <a:cs typeface="Arial"/>
              </a:rPr>
              <a:t>por la </a:t>
            </a:r>
            <a:r>
              <a:rPr lang="es-ES" sz="1200" dirty="0">
                <a:latin typeface="Arial"/>
                <a:cs typeface="Arial"/>
              </a:rPr>
              <a:t>gracia </a:t>
            </a:r>
            <a:r>
              <a:rPr lang="es-ES" sz="1200" spc="-5" dirty="0">
                <a:latin typeface="Arial"/>
                <a:cs typeface="Arial"/>
              </a:rPr>
              <a:t>del </a:t>
            </a:r>
            <a:r>
              <a:rPr lang="es-ES" sz="1200" dirty="0">
                <a:latin typeface="Arial"/>
                <a:cs typeface="Arial"/>
              </a:rPr>
              <a:t>Señor  Jesús, </a:t>
            </a:r>
            <a:r>
              <a:rPr lang="es-ES" sz="1200" spc="-5" dirty="0">
                <a:latin typeface="Arial"/>
                <a:cs typeface="Arial"/>
              </a:rPr>
              <a:t>del </a:t>
            </a:r>
            <a:r>
              <a:rPr lang="es-ES" sz="1200" dirty="0">
                <a:latin typeface="Arial"/>
                <a:cs typeface="Arial"/>
              </a:rPr>
              <a:t>mismo modo</a:t>
            </a:r>
            <a:r>
              <a:rPr lang="es-ES" sz="1200" spc="-5" dirty="0">
                <a:latin typeface="Arial"/>
                <a:cs typeface="Arial"/>
              </a:rPr>
              <a:t> que ellos».  </a:t>
            </a:r>
            <a:r>
              <a:rPr lang="es-ES" sz="1200" dirty="0">
                <a:latin typeface="Arial"/>
                <a:cs typeface="Arial"/>
              </a:rPr>
              <a:t>Toda </a:t>
            </a:r>
            <a:r>
              <a:rPr lang="es-ES" sz="1200" spc="-5" dirty="0">
                <a:latin typeface="Arial"/>
                <a:cs typeface="Arial"/>
              </a:rPr>
              <a:t>la asamblea calló </a:t>
            </a:r>
            <a:r>
              <a:rPr lang="es-ES" sz="1200" dirty="0">
                <a:latin typeface="Arial"/>
                <a:cs typeface="Arial"/>
              </a:rPr>
              <a:t>y </a:t>
            </a:r>
            <a:r>
              <a:rPr lang="es-ES" sz="1200" spc="-5" dirty="0">
                <a:latin typeface="Arial"/>
                <a:cs typeface="Arial"/>
              </a:rPr>
              <a:t>escucharon a</a:t>
            </a:r>
            <a:r>
              <a:rPr lang="es-ES" sz="1200" dirty="0">
                <a:latin typeface="Arial"/>
                <a:cs typeface="Arial"/>
              </a:rPr>
              <a:t> Bernabé y a Pablo contar todos los signos y prodigios que Dios hab</a:t>
            </a:r>
            <a:r>
              <a:rPr lang="es-ES" sz="1200" spc="-5" dirty="0">
                <a:latin typeface="Arial"/>
                <a:cs typeface="Arial"/>
              </a:rPr>
              <a:t>ía realizado por medio de ellos entre los gentiles.</a:t>
            </a:r>
          </a:p>
          <a:p>
            <a:pPr marL="12700" marR="5080">
              <a:lnSpc>
                <a:spcPts val="1090"/>
              </a:lnSpc>
              <a:spcBef>
                <a:spcPts val="175"/>
              </a:spcBef>
            </a:pPr>
            <a:r>
              <a:rPr lang="es-ES" sz="1200" spc="-5" dirty="0">
                <a:latin typeface="Arial"/>
                <a:cs typeface="Arial"/>
              </a:rPr>
              <a:t>Cuando terminaron de hablar, tom</a:t>
            </a:r>
            <a:r>
              <a:rPr lang="es-ES" sz="12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ó</a:t>
            </a:r>
            <a:r>
              <a:rPr lang="es-ES" sz="1200" spc="-5" dirty="0">
                <a:latin typeface="Arial"/>
                <a:cs typeface="Arial"/>
              </a:rPr>
              <a:t> Santiago la palabra y dijo: “Hermanos, esc</a:t>
            </a:r>
            <a:r>
              <a:rPr lang="es-ES" sz="12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ú</a:t>
            </a:r>
            <a:r>
              <a:rPr lang="es-ES" sz="1200" spc="-5" dirty="0">
                <a:latin typeface="Arial"/>
                <a:cs typeface="Arial"/>
              </a:rPr>
              <a:t>chenme. Sime</a:t>
            </a:r>
            <a:r>
              <a:rPr lang="es-ES" sz="12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ó</a:t>
            </a:r>
            <a:r>
              <a:rPr lang="es-ES" sz="1200" spc="-5" dirty="0">
                <a:latin typeface="Arial"/>
                <a:cs typeface="Arial"/>
              </a:rPr>
              <a:t>n ha referido c</a:t>
            </a:r>
            <a:r>
              <a:rPr lang="es-ES" sz="12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ó</a:t>
            </a:r>
            <a:r>
              <a:rPr lang="es-ES" sz="1200" spc="-5" dirty="0">
                <a:latin typeface="Arial"/>
                <a:cs typeface="Arial"/>
              </a:rPr>
              <a:t>mo Dios ya por primera vez intervino para procurarse entre los gentiles un pueblo para su Nombre. Con esto concuerdan los oráculos de los Profetas según est</a:t>
            </a:r>
            <a:r>
              <a:rPr lang="es-ES" sz="12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á</a:t>
            </a:r>
            <a:r>
              <a:rPr lang="es-ES" sz="1200" spc="-5" dirty="0">
                <a:latin typeface="Arial"/>
                <a:cs typeface="Arial"/>
              </a:rPr>
              <a:t> escrito: ‘Despu</a:t>
            </a:r>
            <a:r>
              <a:rPr lang="es-ES" sz="12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es-ES" sz="1200" spc="-5" dirty="0">
                <a:latin typeface="Arial"/>
                <a:cs typeface="Arial"/>
              </a:rPr>
              <a:t>s de esto volver</a:t>
            </a:r>
            <a:r>
              <a:rPr lang="es-ES" sz="12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 y reconstruiré la tienda de David que está caída; reconstruiré sus ruinas y la volveré a levantar. Para que el resto de los hombres busque al Señor y todas las naciones que han sido consagradas a mi nombre, dice el Señor que hace que estas cosas sean conocidas desde antiguo.</a:t>
            </a:r>
            <a:r>
              <a:rPr lang="es-ES" sz="1200" spc="-5" dirty="0">
                <a:latin typeface="Arial"/>
                <a:cs typeface="Arial"/>
              </a:rPr>
              <a:t>’</a:t>
            </a:r>
          </a:p>
          <a:p>
            <a:pPr marL="12700" marR="5080">
              <a:lnSpc>
                <a:spcPts val="1090"/>
              </a:lnSpc>
              <a:spcBef>
                <a:spcPts val="175"/>
              </a:spcBef>
            </a:pPr>
            <a:r>
              <a:rPr lang="es-ES" sz="1200" spc="-5" dirty="0">
                <a:latin typeface="Arial"/>
                <a:cs typeface="Arial"/>
              </a:rPr>
              <a:t>Por esto juzgo yo que no se debe molestar a los gentiles que se conviertan a Dios., sino escribirles que se abstengan de lo que ha sido contaminado por los </a:t>
            </a:r>
            <a:r>
              <a:rPr lang="es-ES" sz="1200" spc="-5" dirty="0">
                <a:latin typeface="Arial"/>
                <a:ea typeface="Calibri" panose="020F0502020204030204" pitchFamily="34" charset="0"/>
                <a:cs typeface="Arial"/>
              </a:rPr>
              <a:t>í</a:t>
            </a:r>
            <a:r>
              <a:rPr lang="es-ES" sz="1200" spc="-5" dirty="0">
                <a:latin typeface="Arial"/>
                <a:cs typeface="Arial"/>
              </a:rPr>
              <a:t>dolos, de la impureza, de los animales estrangulados y de la sangre. Porque desde tiempos antiguos Mois</a:t>
            </a:r>
            <a:r>
              <a:rPr lang="es-ES" sz="1200" spc="-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és tiene en cada ciudad sus predicadores cuando se lee cada sábado en las sinagogas.”</a:t>
            </a:r>
            <a:r>
              <a:rPr lang="es-ES" sz="1200" spc="-5" dirty="0">
                <a:latin typeface="Arial"/>
                <a:cs typeface="Arial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13E2B-FBD9-4967-BC0A-7909F739475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8425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800" b="1" i="1" spc="-10" dirty="0">
                <a:latin typeface="Arial"/>
                <a:cs typeface="Arial"/>
              </a:rPr>
              <a:t>Notas </a:t>
            </a:r>
            <a:r>
              <a:rPr lang="es-ES" sz="800" b="1" i="1" dirty="0">
                <a:latin typeface="Arial"/>
                <a:cs typeface="Arial"/>
              </a:rPr>
              <a:t>del</a:t>
            </a:r>
            <a:r>
              <a:rPr lang="es-ES" sz="800" b="1" i="1" spc="-45" dirty="0">
                <a:latin typeface="Arial"/>
                <a:cs typeface="Arial"/>
              </a:rPr>
              <a:t> </a:t>
            </a:r>
            <a:r>
              <a:rPr lang="es-ES" sz="800" b="1" i="1" spc="-5" dirty="0">
                <a:latin typeface="Arial"/>
                <a:cs typeface="Arial"/>
              </a:rPr>
              <a:t>presentador</a:t>
            </a:r>
            <a:endParaRPr lang="es-ES" sz="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s-ES" sz="800" i="1" spc="-5" dirty="0">
                <a:latin typeface="Arial"/>
                <a:cs typeface="Arial"/>
              </a:rPr>
              <a:t>16/09/2025</a:t>
            </a:r>
            <a:r>
              <a:rPr lang="es-ES" sz="800" i="1" spc="-30" dirty="0">
                <a:latin typeface="Arial"/>
                <a:cs typeface="Arial"/>
              </a:rPr>
              <a:t> </a:t>
            </a:r>
            <a:r>
              <a:rPr lang="es-ES" sz="800" i="1" spc="-10" dirty="0">
                <a:latin typeface="Arial"/>
                <a:cs typeface="Arial"/>
              </a:rPr>
              <a:t>07:49:28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800" dirty="0">
                <a:latin typeface="Arial"/>
                <a:cs typeface="Arial"/>
              </a:rPr>
              <a:t>Invite a </a:t>
            </a:r>
            <a:r>
              <a:rPr lang="es-ES" sz="800" spc="-5" dirty="0">
                <a:latin typeface="Arial"/>
                <a:cs typeface="Arial"/>
              </a:rPr>
              <a:t>los participantes </a:t>
            </a:r>
            <a:r>
              <a:rPr lang="es-ES" sz="800" dirty="0">
                <a:latin typeface="Arial"/>
                <a:cs typeface="Arial"/>
              </a:rPr>
              <a:t>a </a:t>
            </a:r>
            <a:r>
              <a:rPr lang="es-ES" sz="800" spc="-5" dirty="0">
                <a:latin typeface="Arial"/>
                <a:cs typeface="Arial"/>
              </a:rPr>
              <a:t>debatir las  siguientes preguntas en </a:t>
            </a:r>
            <a:r>
              <a:rPr lang="es-ES" sz="800" dirty="0">
                <a:latin typeface="Arial"/>
                <a:cs typeface="Arial"/>
              </a:rPr>
              <a:t>sus </a:t>
            </a:r>
            <a:r>
              <a:rPr lang="es-ES" sz="800" spc="-10" dirty="0">
                <a:latin typeface="Arial"/>
                <a:cs typeface="Arial"/>
              </a:rPr>
              <a:t>grupos </a:t>
            </a:r>
            <a:r>
              <a:rPr lang="es-ES" sz="800" spc="-5" dirty="0">
                <a:latin typeface="Arial"/>
                <a:cs typeface="Arial"/>
              </a:rPr>
              <a:t>de  </a:t>
            </a:r>
            <a:r>
              <a:rPr lang="es-ES" sz="800" dirty="0">
                <a:latin typeface="Arial"/>
                <a:cs typeface="Arial"/>
              </a:rPr>
              <a:t>trabajo: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</a:t>
            </a:r>
            <a:r>
              <a:rPr lang="es-ES" sz="800" dirty="0">
                <a:latin typeface="Arial"/>
                <a:cs typeface="Arial"/>
              </a:rPr>
              <a:t>Cómo </a:t>
            </a:r>
            <a:r>
              <a:rPr lang="es-ES" sz="800" spc="-5" dirty="0">
                <a:latin typeface="Arial"/>
                <a:cs typeface="Arial"/>
              </a:rPr>
              <a:t>incluían los </a:t>
            </a:r>
            <a:r>
              <a:rPr lang="es-ES" sz="800" dirty="0">
                <a:latin typeface="Arial"/>
                <a:cs typeface="Arial"/>
              </a:rPr>
              <a:t>miembros </a:t>
            </a:r>
            <a:r>
              <a:rPr lang="es-ES" sz="800" spc="-5" dirty="0">
                <a:latin typeface="Arial"/>
                <a:cs typeface="Arial"/>
              </a:rPr>
              <a:t>de</a:t>
            </a:r>
            <a:r>
              <a:rPr lang="es-ES" sz="800" spc="-75" dirty="0">
                <a:latin typeface="Arial"/>
                <a:cs typeface="Arial"/>
              </a:rPr>
              <a:t> </a:t>
            </a:r>
            <a:r>
              <a:rPr lang="es-ES" sz="800" spc="-5" dirty="0">
                <a:latin typeface="Arial"/>
                <a:cs typeface="Arial"/>
              </a:rPr>
              <a:t>la comunidad del pasaje al </a:t>
            </a:r>
            <a:r>
              <a:rPr lang="es-ES" sz="800" dirty="0">
                <a:latin typeface="Arial"/>
                <a:cs typeface="Arial"/>
              </a:rPr>
              <a:t>Espíritu</a:t>
            </a:r>
            <a:r>
              <a:rPr lang="es-ES" sz="800" spc="-40" dirty="0">
                <a:latin typeface="Arial"/>
                <a:cs typeface="Arial"/>
              </a:rPr>
              <a:t> </a:t>
            </a:r>
            <a:r>
              <a:rPr lang="es-ES" sz="800" dirty="0">
                <a:latin typeface="Arial"/>
                <a:cs typeface="Arial"/>
              </a:rPr>
              <a:t>Santo </a:t>
            </a:r>
            <a:r>
              <a:rPr lang="es-ES" sz="800" spc="-5" dirty="0">
                <a:latin typeface="Arial"/>
                <a:cs typeface="Arial"/>
              </a:rPr>
              <a:t>en </a:t>
            </a:r>
            <a:r>
              <a:rPr lang="es-ES" sz="800" dirty="0">
                <a:latin typeface="Arial"/>
                <a:cs typeface="Arial"/>
              </a:rPr>
              <a:t>sus </a:t>
            </a:r>
            <a:r>
              <a:rPr lang="es-ES" sz="800" spc="-5" dirty="0">
                <a:latin typeface="Arial"/>
                <a:cs typeface="Arial"/>
              </a:rPr>
              <a:t>discusiones? 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800" dirty="0">
                <a:latin typeface="Arial"/>
                <a:cs typeface="Arial"/>
              </a:rPr>
              <a:t>¿Hubo tiempo</a:t>
            </a:r>
            <a:r>
              <a:rPr lang="es-ES" sz="800" spc="-80" dirty="0">
                <a:latin typeface="Arial"/>
                <a:cs typeface="Arial"/>
              </a:rPr>
              <a:t> </a:t>
            </a:r>
            <a:r>
              <a:rPr lang="es-ES" sz="800" spc="-5" dirty="0">
                <a:latin typeface="Arial"/>
                <a:cs typeface="Arial"/>
              </a:rPr>
              <a:t>para el </a:t>
            </a:r>
            <a:r>
              <a:rPr lang="en-US" sz="800" spc="-5" dirty="0" err="1">
                <a:latin typeface="Arial"/>
                <a:cs typeface="Arial"/>
              </a:rPr>
              <a:t>discernimiento</a:t>
            </a:r>
            <a:r>
              <a:rPr lang="en-US" sz="800" spc="-5" dirty="0">
                <a:latin typeface="Arial"/>
                <a:cs typeface="Arial"/>
              </a:rPr>
              <a:t> </a:t>
            </a:r>
            <a:r>
              <a:rPr lang="en-US" sz="800" spc="-5" dirty="0" err="1">
                <a:latin typeface="Arial"/>
                <a:cs typeface="Arial"/>
              </a:rPr>
              <a:t>en</a:t>
            </a:r>
            <a:r>
              <a:rPr lang="en-US" sz="800" spc="-25" dirty="0">
                <a:latin typeface="Arial"/>
                <a:cs typeface="Arial"/>
              </a:rPr>
              <a:t> </a:t>
            </a:r>
            <a:r>
              <a:rPr lang="en-US" sz="800" spc="-5" dirty="0" err="1">
                <a:latin typeface="Arial"/>
                <a:cs typeface="Arial"/>
              </a:rPr>
              <a:t>silencio</a:t>
            </a:r>
            <a:r>
              <a:rPr lang="en-US" sz="800" spc="-5" dirty="0">
                <a:latin typeface="Arial"/>
                <a:cs typeface="Arial"/>
              </a:rPr>
              <a:t>?</a:t>
            </a:r>
          </a:p>
          <a:p>
            <a:pPr marL="12700" marR="219075">
              <a:lnSpc>
                <a:spcPts val="1090"/>
              </a:lnSpc>
              <a:spcBef>
                <a:spcPts val="175"/>
              </a:spcBef>
            </a:pPr>
            <a:r>
              <a:rPr lang="es-ES" sz="800" dirty="0">
                <a:latin typeface="Arial"/>
                <a:cs typeface="Arial"/>
              </a:rPr>
              <a:t>Cómo se </a:t>
            </a:r>
            <a:r>
              <a:rPr lang="es-ES" sz="800" spc="-5" dirty="0">
                <a:latin typeface="Arial"/>
                <a:cs typeface="Arial"/>
              </a:rPr>
              <a:t>relacionaban las personas  entre</a:t>
            </a:r>
            <a:r>
              <a:rPr lang="es-ES" sz="800" spc="-10" dirty="0">
                <a:latin typeface="Arial"/>
                <a:cs typeface="Arial"/>
              </a:rPr>
              <a:t> sí?</a:t>
            </a:r>
            <a:endParaRPr lang="es-ES" sz="800" dirty="0">
              <a:latin typeface="Arial"/>
              <a:cs typeface="Arial"/>
            </a:endParaRPr>
          </a:p>
          <a:p>
            <a:pPr marL="12700" marR="5080">
              <a:lnSpc>
                <a:spcPct val="96700"/>
              </a:lnSpc>
              <a:spcBef>
                <a:spcPts val="15"/>
              </a:spcBef>
            </a:pPr>
            <a:r>
              <a:rPr lang="es-ES" sz="800" dirty="0">
                <a:latin typeface="Arial"/>
                <a:cs typeface="Arial"/>
              </a:rPr>
              <a:t>¿Cómo se </a:t>
            </a:r>
            <a:r>
              <a:rPr lang="es-ES" sz="800" spc="-5" dirty="0">
                <a:latin typeface="Arial"/>
                <a:cs typeface="Arial"/>
              </a:rPr>
              <a:t>escuchaban unos </a:t>
            </a:r>
            <a:r>
              <a:rPr lang="es-ES" sz="800" dirty="0">
                <a:latin typeface="Arial"/>
                <a:cs typeface="Arial"/>
              </a:rPr>
              <a:t>a </a:t>
            </a:r>
            <a:r>
              <a:rPr lang="es-ES" sz="800" spc="-5" dirty="0">
                <a:latin typeface="Arial"/>
                <a:cs typeface="Arial"/>
              </a:rPr>
              <a:t>otros para  comprender las diferentes perspectivas?  </a:t>
            </a:r>
          </a:p>
          <a:p>
            <a:pPr marL="12700" marR="5080">
              <a:lnSpc>
                <a:spcPct val="96700"/>
              </a:lnSpc>
              <a:spcBef>
                <a:spcPts val="15"/>
              </a:spcBef>
            </a:pPr>
            <a:r>
              <a:rPr lang="es-ES" sz="800" spc="-5" dirty="0">
                <a:latin typeface="Arial"/>
                <a:cs typeface="Arial"/>
              </a:rPr>
              <a:t>Cuando </a:t>
            </a:r>
            <a:r>
              <a:rPr lang="es-ES" sz="800" dirty="0">
                <a:latin typeface="Arial"/>
                <a:cs typeface="Arial"/>
              </a:rPr>
              <a:t>regresen </a:t>
            </a:r>
            <a:r>
              <a:rPr lang="es-ES" sz="800" spc="-5" dirty="0">
                <a:latin typeface="Arial"/>
                <a:cs typeface="Arial"/>
              </a:rPr>
              <a:t>al </a:t>
            </a:r>
            <a:r>
              <a:rPr lang="es-ES" sz="800" dirty="0">
                <a:latin typeface="Arial"/>
                <a:cs typeface="Arial"/>
              </a:rPr>
              <a:t>grupo </a:t>
            </a:r>
            <a:r>
              <a:rPr lang="es-ES" sz="800" spc="-5" dirty="0">
                <a:latin typeface="Arial"/>
                <a:cs typeface="Arial"/>
              </a:rPr>
              <a:t>grande, invite </a:t>
            </a:r>
            <a:r>
              <a:rPr lang="es-ES" sz="800" dirty="0">
                <a:latin typeface="Arial"/>
                <a:cs typeface="Arial"/>
              </a:rPr>
              <a:t>a </a:t>
            </a:r>
            <a:r>
              <a:rPr lang="es-ES" sz="800" spc="-5" dirty="0">
                <a:latin typeface="Arial"/>
                <a:cs typeface="Arial"/>
              </a:rPr>
              <a:t>algunos participantes </a:t>
            </a:r>
            <a:r>
              <a:rPr lang="es-ES" sz="800" dirty="0">
                <a:latin typeface="Arial"/>
                <a:cs typeface="Arial"/>
              </a:rPr>
              <a:t>a </a:t>
            </a:r>
            <a:r>
              <a:rPr lang="es-ES" sz="800" spc="-5" dirty="0">
                <a:latin typeface="Arial"/>
                <a:cs typeface="Arial"/>
              </a:rPr>
              <a:t>compartir algunas de las ideas que surgieron en </a:t>
            </a:r>
            <a:r>
              <a:rPr lang="es-ES" sz="800" dirty="0">
                <a:latin typeface="Arial"/>
                <a:cs typeface="Arial"/>
              </a:rPr>
              <a:t>su grupo </a:t>
            </a:r>
            <a:r>
              <a:rPr lang="es-ES" sz="800" spc="-5" dirty="0">
                <a:latin typeface="Arial"/>
                <a:cs typeface="Arial"/>
              </a:rPr>
              <a:t>pequeño en torno a las preguntas que se plantearon.</a:t>
            </a:r>
            <a:endParaRPr lang="es-ES" sz="800" dirty="0">
              <a:latin typeface="Arial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800" dirty="0">
              <a:latin typeface="Arial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800" dirty="0">
              <a:latin typeface="Arial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endParaRPr lang="es-ES" sz="800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13E2B-FBD9-4967-BC0A-7909F739475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59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1750">
              <a:lnSpc>
                <a:spcPct val="100000"/>
              </a:lnSpc>
              <a:spcBef>
                <a:spcPts val="450"/>
              </a:spcBef>
            </a:pPr>
            <a:r>
              <a:rPr lang="es-ES" sz="800" b="1" i="1" spc="-10" dirty="0">
                <a:latin typeface="Arial"/>
                <a:cs typeface="Arial"/>
              </a:rPr>
              <a:t>Notas </a:t>
            </a:r>
            <a:r>
              <a:rPr lang="es-ES" sz="800" b="1" i="1" dirty="0">
                <a:latin typeface="Arial"/>
                <a:cs typeface="Arial"/>
              </a:rPr>
              <a:t>del</a:t>
            </a:r>
            <a:r>
              <a:rPr lang="es-ES" sz="800" b="1" i="1" spc="-10" dirty="0">
                <a:latin typeface="Arial"/>
                <a:cs typeface="Arial"/>
              </a:rPr>
              <a:t> </a:t>
            </a:r>
            <a:r>
              <a:rPr lang="es-ES" sz="800" b="1" i="1" spc="-5" dirty="0">
                <a:latin typeface="Arial"/>
                <a:cs typeface="Arial"/>
              </a:rPr>
              <a:t>presentador</a:t>
            </a:r>
            <a:endParaRPr lang="es-ES" sz="800" dirty="0">
              <a:latin typeface="Arial"/>
              <a:cs typeface="Arial"/>
            </a:endParaRPr>
          </a:p>
          <a:p>
            <a:pPr marL="31750">
              <a:lnSpc>
                <a:spcPct val="100000"/>
              </a:lnSpc>
              <a:spcBef>
                <a:spcPts val="45"/>
              </a:spcBef>
            </a:pPr>
            <a:r>
              <a:rPr lang="es-ES" sz="800" i="1" spc="-5" dirty="0">
                <a:latin typeface="Arial"/>
                <a:cs typeface="Arial"/>
              </a:rPr>
              <a:t>16/09/2025</a:t>
            </a:r>
            <a:r>
              <a:rPr lang="es-ES" sz="800" i="1" spc="-20" dirty="0">
                <a:latin typeface="Arial"/>
                <a:cs typeface="Arial"/>
              </a:rPr>
              <a:t> </a:t>
            </a:r>
            <a:r>
              <a:rPr lang="es-ES" sz="800" i="1" spc="-10" dirty="0">
                <a:latin typeface="Arial"/>
                <a:cs typeface="Arial"/>
              </a:rPr>
              <a:t>07:49:29</a:t>
            </a:r>
            <a:endParaRPr lang="es-ES" sz="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lang="es-ES" sz="1600" dirty="0">
              <a:latin typeface="Arial"/>
              <a:cs typeface="Arial"/>
            </a:endParaRPr>
          </a:p>
          <a:p>
            <a:pPr marL="31750" marR="377190">
              <a:lnSpc>
                <a:spcPts val="1090"/>
              </a:lnSpc>
            </a:pPr>
            <a:r>
              <a:rPr lang="es-ES" sz="1200" spc="-5" dirty="0">
                <a:latin typeface="Arial"/>
                <a:cs typeface="Arial"/>
              </a:rPr>
              <a:t>Hoy aprenderemos </a:t>
            </a:r>
            <a:r>
              <a:rPr lang="es-ES" sz="1200" dirty="0">
                <a:latin typeface="Arial"/>
                <a:cs typeface="Arial"/>
              </a:rPr>
              <a:t>sobre </a:t>
            </a:r>
            <a:r>
              <a:rPr lang="es-ES" sz="1200" spc="-5" dirty="0">
                <a:latin typeface="Arial"/>
                <a:cs typeface="Arial"/>
              </a:rPr>
              <a:t>las </a:t>
            </a:r>
            <a:r>
              <a:rPr lang="es-ES" sz="1200" dirty="0">
                <a:latin typeface="Arial"/>
                <a:cs typeface="Arial"/>
              </a:rPr>
              <a:t>conversaciones espirituales</a:t>
            </a:r>
            <a:r>
              <a:rPr lang="es-ES" sz="1200" spc="-5" dirty="0">
                <a:latin typeface="Arial"/>
                <a:cs typeface="Arial"/>
              </a:rPr>
              <a:t> </a:t>
            </a:r>
            <a:r>
              <a:rPr lang="es-ES" sz="1200" dirty="0">
                <a:latin typeface="Arial"/>
                <a:cs typeface="Arial"/>
              </a:rPr>
              <a:t>como una </a:t>
            </a:r>
            <a:r>
              <a:rPr lang="es-ES" sz="1200" spc="-5" dirty="0">
                <a:latin typeface="Arial"/>
                <a:cs typeface="Arial"/>
              </a:rPr>
              <a:t>herramienta para el</a:t>
            </a:r>
            <a:r>
              <a:rPr lang="es-ES" sz="1200" spc="-55" dirty="0">
                <a:latin typeface="Arial"/>
                <a:cs typeface="Arial"/>
              </a:rPr>
              <a:t> </a:t>
            </a:r>
            <a:r>
              <a:rPr lang="es-ES" sz="1200" spc="-15" dirty="0">
                <a:latin typeface="Arial"/>
                <a:cs typeface="Arial"/>
              </a:rPr>
              <a:t>discernimiento.</a:t>
            </a:r>
            <a:endParaRPr lang="es-ES" sz="12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13E2B-FBD9-4967-BC0A-7909F739475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2016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800" b="1" i="1" spc="-10" dirty="0">
                <a:latin typeface="Arial"/>
                <a:cs typeface="Arial"/>
              </a:rPr>
              <a:t>Notas </a:t>
            </a:r>
            <a:r>
              <a:rPr lang="es-ES" sz="800" b="1" i="1" dirty="0">
                <a:latin typeface="Arial"/>
                <a:cs typeface="Arial"/>
              </a:rPr>
              <a:t>del</a:t>
            </a:r>
            <a:r>
              <a:rPr lang="es-ES" sz="800" b="1" i="1" spc="-45" dirty="0">
                <a:latin typeface="Arial"/>
                <a:cs typeface="Arial"/>
              </a:rPr>
              <a:t> </a:t>
            </a:r>
            <a:r>
              <a:rPr lang="es-ES" sz="800" b="1" i="1" spc="-5" dirty="0">
                <a:latin typeface="Arial"/>
                <a:cs typeface="Arial"/>
              </a:rPr>
              <a:t>presentador</a:t>
            </a:r>
            <a:endParaRPr lang="es-ES" sz="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s-ES" sz="800" i="1" spc="-5" dirty="0">
                <a:latin typeface="Arial"/>
                <a:cs typeface="Arial"/>
              </a:rPr>
              <a:t>16/09/2025</a:t>
            </a:r>
            <a:r>
              <a:rPr lang="es-ES" sz="800" i="1" spc="-30" dirty="0">
                <a:latin typeface="Arial"/>
                <a:cs typeface="Arial"/>
              </a:rPr>
              <a:t> </a:t>
            </a:r>
            <a:r>
              <a:rPr lang="es-ES" sz="800" i="1" spc="-10" dirty="0">
                <a:latin typeface="Arial"/>
                <a:cs typeface="Arial"/>
              </a:rPr>
              <a:t>07:49:29</a:t>
            </a: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</a:t>
            </a:r>
            <a:r>
              <a:rPr lang="es-ES" sz="1200" dirty="0">
                <a:latin typeface="Arial"/>
                <a:cs typeface="Arial"/>
              </a:rPr>
              <a:t>Cuáles son </a:t>
            </a:r>
            <a:r>
              <a:rPr lang="es-ES" sz="1200" spc="-5" dirty="0">
                <a:latin typeface="Arial"/>
                <a:cs typeface="Arial"/>
              </a:rPr>
              <a:t>algunas de las cualidades  de una </a:t>
            </a:r>
            <a:r>
              <a:rPr lang="es-ES" sz="1200" dirty="0">
                <a:latin typeface="Arial"/>
                <a:cs typeface="Arial"/>
              </a:rPr>
              <a:t>conversación </a:t>
            </a:r>
            <a:r>
              <a:rPr lang="es-ES" sz="1200" spc="-5" dirty="0">
                <a:latin typeface="Arial"/>
                <a:cs typeface="Arial"/>
              </a:rPr>
              <a:t>espiritual?</a:t>
            </a:r>
            <a:r>
              <a:rPr lang="es-ES" sz="1200" spc="-40" dirty="0">
                <a:latin typeface="Arial"/>
                <a:cs typeface="Arial"/>
              </a:rPr>
              <a:t> 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spc="-5" dirty="0">
                <a:latin typeface="Arial"/>
                <a:cs typeface="Arial"/>
              </a:rPr>
              <a:t>Una </a:t>
            </a:r>
            <a:r>
              <a:rPr lang="es-ES" sz="1200" dirty="0">
                <a:latin typeface="Arial"/>
                <a:cs typeface="Arial"/>
              </a:rPr>
              <a:t>conversación </a:t>
            </a:r>
            <a:r>
              <a:rPr lang="es-ES" sz="1200" spc="-5" dirty="0">
                <a:latin typeface="Arial"/>
                <a:cs typeface="Arial"/>
              </a:rPr>
              <a:t>significativa basada en</a:t>
            </a:r>
            <a:r>
              <a:rPr lang="es-ES" sz="1200" spc="-30" dirty="0">
                <a:latin typeface="Arial"/>
                <a:cs typeface="Arial"/>
              </a:rPr>
              <a:t> </a:t>
            </a:r>
            <a:r>
              <a:rPr lang="es-ES" sz="1200" spc="-5" dirty="0">
                <a:latin typeface="Arial"/>
                <a:cs typeface="Arial"/>
              </a:rPr>
              <a:t>la escucha activa. 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spc="-5" dirty="0">
                <a:latin typeface="Arial"/>
                <a:cs typeface="Arial"/>
              </a:rPr>
              <a:t>Una actitud flexible ante la </a:t>
            </a:r>
            <a:r>
              <a:rPr lang="es-ES" sz="1200" dirty="0">
                <a:latin typeface="Arial"/>
                <a:cs typeface="Arial"/>
              </a:rPr>
              <a:t>certeza; </a:t>
            </a:r>
            <a:r>
              <a:rPr lang="es-ES" sz="1200" spc="-5" dirty="0">
                <a:latin typeface="Arial"/>
                <a:cs typeface="Arial"/>
              </a:rPr>
              <a:t>atención </a:t>
            </a:r>
            <a:r>
              <a:rPr lang="es-ES" sz="1200" dirty="0">
                <a:latin typeface="Arial"/>
                <a:cs typeface="Arial"/>
              </a:rPr>
              <a:t>a </a:t>
            </a:r>
            <a:r>
              <a:rPr lang="es-ES" sz="1200" spc="-5" dirty="0">
                <a:latin typeface="Arial"/>
                <a:cs typeface="Arial"/>
              </a:rPr>
              <a:t>las posibilidades.  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latin typeface="Arial"/>
                <a:cs typeface="Arial"/>
              </a:rPr>
              <a:t>Prestar </a:t>
            </a:r>
            <a:r>
              <a:rPr lang="es-ES" sz="1200" spc="-5" dirty="0">
                <a:latin typeface="Arial"/>
                <a:cs typeface="Arial"/>
              </a:rPr>
              <a:t>atención </a:t>
            </a:r>
            <a:r>
              <a:rPr lang="es-ES" sz="1200" dirty="0">
                <a:latin typeface="Arial"/>
                <a:cs typeface="Arial"/>
              </a:rPr>
              <a:t>al significado</a:t>
            </a:r>
            <a:r>
              <a:rPr lang="es-ES" sz="1200" spc="-100" dirty="0">
                <a:latin typeface="Arial"/>
                <a:cs typeface="Arial"/>
              </a:rPr>
              <a:t> </a:t>
            </a:r>
            <a:r>
              <a:rPr lang="es-ES" sz="1200" dirty="0">
                <a:latin typeface="Arial"/>
                <a:cs typeface="Arial"/>
              </a:rPr>
              <a:t>profundo.  Invitar </a:t>
            </a:r>
            <a:r>
              <a:rPr lang="es-ES" sz="1200" spc="-5" dirty="0">
                <a:latin typeface="Arial"/>
                <a:cs typeface="Arial"/>
              </a:rPr>
              <a:t>al </a:t>
            </a:r>
            <a:r>
              <a:rPr lang="es-ES" sz="1200" dirty="0">
                <a:latin typeface="Arial"/>
                <a:cs typeface="Arial"/>
              </a:rPr>
              <a:t>Espíritu Santo a </a:t>
            </a:r>
            <a:r>
              <a:rPr lang="es-ES" sz="1200" spc="-5" dirty="0">
                <a:latin typeface="Arial"/>
                <a:cs typeface="Arial"/>
              </a:rPr>
              <a:t>guiar la conversación </a:t>
            </a:r>
            <a:r>
              <a:rPr lang="es-ES" sz="1200" dirty="0">
                <a:latin typeface="Arial"/>
                <a:cs typeface="Arial"/>
              </a:rPr>
              <a:t>transformadora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13E2B-FBD9-4967-BC0A-7909F739475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579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0" i="0">
                <a:solidFill>
                  <a:srgbClr val="69424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0" i="0">
                <a:solidFill>
                  <a:srgbClr val="69424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89460" cy="2259330"/>
          </a:xfrm>
          <a:custGeom>
            <a:avLst/>
            <a:gdLst/>
            <a:ahLst/>
            <a:cxnLst/>
            <a:rect l="l" t="t" r="r" b="b"/>
            <a:pathLst>
              <a:path w="12189460" h="2259330">
                <a:moveTo>
                  <a:pt x="0" y="2258720"/>
                </a:moveTo>
                <a:lnTo>
                  <a:pt x="12188952" y="2258720"/>
                </a:lnTo>
                <a:lnTo>
                  <a:pt x="12188952" y="0"/>
                </a:lnTo>
                <a:lnTo>
                  <a:pt x="0" y="0"/>
                </a:lnTo>
                <a:lnTo>
                  <a:pt x="0" y="2258720"/>
                </a:lnTo>
                <a:close/>
              </a:path>
            </a:pathLst>
          </a:custGeom>
          <a:solidFill>
            <a:srgbClr val="F1EBEA">
              <a:alpha val="6117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2258720"/>
            <a:ext cx="12192000" cy="45992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788361" y="2667000"/>
            <a:ext cx="6615276" cy="3638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0534160" y="691742"/>
            <a:ext cx="1428750" cy="14287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7964195" y="856197"/>
            <a:ext cx="2486087" cy="11219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0" i="0">
                <a:solidFill>
                  <a:srgbClr val="69424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3/19/2026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2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000" y="225513"/>
            <a:ext cx="10922000" cy="1711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00" b="0" i="0">
                <a:solidFill>
                  <a:srgbClr val="69424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21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540" y="0"/>
            <a:ext cx="12192000" cy="2259329"/>
          </a:xfrm>
          <a:custGeom>
            <a:avLst/>
            <a:gdLst/>
            <a:ahLst/>
            <a:cxnLst/>
            <a:rect l="l" t="t" r="r" b="b"/>
            <a:pathLst>
              <a:path w="12189460" h="2259330">
                <a:moveTo>
                  <a:pt x="0" y="2258720"/>
                </a:moveTo>
                <a:lnTo>
                  <a:pt x="12188952" y="2258720"/>
                </a:lnTo>
                <a:lnTo>
                  <a:pt x="12188952" y="0"/>
                </a:lnTo>
                <a:lnTo>
                  <a:pt x="0" y="0"/>
                </a:lnTo>
                <a:lnTo>
                  <a:pt x="0" y="2258720"/>
                </a:lnTo>
                <a:close/>
              </a:path>
            </a:pathLst>
          </a:custGeom>
          <a:solidFill>
            <a:srgbClr val="F1EBEA">
              <a:alpha val="61175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6855815"/>
            <a:ext cx="12189460" cy="0"/>
          </a:xfrm>
          <a:custGeom>
            <a:avLst/>
            <a:gdLst/>
            <a:ahLst/>
            <a:cxnLst/>
            <a:rect l="l" t="t" r="r" b="b"/>
            <a:pathLst>
              <a:path w="12189460">
                <a:moveTo>
                  <a:pt x="0" y="0"/>
                </a:moveTo>
                <a:lnTo>
                  <a:pt x="12188952" y="0"/>
                </a:lnTo>
              </a:path>
            </a:pathLst>
          </a:custGeom>
          <a:ln w="4368">
            <a:solidFill>
              <a:srgbClr val="F1EB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258720"/>
            <a:ext cx="12192000" cy="45992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921918" y="738555"/>
            <a:ext cx="1132266" cy="11593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489761" y="899508"/>
            <a:ext cx="2296882" cy="9948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44FA15B-9F92-4D23-96AC-5FA9E8D23D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0364" y="769514"/>
            <a:ext cx="1212736" cy="124006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639118B-B0B5-4B72-B872-5EE3982C2233}"/>
              </a:ext>
            </a:extLst>
          </p:cNvPr>
          <p:cNvSpPr/>
          <p:nvPr/>
        </p:nvSpPr>
        <p:spPr>
          <a:xfrm>
            <a:off x="153404" y="317546"/>
            <a:ext cx="72624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A62C52"/>
              </a:buClr>
            </a:pPr>
            <a:r>
              <a:rPr lang="en-US" sz="4000" b="1" dirty="0" err="1">
                <a:latin typeface="Abadi" panose="020B0604020104020204" pitchFamily="34" charset="0"/>
              </a:rPr>
              <a:t>Sesión</a:t>
            </a:r>
            <a:r>
              <a:rPr lang="en-US" sz="4000" b="1" dirty="0">
                <a:latin typeface="Abadi" panose="020B0604020104020204" pitchFamily="34" charset="0"/>
              </a:rPr>
              <a:t> 3: </a:t>
            </a:r>
            <a:r>
              <a:rPr lang="es-PE" sz="4000" b="1" spc="-40" dirty="0">
                <a:latin typeface="Abadi" panose="020B0604020104020204" pitchFamily="34" charset="0"/>
              </a:rPr>
              <a:t>Discernimiento  </a:t>
            </a:r>
            <a:r>
              <a:rPr lang="es-PE" sz="4000" b="1" spc="-5" dirty="0">
                <a:latin typeface="Abadi" panose="020B0604020104020204" pitchFamily="34" charset="0"/>
              </a:rPr>
              <a:t>comunitario </a:t>
            </a:r>
            <a:r>
              <a:rPr lang="es-PE" sz="4000" b="1" dirty="0">
                <a:latin typeface="Abadi" panose="020B0604020104020204" pitchFamily="34" charset="0"/>
              </a:rPr>
              <a:t>y participaci</a:t>
            </a:r>
            <a:r>
              <a:rPr lang="es-PE" sz="4000" b="1" dirty="0">
                <a:latin typeface="Abadi" panose="020B06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ó</a:t>
            </a:r>
            <a:r>
              <a:rPr lang="es-PE" sz="4000" b="1" dirty="0">
                <a:latin typeface="Abadi" panose="020B0604020104020204" pitchFamily="34" charset="0"/>
              </a:rPr>
              <a:t>n </a:t>
            </a:r>
          </a:p>
          <a:p>
            <a:pPr lvl="0">
              <a:buClr>
                <a:srgbClr val="A62C52"/>
              </a:buClr>
            </a:pPr>
            <a:r>
              <a:rPr lang="es-PE" sz="4000" b="1" dirty="0">
                <a:latin typeface="Abadi" panose="020B0604020104020204" pitchFamily="34" charset="0"/>
              </a:rPr>
              <a:t>en la  toma </a:t>
            </a:r>
            <a:r>
              <a:rPr lang="es-PE" sz="4000" b="1" spc="-5" dirty="0">
                <a:latin typeface="Abadi" panose="020B0604020104020204" pitchFamily="34" charset="0"/>
              </a:rPr>
              <a:t>de</a:t>
            </a:r>
            <a:r>
              <a:rPr lang="es-PE" sz="4000" b="1" spc="-105" dirty="0">
                <a:latin typeface="Abadi" panose="020B0604020104020204" pitchFamily="34" charset="0"/>
              </a:rPr>
              <a:t> </a:t>
            </a:r>
            <a:r>
              <a:rPr lang="es-PE" sz="4000" b="1" spc="-5" dirty="0">
                <a:latin typeface="Abadi" panose="020B0604020104020204" pitchFamily="34" charset="0"/>
              </a:rPr>
              <a:t>decisiones</a:t>
            </a:r>
            <a:endParaRPr lang="en-US" sz="4000" b="1" dirty="0">
              <a:latin typeface="Abadi" panose="020B0604020104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769CE36-B2F8-4EC9-B2B3-04D96B6A56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155" y="2668069"/>
            <a:ext cx="6615290" cy="364277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8E75DDD-8D88-466B-8814-89F545675CAB}"/>
              </a:ext>
            </a:extLst>
          </p:cNvPr>
          <p:cNvSpPr/>
          <p:nvPr/>
        </p:nvSpPr>
        <p:spPr>
          <a:xfrm>
            <a:off x="3220278" y="3108645"/>
            <a:ext cx="3047999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PE" sz="2300" b="1" dirty="0">
                <a:ln/>
                <a:solidFill>
                  <a:srgbClr val="6E3C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Recorriendo el Camino de la </a:t>
            </a:r>
            <a:r>
              <a:rPr lang="es-PE" sz="3200" b="1" dirty="0" err="1">
                <a:ln/>
                <a:solidFill>
                  <a:srgbClr val="6E3C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Sinodalidad</a:t>
            </a:r>
            <a:r>
              <a:rPr lang="es-PE" sz="2400" b="1" dirty="0">
                <a:ln/>
                <a:solidFill>
                  <a:srgbClr val="6E3C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300" b="1" dirty="0">
                <a:ln/>
                <a:solidFill>
                  <a:srgbClr val="6E3C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las Huellas del </a:t>
            </a:r>
          </a:p>
          <a:p>
            <a:pPr algn="ctr"/>
            <a:r>
              <a:rPr lang="es-PE" sz="2300" b="1" dirty="0">
                <a:ln/>
                <a:solidFill>
                  <a:srgbClr val="6E3C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Papa Francisco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6C2331-3275-419C-AADD-033BC1C8A5B4}"/>
              </a:ext>
            </a:extLst>
          </p:cNvPr>
          <p:cNvSpPr/>
          <p:nvPr/>
        </p:nvSpPr>
        <p:spPr>
          <a:xfrm>
            <a:off x="3093156" y="5805202"/>
            <a:ext cx="6615289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PE" sz="1600" b="1" dirty="0">
                <a:latin typeface="Arial" panose="020B0604020202020204" pitchFamily="34" charset="0"/>
                <a:cs typeface="Arial" panose="020B0604020202020204" pitchFamily="34" charset="0"/>
              </a:rPr>
              <a:t>Un curso de Formación en Liderazgo Sinodal de seis sesiones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0" y="0"/>
            <a:ext cx="7617459" cy="6858000"/>
          </a:xfrm>
          <a:custGeom>
            <a:avLst/>
            <a:gdLst/>
            <a:ahLst/>
            <a:cxnLst/>
            <a:rect l="l" t="t" r="r" b="b"/>
            <a:pathLst>
              <a:path w="7617459" h="6858000">
                <a:moveTo>
                  <a:pt x="0" y="6858000"/>
                </a:moveTo>
                <a:lnTo>
                  <a:pt x="7616952" y="6858000"/>
                </a:lnTo>
                <a:lnTo>
                  <a:pt x="7616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1EBEA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07216" y="1961222"/>
            <a:ext cx="7004050" cy="1352550"/>
          </a:xfrm>
          <a:custGeom>
            <a:avLst/>
            <a:gdLst/>
            <a:ahLst/>
            <a:cxnLst/>
            <a:rect l="l" t="t" r="r" b="b"/>
            <a:pathLst>
              <a:path w="7004050" h="1352550">
                <a:moveTo>
                  <a:pt x="6778358" y="1352524"/>
                </a:moveTo>
                <a:lnTo>
                  <a:pt x="225425" y="1352524"/>
                </a:lnTo>
                <a:lnTo>
                  <a:pt x="179994" y="1347943"/>
                </a:lnTo>
                <a:lnTo>
                  <a:pt x="137678" y="1334809"/>
                </a:lnTo>
                <a:lnTo>
                  <a:pt x="99388" y="1314025"/>
                </a:lnTo>
                <a:lnTo>
                  <a:pt x="66025" y="1286498"/>
                </a:lnTo>
                <a:lnTo>
                  <a:pt x="38499" y="1253136"/>
                </a:lnTo>
                <a:lnTo>
                  <a:pt x="17715" y="1214844"/>
                </a:lnTo>
                <a:lnTo>
                  <a:pt x="4578" y="1172529"/>
                </a:lnTo>
                <a:lnTo>
                  <a:pt x="0" y="1127099"/>
                </a:lnTo>
                <a:lnTo>
                  <a:pt x="0" y="225425"/>
                </a:lnTo>
                <a:lnTo>
                  <a:pt x="4578" y="179994"/>
                </a:lnTo>
                <a:lnTo>
                  <a:pt x="17715" y="137678"/>
                </a:lnTo>
                <a:lnTo>
                  <a:pt x="38499" y="99388"/>
                </a:lnTo>
                <a:lnTo>
                  <a:pt x="66025" y="66025"/>
                </a:lnTo>
                <a:lnTo>
                  <a:pt x="99388" y="38499"/>
                </a:lnTo>
                <a:lnTo>
                  <a:pt x="137678" y="17715"/>
                </a:lnTo>
                <a:lnTo>
                  <a:pt x="179994" y="4578"/>
                </a:lnTo>
                <a:lnTo>
                  <a:pt x="225425" y="0"/>
                </a:lnTo>
                <a:lnTo>
                  <a:pt x="6778358" y="0"/>
                </a:lnTo>
                <a:lnTo>
                  <a:pt x="6823788" y="4578"/>
                </a:lnTo>
                <a:lnTo>
                  <a:pt x="6866103" y="17715"/>
                </a:lnTo>
                <a:lnTo>
                  <a:pt x="6904394" y="38499"/>
                </a:lnTo>
                <a:lnTo>
                  <a:pt x="6937757" y="66025"/>
                </a:lnTo>
                <a:lnTo>
                  <a:pt x="6965284" y="99388"/>
                </a:lnTo>
                <a:lnTo>
                  <a:pt x="6986068" y="137678"/>
                </a:lnTo>
                <a:lnTo>
                  <a:pt x="6999203" y="179994"/>
                </a:lnTo>
                <a:lnTo>
                  <a:pt x="7003783" y="225425"/>
                </a:lnTo>
                <a:lnTo>
                  <a:pt x="7003783" y="1127099"/>
                </a:lnTo>
                <a:lnTo>
                  <a:pt x="6999203" y="1172529"/>
                </a:lnTo>
                <a:lnTo>
                  <a:pt x="6986068" y="1214844"/>
                </a:lnTo>
                <a:lnTo>
                  <a:pt x="6965284" y="1253136"/>
                </a:lnTo>
                <a:lnTo>
                  <a:pt x="6937757" y="1286498"/>
                </a:lnTo>
                <a:lnTo>
                  <a:pt x="6904394" y="1314025"/>
                </a:lnTo>
                <a:lnTo>
                  <a:pt x="6866103" y="1334809"/>
                </a:lnTo>
                <a:lnTo>
                  <a:pt x="6823788" y="1347943"/>
                </a:lnTo>
                <a:lnTo>
                  <a:pt x="6778358" y="1352524"/>
                </a:lnTo>
                <a:close/>
              </a:path>
            </a:pathLst>
          </a:custGeom>
          <a:solidFill>
            <a:srgbClr val="9C9F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07216" y="1961222"/>
            <a:ext cx="7004050" cy="1352550"/>
          </a:xfrm>
          <a:custGeom>
            <a:avLst/>
            <a:gdLst/>
            <a:ahLst/>
            <a:cxnLst/>
            <a:rect l="l" t="t" r="r" b="b"/>
            <a:pathLst>
              <a:path w="7004050" h="1352550">
                <a:moveTo>
                  <a:pt x="0" y="225425"/>
                </a:moveTo>
                <a:lnTo>
                  <a:pt x="0" y="225425"/>
                </a:lnTo>
                <a:lnTo>
                  <a:pt x="4578" y="179994"/>
                </a:lnTo>
                <a:lnTo>
                  <a:pt x="17715" y="137678"/>
                </a:lnTo>
                <a:lnTo>
                  <a:pt x="38499" y="99388"/>
                </a:lnTo>
                <a:lnTo>
                  <a:pt x="66025" y="66025"/>
                </a:lnTo>
                <a:lnTo>
                  <a:pt x="99388" y="38499"/>
                </a:lnTo>
                <a:lnTo>
                  <a:pt x="137678" y="17715"/>
                </a:lnTo>
                <a:lnTo>
                  <a:pt x="179994" y="4578"/>
                </a:lnTo>
                <a:lnTo>
                  <a:pt x="225425" y="0"/>
                </a:lnTo>
                <a:lnTo>
                  <a:pt x="6778358" y="0"/>
                </a:lnTo>
                <a:lnTo>
                  <a:pt x="6778358" y="0"/>
                </a:lnTo>
                <a:lnTo>
                  <a:pt x="6823788" y="4578"/>
                </a:lnTo>
                <a:lnTo>
                  <a:pt x="6866103" y="17715"/>
                </a:lnTo>
                <a:lnTo>
                  <a:pt x="6904394" y="38499"/>
                </a:lnTo>
                <a:lnTo>
                  <a:pt x="6937757" y="66025"/>
                </a:lnTo>
                <a:lnTo>
                  <a:pt x="6965284" y="99388"/>
                </a:lnTo>
                <a:lnTo>
                  <a:pt x="6986068" y="137678"/>
                </a:lnTo>
                <a:lnTo>
                  <a:pt x="6999203" y="179994"/>
                </a:lnTo>
                <a:lnTo>
                  <a:pt x="7003783" y="225425"/>
                </a:lnTo>
                <a:lnTo>
                  <a:pt x="7003783" y="1127099"/>
                </a:lnTo>
                <a:lnTo>
                  <a:pt x="7003783" y="1127099"/>
                </a:lnTo>
                <a:lnTo>
                  <a:pt x="6778358" y="1352524"/>
                </a:lnTo>
                <a:lnTo>
                  <a:pt x="225425" y="1352524"/>
                </a:lnTo>
                <a:lnTo>
                  <a:pt x="225425" y="1352524"/>
                </a:lnTo>
                <a:lnTo>
                  <a:pt x="0" y="1127099"/>
                </a:lnTo>
                <a:lnTo>
                  <a:pt x="0" y="225425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07216" y="3411664"/>
            <a:ext cx="7004050" cy="1352550"/>
          </a:xfrm>
          <a:custGeom>
            <a:avLst/>
            <a:gdLst/>
            <a:ahLst/>
            <a:cxnLst/>
            <a:rect l="l" t="t" r="r" b="b"/>
            <a:pathLst>
              <a:path w="7004050" h="1352550">
                <a:moveTo>
                  <a:pt x="6778358" y="1352524"/>
                </a:moveTo>
                <a:lnTo>
                  <a:pt x="225425" y="1352524"/>
                </a:lnTo>
                <a:lnTo>
                  <a:pt x="179994" y="1347943"/>
                </a:lnTo>
                <a:lnTo>
                  <a:pt x="137678" y="1334809"/>
                </a:lnTo>
                <a:lnTo>
                  <a:pt x="99388" y="1314025"/>
                </a:lnTo>
                <a:lnTo>
                  <a:pt x="66025" y="1286498"/>
                </a:lnTo>
                <a:lnTo>
                  <a:pt x="38499" y="1253136"/>
                </a:lnTo>
                <a:lnTo>
                  <a:pt x="17715" y="1214844"/>
                </a:lnTo>
                <a:lnTo>
                  <a:pt x="4578" y="1172529"/>
                </a:lnTo>
                <a:lnTo>
                  <a:pt x="0" y="1127099"/>
                </a:lnTo>
                <a:lnTo>
                  <a:pt x="0" y="225425"/>
                </a:lnTo>
                <a:lnTo>
                  <a:pt x="4578" y="179994"/>
                </a:lnTo>
                <a:lnTo>
                  <a:pt x="17715" y="137678"/>
                </a:lnTo>
                <a:lnTo>
                  <a:pt x="38499" y="99388"/>
                </a:lnTo>
                <a:lnTo>
                  <a:pt x="66025" y="66025"/>
                </a:lnTo>
                <a:lnTo>
                  <a:pt x="99388" y="38499"/>
                </a:lnTo>
                <a:lnTo>
                  <a:pt x="137678" y="17715"/>
                </a:lnTo>
                <a:lnTo>
                  <a:pt x="179994" y="4578"/>
                </a:lnTo>
                <a:lnTo>
                  <a:pt x="225425" y="0"/>
                </a:lnTo>
                <a:lnTo>
                  <a:pt x="6778358" y="0"/>
                </a:lnTo>
                <a:lnTo>
                  <a:pt x="6823788" y="4578"/>
                </a:lnTo>
                <a:lnTo>
                  <a:pt x="6866103" y="17715"/>
                </a:lnTo>
                <a:lnTo>
                  <a:pt x="6904394" y="38499"/>
                </a:lnTo>
                <a:lnTo>
                  <a:pt x="6937757" y="66025"/>
                </a:lnTo>
                <a:lnTo>
                  <a:pt x="6965284" y="99388"/>
                </a:lnTo>
                <a:lnTo>
                  <a:pt x="6986068" y="137678"/>
                </a:lnTo>
                <a:lnTo>
                  <a:pt x="6999203" y="179994"/>
                </a:lnTo>
                <a:lnTo>
                  <a:pt x="7003783" y="225425"/>
                </a:lnTo>
                <a:lnTo>
                  <a:pt x="7003783" y="1127099"/>
                </a:lnTo>
                <a:lnTo>
                  <a:pt x="6999203" y="1172529"/>
                </a:lnTo>
                <a:lnTo>
                  <a:pt x="6986068" y="1214844"/>
                </a:lnTo>
                <a:lnTo>
                  <a:pt x="6965284" y="1253136"/>
                </a:lnTo>
                <a:lnTo>
                  <a:pt x="6937757" y="1286498"/>
                </a:lnTo>
                <a:lnTo>
                  <a:pt x="6904394" y="1314025"/>
                </a:lnTo>
                <a:lnTo>
                  <a:pt x="6866103" y="1334809"/>
                </a:lnTo>
                <a:lnTo>
                  <a:pt x="6823788" y="1347943"/>
                </a:lnTo>
                <a:lnTo>
                  <a:pt x="6778358" y="1352524"/>
                </a:lnTo>
                <a:close/>
              </a:path>
            </a:pathLst>
          </a:custGeom>
          <a:solidFill>
            <a:srgbClr val="4991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07216" y="3411664"/>
            <a:ext cx="7004050" cy="1352550"/>
          </a:xfrm>
          <a:custGeom>
            <a:avLst/>
            <a:gdLst/>
            <a:ahLst/>
            <a:cxnLst/>
            <a:rect l="l" t="t" r="r" b="b"/>
            <a:pathLst>
              <a:path w="7004050" h="1352550">
                <a:moveTo>
                  <a:pt x="0" y="225425"/>
                </a:moveTo>
                <a:lnTo>
                  <a:pt x="0" y="225425"/>
                </a:lnTo>
                <a:lnTo>
                  <a:pt x="4578" y="179994"/>
                </a:lnTo>
                <a:lnTo>
                  <a:pt x="17715" y="137678"/>
                </a:lnTo>
                <a:lnTo>
                  <a:pt x="38499" y="99388"/>
                </a:lnTo>
                <a:lnTo>
                  <a:pt x="66025" y="66025"/>
                </a:lnTo>
                <a:lnTo>
                  <a:pt x="99388" y="38499"/>
                </a:lnTo>
                <a:lnTo>
                  <a:pt x="137678" y="17715"/>
                </a:lnTo>
                <a:lnTo>
                  <a:pt x="179994" y="4578"/>
                </a:lnTo>
                <a:lnTo>
                  <a:pt x="225425" y="0"/>
                </a:lnTo>
                <a:lnTo>
                  <a:pt x="6778358" y="0"/>
                </a:lnTo>
                <a:lnTo>
                  <a:pt x="6778358" y="0"/>
                </a:lnTo>
                <a:lnTo>
                  <a:pt x="6823788" y="4578"/>
                </a:lnTo>
                <a:lnTo>
                  <a:pt x="6866103" y="17715"/>
                </a:lnTo>
                <a:lnTo>
                  <a:pt x="6904394" y="38499"/>
                </a:lnTo>
                <a:lnTo>
                  <a:pt x="6937757" y="66025"/>
                </a:lnTo>
                <a:lnTo>
                  <a:pt x="6965284" y="99388"/>
                </a:lnTo>
                <a:lnTo>
                  <a:pt x="6986068" y="137678"/>
                </a:lnTo>
                <a:lnTo>
                  <a:pt x="6999203" y="179994"/>
                </a:lnTo>
                <a:lnTo>
                  <a:pt x="7003783" y="225425"/>
                </a:lnTo>
                <a:lnTo>
                  <a:pt x="7003783" y="1127099"/>
                </a:lnTo>
                <a:lnTo>
                  <a:pt x="7003783" y="1127099"/>
                </a:lnTo>
                <a:lnTo>
                  <a:pt x="6778358" y="1352524"/>
                </a:lnTo>
                <a:lnTo>
                  <a:pt x="225425" y="1352524"/>
                </a:lnTo>
                <a:lnTo>
                  <a:pt x="225425" y="1352524"/>
                </a:lnTo>
                <a:lnTo>
                  <a:pt x="0" y="1127099"/>
                </a:lnTo>
                <a:lnTo>
                  <a:pt x="0" y="225425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039626" y="1963725"/>
            <a:ext cx="6771374" cy="2717411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 marR="5080">
              <a:lnSpc>
                <a:spcPts val="3570"/>
              </a:lnSpc>
              <a:spcBef>
                <a:spcPts val="490"/>
              </a:spcBef>
            </a:pPr>
            <a:r>
              <a:rPr lang="es-PE" sz="3250" spc="135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Postura </a:t>
            </a:r>
            <a:r>
              <a:rPr lang="es-PE" sz="3250" spc="114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flexible </a:t>
            </a:r>
            <a:r>
              <a:rPr lang="es-PE" sz="3250" spc="155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ante </a:t>
            </a:r>
            <a:r>
              <a:rPr lang="es-PE" sz="3250" spc="110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la </a:t>
            </a:r>
            <a:r>
              <a:rPr lang="es-PE" sz="3250" spc="130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certeza; prestar </a:t>
            </a:r>
            <a:r>
              <a:rPr lang="es-PE" sz="3250" spc="145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atenci</a:t>
            </a:r>
            <a:r>
              <a:rPr lang="es-PE" sz="3250" spc="145" dirty="0">
                <a:solidFill>
                  <a:srgbClr val="FFFFFF"/>
                </a:solidFill>
                <a:latin typeface="Abadi" panose="020B0604020104020204" pitchFamily="34" charset="0"/>
                <a:cs typeface="Arial"/>
              </a:rPr>
              <a:t>ó</a:t>
            </a:r>
            <a:r>
              <a:rPr lang="es-PE" sz="3250" spc="145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n </a:t>
            </a:r>
            <a:r>
              <a:rPr lang="es-PE" sz="3250" spc="155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a</a:t>
            </a:r>
            <a:r>
              <a:rPr lang="es-PE" sz="3250" spc="-190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 </a:t>
            </a:r>
            <a:r>
              <a:rPr lang="es-PE" sz="3250" spc="110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las  </a:t>
            </a:r>
            <a:r>
              <a:rPr lang="es-PE" sz="3250" spc="130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posibilidades</a:t>
            </a:r>
          </a:p>
          <a:p>
            <a:pPr marL="12700" marR="5080">
              <a:lnSpc>
                <a:spcPts val="2000"/>
              </a:lnSpc>
            </a:pPr>
            <a:endParaRPr sz="400" dirty="0">
              <a:latin typeface="Calibri"/>
              <a:cs typeface="Calibri"/>
            </a:endParaRPr>
          </a:p>
          <a:p>
            <a:pPr marL="12700" marR="22860">
              <a:lnSpc>
                <a:spcPts val="3570"/>
              </a:lnSpc>
              <a:spcBef>
                <a:spcPts val="715"/>
              </a:spcBef>
            </a:pPr>
            <a:r>
              <a:rPr sz="3250" spc="130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Prestar </a:t>
            </a:r>
            <a:r>
              <a:rPr sz="3250" spc="145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atenci</a:t>
            </a:r>
            <a:r>
              <a:rPr sz="3250" spc="145" dirty="0">
                <a:solidFill>
                  <a:srgbClr val="FFFFFF"/>
                </a:solidFill>
                <a:latin typeface="Abadi" panose="020B0604020104020204" pitchFamily="34" charset="0"/>
                <a:cs typeface="Arial"/>
              </a:rPr>
              <a:t>ó</a:t>
            </a:r>
            <a:r>
              <a:rPr sz="3250" spc="145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n </a:t>
            </a:r>
            <a:r>
              <a:rPr sz="3250" spc="114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al</a:t>
            </a:r>
            <a:r>
              <a:rPr sz="3250" spc="-95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 </a:t>
            </a:r>
            <a:r>
              <a:rPr sz="3250" spc="114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significado  </a:t>
            </a:r>
            <a:r>
              <a:rPr sz="3250" spc="150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profundo</a:t>
            </a:r>
            <a:endParaRPr sz="3250" dirty="0">
              <a:latin typeface="Abadi" panose="020B0604020104020204" pitchFamily="34" charset="0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807216" y="4862106"/>
            <a:ext cx="7004050" cy="1352550"/>
          </a:xfrm>
          <a:custGeom>
            <a:avLst/>
            <a:gdLst/>
            <a:ahLst/>
            <a:cxnLst/>
            <a:rect l="l" t="t" r="r" b="b"/>
            <a:pathLst>
              <a:path w="7004050" h="1352550">
                <a:moveTo>
                  <a:pt x="6778358" y="1352524"/>
                </a:moveTo>
                <a:lnTo>
                  <a:pt x="225425" y="1352524"/>
                </a:lnTo>
                <a:lnTo>
                  <a:pt x="179994" y="1347943"/>
                </a:lnTo>
                <a:lnTo>
                  <a:pt x="137678" y="1334809"/>
                </a:lnTo>
                <a:lnTo>
                  <a:pt x="99388" y="1314025"/>
                </a:lnTo>
                <a:lnTo>
                  <a:pt x="66025" y="1286498"/>
                </a:lnTo>
                <a:lnTo>
                  <a:pt x="38499" y="1253136"/>
                </a:lnTo>
                <a:lnTo>
                  <a:pt x="17715" y="1214844"/>
                </a:lnTo>
                <a:lnTo>
                  <a:pt x="4578" y="1172529"/>
                </a:lnTo>
                <a:lnTo>
                  <a:pt x="0" y="1127099"/>
                </a:lnTo>
                <a:lnTo>
                  <a:pt x="0" y="225425"/>
                </a:lnTo>
                <a:lnTo>
                  <a:pt x="4578" y="179994"/>
                </a:lnTo>
                <a:lnTo>
                  <a:pt x="17715" y="137678"/>
                </a:lnTo>
                <a:lnTo>
                  <a:pt x="38499" y="99388"/>
                </a:lnTo>
                <a:lnTo>
                  <a:pt x="66025" y="66025"/>
                </a:lnTo>
                <a:lnTo>
                  <a:pt x="99388" y="38499"/>
                </a:lnTo>
                <a:lnTo>
                  <a:pt x="137678" y="17715"/>
                </a:lnTo>
                <a:lnTo>
                  <a:pt x="179994" y="4578"/>
                </a:lnTo>
                <a:lnTo>
                  <a:pt x="225425" y="0"/>
                </a:lnTo>
                <a:lnTo>
                  <a:pt x="6778358" y="0"/>
                </a:lnTo>
                <a:lnTo>
                  <a:pt x="6823788" y="4578"/>
                </a:lnTo>
                <a:lnTo>
                  <a:pt x="6866103" y="17715"/>
                </a:lnTo>
                <a:lnTo>
                  <a:pt x="6904394" y="38499"/>
                </a:lnTo>
                <a:lnTo>
                  <a:pt x="6937757" y="66025"/>
                </a:lnTo>
                <a:lnTo>
                  <a:pt x="6965284" y="99388"/>
                </a:lnTo>
                <a:lnTo>
                  <a:pt x="6986068" y="137678"/>
                </a:lnTo>
                <a:lnTo>
                  <a:pt x="6999203" y="179994"/>
                </a:lnTo>
                <a:lnTo>
                  <a:pt x="7003783" y="225425"/>
                </a:lnTo>
                <a:lnTo>
                  <a:pt x="7003783" y="1127099"/>
                </a:lnTo>
                <a:lnTo>
                  <a:pt x="6999203" y="1172529"/>
                </a:lnTo>
                <a:lnTo>
                  <a:pt x="6986068" y="1214844"/>
                </a:lnTo>
                <a:lnTo>
                  <a:pt x="6965284" y="1253136"/>
                </a:lnTo>
                <a:lnTo>
                  <a:pt x="6937757" y="1286498"/>
                </a:lnTo>
                <a:lnTo>
                  <a:pt x="6904394" y="1314025"/>
                </a:lnTo>
                <a:lnTo>
                  <a:pt x="6866103" y="1334809"/>
                </a:lnTo>
                <a:lnTo>
                  <a:pt x="6823788" y="1347943"/>
                </a:lnTo>
                <a:lnTo>
                  <a:pt x="6778358" y="1352524"/>
                </a:lnTo>
                <a:close/>
              </a:path>
            </a:pathLst>
          </a:custGeom>
          <a:solidFill>
            <a:srgbClr val="2F7A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07216" y="4862106"/>
            <a:ext cx="7004050" cy="1352550"/>
          </a:xfrm>
          <a:custGeom>
            <a:avLst/>
            <a:gdLst/>
            <a:ahLst/>
            <a:cxnLst/>
            <a:rect l="l" t="t" r="r" b="b"/>
            <a:pathLst>
              <a:path w="7004050" h="1352550">
                <a:moveTo>
                  <a:pt x="0" y="225425"/>
                </a:moveTo>
                <a:lnTo>
                  <a:pt x="0" y="225425"/>
                </a:lnTo>
                <a:lnTo>
                  <a:pt x="4578" y="179994"/>
                </a:lnTo>
                <a:lnTo>
                  <a:pt x="17715" y="137678"/>
                </a:lnTo>
                <a:lnTo>
                  <a:pt x="38499" y="99388"/>
                </a:lnTo>
                <a:lnTo>
                  <a:pt x="66025" y="66025"/>
                </a:lnTo>
                <a:lnTo>
                  <a:pt x="99388" y="38499"/>
                </a:lnTo>
                <a:lnTo>
                  <a:pt x="137678" y="17715"/>
                </a:lnTo>
                <a:lnTo>
                  <a:pt x="179994" y="4578"/>
                </a:lnTo>
                <a:lnTo>
                  <a:pt x="225425" y="0"/>
                </a:lnTo>
                <a:lnTo>
                  <a:pt x="6778358" y="0"/>
                </a:lnTo>
                <a:lnTo>
                  <a:pt x="6778358" y="0"/>
                </a:lnTo>
                <a:lnTo>
                  <a:pt x="6823788" y="4578"/>
                </a:lnTo>
                <a:lnTo>
                  <a:pt x="6866103" y="17715"/>
                </a:lnTo>
                <a:lnTo>
                  <a:pt x="6904394" y="38499"/>
                </a:lnTo>
                <a:lnTo>
                  <a:pt x="6937757" y="66025"/>
                </a:lnTo>
                <a:lnTo>
                  <a:pt x="6965284" y="99388"/>
                </a:lnTo>
                <a:lnTo>
                  <a:pt x="6986068" y="137678"/>
                </a:lnTo>
                <a:lnTo>
                  <a:pt x="6999203" y="179994"/>
                </a:lnTo>
                <a:lnTo>
                  <a:pt x="7003783" y="225425"/>
                </a:lnTo>
                <a:lnTo>
                  <a:pt x="7003783" y="1127099"/>
                </a:lnTo>
                <a:lnTo>
                  <a:pt x="7003783" y="1127099"/>
                </a:lnTo>
                <a:lnTo>
                  <a:pt x="6778358" y="1352524"/>
                </a:lnTo>
                <a:lnTo>
                  <a:pt x="225425" y="1352524"/>
                </a:lnTo>
                <a:lnTo>
                  <a:pt x="225425" y="1352524"/>
                </a:lnTo>
                <a:lnTo>
                  <a:pt x="0" y="1127099"/>
                </a:lnTo>
                <a:lnTo>
                  <a:pt x="0" y="225425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989460" y="4987836"/>
            <a:ext cx="6821540" cy="986167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 marR="5080">
              <a:lnSpc>
                <a:spcPts val="3570"/>
              </a:lnSpc>
              <a:spcBef>
                <a:spcPts val="490"/>
              </a:spcBef>
            </a:pPr>
            <a:r>
              <a:rPr lang="es-PE" sz="3250" spc="120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Invitar </a:t>
            </a:r>
            <a:r>
              <a:rPr lang="es-PE" sz="3250" spc="114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al </a:t>
            </a:r>
            <a:r>
              <a:rPr lang="es-PE" sz="3250" spc="125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Esp</a:t>
            </a:r>
            <a:r>
              <a:rPr lang="es-PE" sz="3250" spc="125" dirty="0">
                <a:solidFill>
                  <a:srgbClr val="FFFFFF"/>
                </a:solidFill>
                <a:latin typeface="Abadi" panose="020B0604020104020204" pitchFamily="34" charset="0"/>
                <a:cs typeface="Arial"/>
              </a:rPr>
              <a:t>í</a:t>
            </a:r>
            <a:r>
              <a:rPr lang="es-PE" sz="3250" spc="125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ritu </a:t>
            </a:r>
            <a:r>
              <a:rPr lang="es-PE" sz="3250" spc="145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Santo </a:t>
            </a:r>
            <a:r>
              <a:rPr lang="es-PE" sz="3250" spc="155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a</a:t>
            </a:r>
            <a:r>
              <a:rPr lang="es-PE" sz="3250" spc="-204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 </a:t>
            </a:r>
            <a:r>
              <a:rPr lang="es-PE" sz="3250" spc="130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guiar la c</a:t>
            </a:r>
            <a:r>
              <a:rPr lang="es-PE" sz="3250" spc="145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onversaci</a:t>
            </a:r>
            <a:r>
              <a:rPr lang="es-PE" sz="3250" spc="145" dirty="0">
                <a:solidFill>
                  <a:srgbClr val="FFFFFF"/>
                </a:solidFill>
                <a:latin typeface="Abadi" panose="020B0604020104020204" pitchFamily="34" charset="0"/>
                <a:cs typeface="Arial"/>
              </a:rPr>
              <a:t>ó</a:t>
            </a:r>
            <a:r>
              <a:rPr lang="es-PE" sz="3250" spc="145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n</a:t>
            </a:r>
            <a:r>
              <a:rPr lang="es-PE" sz="3250" spc="55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 </a:t>
            </a:r>
            <a:r>
              <a:rPr lang="es-PE" sz="3250" spc="145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transformadora</a:t>
            </a:r>
            <a:endParaRPr lang="es-PE" sz="3250" dirty="0">
              <a:latin typeface="Abadi" panose="020B0604020104020204" pitchFamily="34" charset="0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806950" y="526681"/>
            <a:ext cx="7004050" cy="1352550"/>
          </a:xfrm>
          <a:custGeom>
            <a:avLst/>
            <a:gdLst/>
            <a:ahLst/>
            <a:cxnLst/>
            <a:rect l="l" t="t" r="r" b="b"/>
            <a:pathLst>
              <a:path w="7004050" h="1352550">
                <a:moveTo>
                  <a:pt x="6778358" y="1352524"/>
                </a:moveTo>
                <a:lnTo>
                  <a:pt x="225425" y="1352524"/>
                </a:lnTo>
                <a:lnTo>
                  <a:pt x="179994" y="1347943"/>
                </a:lnTo>
                <a:lnTo>
                  <a:pt x="137678" y="1334809"/>
                </a:lnTo>
                <a:lnTo>
                  <a:pt x="99388" y="1314025"/>
                </a:lnTo>
                <a:lnTo>
                  <a:pt x="66025" y="1286498"/>
                </a:lnTo>
                <a:lnTo>
                  <a:pt x="38499" y="1253136"/>
                </a:lnTo>
                <a:lnTo>
                  <a:pt x="17715" y="1214844"/>
                </a:lnTo>
                <a:lnTo>
                  <a:pt x="4578" y="1172529"/>
                </a:lnTo>
                <a:lnTo>
                  <a:pt x="0" y="1127099"/>
                </a:lnTo>
                <a:lnTo>
                  <a:pt x="0" y="225425"/>
                </a:lnTo>
                <a:lnTo>
                  <a:pt x="4578" y="179994"/>
                </a:lnTo>
                <a:lnTo>
                  <a:pt x="17715" y="137678"/>
                </a:lnTo>
                <a:lnTo>
                  <a:pt x="38499" y="99388"/>
                </a:lnTo>
                <a:lnTo>
                  <a:pt x="66025" y="66025"/>
                </a:lnTo>
                <a:lnTo>
                  <a:pt x="99388" y="38499"/>
                </a:lnTo>
                <a:lnTo>
                  <a:pt x="137678" y="17715"/>
                </a:lnTo>
                <a:lnTo>
                  <a:pt x="179994" y="4578"/>
                </a:lnTo>
                <a:lnTo>
                  <a:pt x="225425" y="0"/>
                </a:lnTo>
                <a:lnTo>
                  <a:pt x="6778358" y="0"/>
                </a:lnTo>
                <a:lnTo>
                  <a:pt x="6823788" y="4578"/>
                </a:lnTo>
                <a:lnTo>
                  <a:pt x="6866103" y="17715"/>
                </a:lnTo>
                <a:lnTo>
                  <a:pt x="6904394" y="38499"/>
                </a:lnTo>
                <a:lnTo>
                  <a:pt x="6937757" y="66025"/>
                </a:lnTo>
                <a:lnTo>
                  <a:pt x="6965284" y="99388"/>
                </a:lnTo>
                <a:lnTo>
                  <a:pt x="6986068" y="137678"/>
                </a:lnTo>
                <a:lnTo>
                  <a:pt x="6999203" y="179994"/>
                </a:lnTo>
                <a:lnTo>
                  <a:pt x="7003783" y="225425"/>
                </a:lnTo>
                <a:lnTo>
                  <a:pt x="7003783" y="1127099"/>
                </a:lnTo>
                <a:lnTo>
                  <a:pt x="6999203" y="1172529"/>
                </a:lnTo>
                <a:lnTo>
                  <a:pt x="6986068" y="1214844"/>
                </a:lnTo>
                <a:lnTo>
                  <a:pt x="6965284" y="1253136"/>
                </a:lnTo>
                <a:lnTo>
                  <a:pt x="6937757" y="1286498"/>
                </a:lnTo>
                <a:lnTo>
                  <a:pt x="6904394" y="1314025"/>
                </a:lnTo>
                <a:lnTo>
                  <a:pt x="6866103" y="1334809"/>
                </a:lnTo>
                <a:lnTo>
                  <a:pt x="6823788" y="1347943"/>
                </a:lnTo>
                <a:lnTo>
                  <a:pt x="6778358" y="1352524"/>
                </a:lnTo>
                <a:close/>
              </a:path>
            </a:pathLst>
          </a:custGeom>
          <a:solidFill>
            <a:srgbClr val="A792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06950" y="526681"/>
            <a:ext cx="7004050" cy="1352550"/>
          </a:xfrm>
          <a:custGeom>
            <a:avLst/>
            <a:gdLst/>
            <a:ahLst/>
            <a:cxnLst/>
            <a:rect l="l" t="t" r="r" b="b"/>
            <a:pathLst>
              <a:path w="7004050" h="1352550">
                <a:moveTo>
                  <a:pt x="0" y="225425"/>
                </a:moveTo>
                <a:lnTo>
                  <a:pt x="0" y="225425"/>
                </a:lnTo>
                <a:lnTo>
                  <a:pt x="4578" y="179994"/>
                </a:lnTo>
                <a:lnTo>
                  <a:pt x="17715" y="137678"/>
                </a:lnTo>
                <a:lnTo>
                  <a:pt x="38499" y="99388"/>
                </a:lnTo>
                <a:lnTo>
                  <a:pt x="66025" y="66025"/>
                </a:lnTo>
                <a:lnTo>
                  <a:pt x="99388" y="38499"/>
                </a:lnTo>
                <a:lnTo>
                  <a:pt x="137678" y="17715"/>
                </a:lnTo>
                <a:lnTo>
                  <a:pt x="179994" y="4578"/>
                </a:lnTo>
                <a:lnTo>
                  <a:pt x="225425" y="0"/>
                </a:lnTo>
                <a:lnTo>
                  <a:pt x="6778358" y="0"/>
                </a:lnTo>
                <a:lnTo>
                  <a:pt x="6778358" y="0"/>
                </a:lnTo>
                <a:lnTo>
                  <a:pt x="6823788" y="4578"/>
                </a:lnTo>
                <a:lnTo>
                  <a:pt x="6866103" y="17715"/>
                </a:lnTo>
                <a:lnTo>
                  <a:pt x="6904394" y="38499"/>
                </a:lnTo>
                <a:lnTo>
                  <a:pt x="6937757" y="66025"/>
                </a:lnTo>
                <a:lnTo>
                  <a:pt x="6965284" y="99388"/>
                </a:lnTo>
                <a:lnTo>
                  <a:pt x="6986068" y="137678"/>
                </a:lnTo>
                <a:lnTo>
                  <a:pt x="6999203" y="179994"/>
                </a:lnTo>
                <a:lnTo>
                  <a:pt x="7003783" y="225425"/>
                </a:lnTo>
                <a:lnTo>
                  <a:pt x="7003783" y="1127099"/>
                </a:lnTo>
                <a:lnTo>
                  <a:pt x="7003783" y="1127099"/>
                </a:lnTo>
                <a:lnTo>
                  <a:pt x="6778358" y="1352524"/>
                </a:lnTo>
                <a:lnTo>
                  <a:pt x="225425" y="1352524"/>
                </a:lnTo>
                <a:lnTo>
                  <a:pt x="225425" y="1352524"/>
                </a:lnTo>
                <a:lnTo>
                  <a:pt x="0" y="1127099"/>
                </a:lnTo>
                <a:lnTo>
                  <a:pt x="0" y="225425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989195" y="652411"/>
            <a:ext cx="6186170" cy="520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50" spc="145" dirty="0">
                <a:solidFill>
                  <a:srgbClr val="FFFFFF"/>
                </a:solidFill>
                <a:cs typeface="Calibri"/>
              </a:rPr>
              <a:t>Conversaci</a:t>
            </a:r>
            <a:r>
              <a:rPr sz="3250" spc="145" dirty="0">
                <a:solidFill>
                  <a:srgbClr val="FFFFFF"/>
                </a:solidFill>
                <a:cs typeface="Arial"/>
              </a:rPr>
              <a:t>ó</a:t>
            </a:r>
            <a:r>
              <a:rPr sz="3250" spc="145" dirty="0">
                <a:solidFill>
                  <a:srgbClr val="FFFFFF"/>
                </a:solidFill>
                <a:cs typeface="Calibri"/>
              </a:rPr>
              <a:t>n </a:t>
            </a:r>
            <a:r>
              <a:rPr sz="3250" spc="114" dirty="0">
                <a:solidFill>
                  <a:srgbClr val="FFFFFF"/>
                </a:solidFill>
                <a:cs typeface="Calibri"/>
              </a:rPr>
              <a:t>significativa</a:t>
            </a:r>
            <a:r>
              <a:rPr sz="3250" spc="-30" dirty="0">
                <a:solidFill>
                  <a:srgbClr val="FFFFFF"/>
                </a:solidFill>
                <a:cs typeface="Calibri"/>
              </a:rPr>
              <a:t> </a:t>
            </a:r>
            <a:r>
              <a:rPr sz="3250" dirty="0">
                <a:solidFill>
                  <a:srgbClr val="FFFFFF"/>
                </a:solidFill>
                <a:cs typeface="Calibri"/>
              </a:rPr>
              <a:t>b</a:t>
            </a:r>
            <a:r>
              <a:rPr sz="3250" dirty="0">
                <a:solidFill>
                  <a:srgbClr val="FFFFFF"/>
                </a:solidFill>
                <a:latin typeface="Calibri"/>
                <a:cs typeface="Calibri"/>
              </a:rPr>
              <a:t>asada</a:t>
            </a:r>
            <a:endParaRPr sz="325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989195" y="1105877"/>
            <a:ext cx="3689985" cy="520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50" spc="165" dirty="0">
                <a:solidFill>
                  <a:srgbClr val="FFFFFF"/>
                </a:solidFill>
                <a:latin typeface="Calibri"/>
                <a:cs typeface="Calibri"/>
              </a:rPr>
              <a:t>en </a:t>
            </a:r>
            <a:r>
              <a:rPr sz="3250" spc="110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3250" spc="150" dirty="0">
                <a:solidFill>
                  <a:srgbClr val="FFFFFF"/>
                </a:solidFill>
                <a:latin typeface="Calibri"/>
                <a:cs typeface="Calibri"/>
              </a:rPr>
              <a:t>escucha</a:t>
            </a:r>
            <a:r>
              <a:rPr sz="3250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50" spc="125" dirty="0">
                <a:solidFill>
                  <a:srgbClr val="FFFFFF"/>
                </a:solidFill>
                <a:latin typeface="Calibri"/>
                <a:cs typeface="Calibri"/>
              </a:rPr>
              <a:t>activa</a:t>
            </a:r>
            <a:endParaRPr sz="3250" dirty="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17893" y="2741311"/>
            <a:ext cx="3251835" cy="1375377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3529"/>
              </a:lnSpc>
              <a:spcBef>
                <a:spcPts val="225"/>
              </a:spcBef>
            </a:pPr>
            <a:r>
              <a:rPr sz="3600" b="1" spc="325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Una</a:t>
            </a:r>
            <a:r>
              <a:rPr sz="3600" b="1" spc="105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 </a:t>
            </a:r>
            <a:r>
              <a:rPr sz="3600" b="1" spc="190" dirty="0" err="1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conversaci</a:t>
            </a:r>
            <a:r>
              <a:rPr sz="3600" b="1" spc="190" dirty="0" err="1">
                <a:solidFill>
                  <a:srgbClr val="FFFFFF"/>
                </a:solidFill>
                <a:latin typeface="Abadi" panose="020B0604020104020204" pitchFamily="34" charset="0"/>
                <a:cs typeface="Arial"/>
              </a:rPr>
              <a:t>ó</a:t>
            </a:r>
            <a:r>
              <a:rPr sz="3600" b="1" spc="190" dirty="0" err="1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n</a:t>
            </a:r>
            <a:r>
              <a:rPr sz="3600" b="1" spc="190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  </a:t>
            </a:r>
            <a:r>
              <a:rPr sz="3600" b="1" spc="225" dirty="0" err="1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espiritual</a:t>
            </a:r>
            <a:endParaRPr sz="3600" dirty="0">
              <a:latin typeface="Abadi" panose="020B0604020104020204" pitchFamily="34" charset="0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2611" y="88811"/>
            <a:ext cx="228776" cy="2287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0" y="0"/>
            <a:ext cx="7617459" cy="6858000"/>
          </a:xfrm>
          <a:custGeom>
            <a:avLst/>
            <a:gdLst/>
            <a:ahLst/>
            <a:cxnLst/>
            <a:rect l="l" t="t" r="r" b="b"/>
            <a:pathLst>
              <a:path w="7617459" h="6858000">
                <a:moveTo>
                  <a:pt x="0" y="6858000"/>
                </a:moveTo>
                <a:lnTo>
                  <a:pt x="7616952" y="6858000"/>
                </a:lnTo>
                <a:lnTo>
                  <a:pt x="7616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1EBEA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807216" y="2679763"/>
            <a:ext cx="2188845" cy="1215974"/>
          </a:xfrm>
          <a:prstGeom prst="rect">
            <a:avLst/>
          </a:prstGeom>
          <a:solidFill>
            <a:srgbClr val="8FA2A2"/>
          </a:solidFill>
          <a:ln w="12700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 marL="487680" marR="28575" indent="-242570">
              <a:lnSpc>
                <a:spcPts val="1760"/>
              </a:lnSpc>
              <a:spcBef>
                <a:spcPts val="1175"/>
              </a:spcBef>
            </a:pPr>
            <a:r>
              <a:rPr lang="es-PE" sz="1600" spc="70" dirty="0">
                <a:solidFill>
                  <a:srgbClr val="FFFFFF"/>
                </a:solidFill>
                <a:cs typeface="Calibri"/>
              </a:rPr>
              <a:t>Habla </a:t>
            </a:r>
            <a:r>
              <a:rPr lang="es-PE" sz="1600" spc="65" dirty="0">
                <a:solidFill>
                  <a:srgbClr val="FFFFFF"/>
                </a:solidFill>
                <a:cs typeface="Calibri"/>
              </a:rPr>
              <a:t>despacio </a:t>
            </a:r>
            <a:r>
              <a:rPr lang="es-PE" sz="1600" spc="70" dirty="0">
                <a:solidFill>
                  <a:srgbClr val="FFFFFF"/>
                </a:solidFill>
                <a:cs typeface="Calibri"/>
              </a:rPr>
              <a:t>y</a:t>
            </a:r>
            <a:r>
              <a:rPr lang="es-PE" sz="1600" spc="-90" dirty="0">
                <a:solidFill>
                  <a:srgbClr val="FFFFFF"/>
                </a:solidFill>
                <a:cs typeface="Calibri"/>
              </a:rPr>
              <a:t> </a:t>
            </a:r>
            <a:r>
              <a:rPr lang="es-PE" sz="1600" spc="70" dirty="0">
                <a:solidFill>
                  <a:srgbClr val="FFFFFF"/>
                </a:solidFill>
                <a:cs typeface="Calibri"/>
              </a:rPr>
              <a:t>con  </a:t>
            </a:r>
            <a:r>
              <a:rPr lang="es-PE" sz="1600" spc="55" dirty="0">
                <a:solidFill>
                  <a:srgbClr val="FFFFFF"/>
                </a:solidFill>
                <a:cs typeface="Calibri"/>
              </a:rPr>
              <a:t>intenci</a:t>
            </a:r>
            <a:r>
              <a:rPr lang="es-PE" sz="1600" spc="55" dirty="0">
                <a:solidFill>
                  <a:srgbClr val="FFFFFF"/>
                </a:solidFill>
                <a:cs typeface="Arial"/>
              </a:rPr>
              <a:t>ó</a:t>
            </a:r>
            <a:r>
              <a:rPr lang="es-PE" sz="1600" spc="55" dirty="0">
                <a:solidFill>
                  <a:srgbClr val="FFFFFF"/>
                </a:solidFill>
                <a:cs typeface="Calibri"/>
              </a:rPr>
              <a:t>n</a:t>
            </a:r>
          </a:p>
          <a:p>
            <a:pPr marL="487680" marR="28575" indent="-242570">
              <a:lnSpc>
                <a:spcPts val="1200"/>
              </a:lnSpc>
              <a:spcBef>
                <a:spcPts val="1175"/>
              </a:spcBef>
            </a:pPr>
            <a:endParaRPr sz="16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14768" y="2679763"/>
            <a:ext cx="2188845" cy="1215974"/>
          </a:xfrm>
          <a:prstGeom prst="rect">
            <a:avLst/>
          </a:prstGeom>
          <a:solidFill>
            <a:srgbClr val="C9836F"/>
          </a:solidFill>
          <a:ln w="12700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 marL="391160" marR="107314" indent="17780">
              <a:lnSpc>
                <a:spcPts val="1760"/>
              </a:lnSpc>
              <a:spcBef>
                <a:spcPts val="1175"/>
              </a:spcBef>
            </a:pPr>
            <a:r>
              <a:rPr lang="en-US" sz="1600" spc="70" dirty="0">
                <a:solidFill>
                  <a:srgbClr val="FFFFFF"/>
                </a:solidFill>
                <a:cs typeface="Calibri"/>
              </a:rPr>
              <a:t>Haz</a:t>
            </a:r>
            <a:r>
              <a:rPr sz="1600" spc="70" dirty="0">
                <a:solidFill>
                  <a:srgbClr val="FFFFFF"/>
                </a:solidFill>
                <a:cs typeface="Calibri"/>
              </a:rPr>
              <a:t> </a:t>
            </a:r>
            <a:r>
              <a:rPr sz="1600" spc="65" dirty="0">
                <a:solidFill>
                  <a:srgbClr val="FFFFFF"/>
                </a:solidFill>
                <a:cs typeface="Calibri"/>
              </a:rPr>
              <a:t>pausas;</a:t>
            </a:r>
            <a:r>
              <a:rPr sz="1600" spc="-70" dirty="0">
                <a:solidFill>
                  <a:srgbClr val="FFFFFF"/>
                </a:solidFill>
                <a:cs typeface="Calibri"/>
              </a:rPr>
              <a:t> </a:t>
            </a:r>
            <a:r>
              <a:rPr sz="1600" spc="55" dirty="0">
                <a:solidFill>
                  <a:srgbClr val="FFFFFF"/>
                </a:solidFill>
                <a:cs typeface="Calibri"/>
              </a:rPr>
              <a:t>el  silencio </a:t>
            </a:r>
            <a:r>
              <a:rPr sz="1600" spc="65" dirty="0">
                <a:solidFill>
                  <a:srgbClr val="FFFFFF"/>
                </a:solidFill>
                <a:cs typeface="Calibri"/>
              </a:rPr>
              <a:t>est</a:t>
            </a:r>
            <a:r>
              <a:rPr sz="1600" spc="65" dirty="0">
                <a:solidFill>
                  <a:srgbClr val="FFFFFF"/>
                </a:solidFill>
                <a:cs typeface="Arial"/>
              </a:rPr>
              <a:t>á</a:t>
            </a:r>
            <a:r>
              <a:rPr sz="1600" spc="-100" dirty="0">
                <a:solidFill>
                  <a:srgbClr val="FFFFFF"/>
                </a:solidFill>
                <a:cs typeface="Arial"/>
              </a:rPr>
              <a:t> </a:t>
            </a:r>
            <a:r>
              <a:rPr sz="1600" spc="45" dirty="0">
                <a:solidFill>
                  <a:srgbClr val="FFFFFF"/>
                </a:solidFill>
                <a:cs typeface="Calibri"/>
              </a:rPr>
              <a:t>bien.</a:t>
            </a:r>
            <a:endParaRPr lang="en-US" sz="1600" spc="45" dirty="0">
              <a:solidFill>
                <a:srgbClr val="FFFFFF"/>
              </a:solidFill>
              <a:cs typeface="Calibri"/>
            </a:endParaRPr>
          </a:p>
          <a:p>
            <a:pPr marL="391160" marR="107314" indent="17780">
              <a:lnSpc>
                <a:spcPts val="1000"/>
              </a:lnSpc>
              <a:spcBef>
                <a:spcPts val="1175"/>
              </a:spcBef>
            </a:pPr>
            <a:endParaRPr sz="16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622320" y="2679763"/>
            <a:ext cx="2188845" cy="1093470"/>
          </a:xfrm>
          <a:custGeom>
            <a:avLst/>
            <a:gdLst/>
            <a:ahLst/>
            <a:cxnLst/>
            <a:rect l="l" t="t" r="r" b="b"/>
            <a:pathLst>
              <a:path w="2188845" h="1093470">
                <a:moveTo>
                  <a:pt x="0" y="0"/>
                </a:moveTo>
                <a:lnTo>
                  <a:pt x="2188845" y="0"/>
                </a:lnTo>
                <a:lnTo>
                  <a:pt x="2188845" y="1093291"/>
                </a:lnTo>
                <a:lnTo>
                  <a:pt x="0" y="1093291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630174" y="2673267"/>
            <a:ext cx="2176145" cy="1246752"/>
          </a:xfrm>
          <a:prstGeom prst="rect">
            <a:avLst/>
          </a:prstGeom>
          <a:solidFill>
            <a:srgbClr val="A7928D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 marL="635635" marR="367665" indent="-467995">
              <a:lnSpc>
                <a:spcPts val="1760"/>
              </a:lnSpc>
            </a:pPr>
            <a:r>
              <a:rPr lang="es-PE" sz="1600" spc="105" dirty="0">
                <a:solidFill>
                  <a:srgbClr val="FFFFFF"/>
                </a:solidFill>
                <a:cs typeface="Calibri"/>
              </a:rPr>
              <a:t>Mira </a:t>
            </a:r>
            <a:r>
              <a:rPr lang="es-PE" sz="1600" spc="114" dirty="0">
                <a:solidFill>
                  <a:srgbClr val="FFFFFF"/>
                </a:solidFill>
                <a:cs typeface="Calibri"/>
              </a:rPr>
              <a:t>a </a:t>
            </a:r>
            <a:r>
              <a:rPr lang="es-PE" sz="1600" spc="80" dirty="0">
                <a:solidFill>
                  <a:srgbClr val="FFFFFF"/>
                </a:solidFill>
                <a:cs typeface="Calibri"/>
              </a:rPr>
              <a:t>la</a:t>
            </a:r>
            <a:r>
              <a:rPr lang="es-PE" sz="1600" spc="-190" dirty="0">
                <a:solidFill>
                  <a:srgbClr val="FFFFFF"/>
                </a:solidFill>
                <a:cs typeface="Calibri"/>
              </a:rPr>
              <a:t> </a:t>
            </a:r>
            <a:r>
              <a:rPr lang="es-PE" sz="1600" spc="100" dirty="0">
                <a:solidFill>
                  <a:srgbClr val="FFFFFF"/>
                </a:solidFill>
                <a:cs typeface="Calibri"/>
              </a:rPr>
              <a:t>persona  </a:t>
            </a:r>
            <a:r>
              <a:rPr lang="es-PE" sz="1600" spc="114" dirty="0">
                <a:solidFill>
                  <a:srgbClr val="FFFFFF"/>
                </a:solidFill>
                <a:cs typeface="Calibri"/>
              </a:rPr>
              <a:t>que </a:t>
            </a:r>
            <a:r>
              <a:rPr lang="es-PE" sz="1600" spc="95" dirty="0">
                <a:solidFill>
                  <a:srgbClr val="FFFFFF"/>
                </a:solidFill>
                <a:cs typeface="Calibri"/>
              </a:rPr>
              <a:t>est</a:t>
            </a:r>
            <a:r>
              <a:rPr lang="es-PE" sz="1600" spc="95" dirty="0">
                <a:solidFill>
                  <a:srgbClr val="FFFFFF"/>
                </a:solidFill>
                <a:cs typeface="Arial"/>
              </a:rPr>
              <a:t>á  </a:t>
            </a:r>
            <a:r>
              <a:rPr lang="es-PE" sz="1600" spc="105" dirty="0">
                <a:solidFill>
                  <a:srgbClr val="FFFFFF"/>
                </a:solidFill>
                <a:cs typeface="Calibri"/>
              </a:rPr>
              <a:t>hablando</a:t>
            </a:r>
          </a:p>
          <a:p>
            <a:pPr marL="635635" marR="367665" indent="-467995">
              <a:lnSpc>
                <a:spcPts val="900"/>
              </a:lnSpc>
            </a:pPr>
            <a:endParaRPr sz="1600" dirty="0"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07216" y="4211840"/>
            <a:ext cx="2188845" cy="1421799"/>
          </a:xfrm>
          <a:prstGeom prst="rect">
            <a:avLst/>
          </a:prstGeom>
          <a:solidFill>
            <a:srgbClr val="2F7A70"/>
          </a:solidFill>
          <a:ln w="12700">
            <a:solidFill>
              <a:srgbClr val="FFFFFF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458470" marR="154940" indent="-295275">
              <a:lnSpc>
                <a:spcPts val="1760"/>
              </a:lnSpc>
            </a:pPr>
            <a:r>
              <a:rPr sz="1600" spc="65" dirty="0">
                <a:solidFill>
                  <a:srgbClr val="FFFFFF"/>
                </a:solidFill>
                <a:latin typeface="Calibri"/>
                <a:cs typeface="Calibri"/>
              </a:rPr>
              <a:t>Escucha </a:t>
            </a:r>
            <a:r>
              <a:rPr sz="1600" spc="50" dirty="0">
                <a:solidFill>
                  <a:srgbClr val="FFFFFF"/>
                </a:solidFill>
                <a:latin typeface="Calibri"/>
                <a:cs typeface="Calibri"/>
              </a:rPr>
              <a:t>sin</a:t>
            </a:r>
            <a:r>
              <a:rPr sz="16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65" dirty="0">
                <a:solidFill>
                  <a:srgbClr val="FFFFFF"/>
                </a:solidFill>
                <a:latin typeface="Calibri"/>
                <a:cs typeface="Calibri"/>
              </a:rPr>
              <a:t>preparar  </a:t>
            </a:r>
            <a:r>
              <a:rPr sz="1600" spc="75" dirty="0">
                <a:solidFill>
                  <a:srgbClr val="FFFFFF"/>
                </a:solidFill>
                <a:latin typeface="Calibri"/>
                <a:cs typeface="Calibri"/>
              </a:rPr>
              <a:t>una</a:t>
            </a:r>
            <a:r>
              <a:rPr sz="16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60" dirty="0" err="1">
                <a:solidFill>
                  <a:srgbClr val="FFFFFF"/>
                </a:solidFill>
                <a:latin typeface="Calibri"/>
                <a:cs typeface="Calibri"/>
              </a:rPr>
              <a:t>respuesta</a:t>
            </a:r>
            <a:endParaRPr lang="en-US" sz="1600" spc="60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458470" marR="154940" indent="-295275">
              <a:lnSpc>
                <a:spcPts val="1760"/>
              </a:lnSpc>
            </a:pPr>
            <a:endParaRPr lang="en-US" sz="1600" spc="60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458470" marR="154940" indent="-295275">
              <a:lnSpc>
                <a:spcPts val="2100"/>
              </a:lnSpc>
            </a:pPr>
            <a:endParaRPr lang="en-US" sz="1600" spc="60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458470" marR="154940" indent="-295275">
              <a:lnSpc>
                <a:spcPts val="1000"/>
              </a:lnSpc>
            </a:pPr>
            <a:endParaRPr sz="16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14768" y="4211840"/>
            <a:ext cx="2188845" cy="1450397"/>
          </a:xfrm>
          <a:prstGeom prst="rect">
            <a:avLst/>
          </a:prstGeom>
          <a:solidFill>
            <a:srgbClr val="41565D"/>
          </a:solidFill>
          <a:ln w="12700">
            <a:solidFill>
              <a:srgbClr val="FFFFFF"/>
            </a:solidFill>
          </a:ln>
        </p:spPr>
        <p:txBody>
          <a:bodyPr vert="horz" wrap="square" lIns="0" tIns="179070" rIns="0" bIns="0" rtlCol="0">
            <a:spAutoFit/>
          </a:bodyPr>
          <a:lstStyle/>
          <a:p>
            <a:pPr marL="240029" marR="233679" algn="ctr">
              <a:lnSpc>
                <a:spcPts val="1730"/>
              </a:lnSpc>
              <a:spcBef>
                <a:spcPts val="1410"/>
              </a:spcBef>
            </a:pPr>
            <a:r>
              <a:rPr sz="1600" spc="75" dirty="0" err="1">
                <a:solidFill>
                  <a:srgbClr val="FFFFFF"/>
                </a:solidFill>
                <a:latin typeface="Calibri"/>
                <a:cs typeface="Calibri"/>
              </a:rPr>
              <a:t>Bus</a:t>
            </a:r>
            <a:r>
              <a:rPr lang="en-US" sz="1600" spc="75" dirty="0" err="1">
                <a:solidFill>
                  <a:srgbClr val="FFFFFF"/>
                </a:solidFill>
                <a:latin typeface="Calibri"/>
                <a:cs typeface="Calibri"/>
              </a:rPr>
              <a:t>ca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60" dirty="0">
                <a:solidFill>
                  <a:srgbClr val="FFFFFF"/>
                </a:solidFill>
                <a:latin typeface="Calibri"/>
                <a:cs typeface="Calibri"/>
              </a:rPr>
              <a:t>desarrollar  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las </a:t>
            </a:r>
            <a:r>
              <a:rPr sz="1600" spc="65" dirty="0">
                <a:solidFill>
                  <a:srgbClr val="FFFFFF"/>
                </a:solidFill>
                <a:latin typeface="Calibri"/>
                <a:cs typeface="Calibri"/>
              </a:rPr>
              <a:t>contribuciones  </a:t>
            </a:r>
            <a:r>
              <a:rPr sz="1600" spc="7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600" spc="60" dirty="0">
                <a:solidFill>
                  <a:srgbClr val="FFFFFF"/>
                </a:solidFill>
                <a:latin typeface="Calibri"/>
                <a:cs typeface="Calibri"/>
              </a:rPr>
              <a:t>otras </a:t>
            </a:r>
            <a:r>
              <a:rPr sz="1600" spc="65" dirty="0">
                <a:solidFill>
                  <a:srgbClr val="FFFFFF"/>
                </a:solidFill>
                <a:latin typeface="Calibri"/>
                <a:cs typeface="Calibri"/>
              </a:rPr>
              <a:t>personas  </a:t>
            </a:r>
            <a:r>
              <a:rPr sz="1600" spc="70" dirty="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sz="1600" spc="80" dirty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60" dirty="0" err="1">
                <a:solidFill>
                  <a:srgbClr val="FFFFFF"/>
                </a:solidFill>
                <a:latin typeface="Calibri"/>
                <a:cs typeface="Calibri"/>
              </a:rPr>
              <a:t>debat</a:t>
            </a:r>
            <a:r>
              <a:rPr lang="en-US" sz="1600" spc="60" dirty="0" err="1">
                <a:solidFill>
                  <a:srgbClr val="FFFFFF"/>
                </a:solidFill>
                <a:latin typeface="Calibri"/>
                <a:cs typeface="Calibri"/>
              </a:rPr>
              <a:t>irlas</a:t>
            </a:r>
            <a:endParaRPr lang="en-US" sz="1600" spc="60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240029" marR="233679" algn="ctr">
              <a:lnSpc>
                <a:spcPts val="1730"/>
              </a:lnSpc>
              <a:spcBef>
                <a:spcPts val="1410"/>
              </a:spcBef>
            </a:pPr>
            <a:endParaRPr sz="16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622320" y="4211840"/>
            <a:ext cx="2191855" cy="1443984"/>
          </a:xfrm>
          <a:prstGeom prst="rect">
            <a:avLst/>
          </a:prstGeom>
          <a:solidFill>
            <a:srgbClr val="8FA2A2"/>
          </a:solidFill>
          <a:ln w="12700">
            <a:solidFill>
              <a:srgbClr val="FFFFFF"/>
            </a:solidFill>
          </a:ln>
        </p:spPr>
        <p:txBody>
          <a:bodyPr vert="horz" wrap="square" lIns="0" tIns="58419" rIns="0" bIns="0" rtlCol="0">
            <a:spAutoFit/>
          </a:bodyPr>
          <a:lstStyle/>
          <a:p>
            <a:pPr marL="153035" marR="144780" algn="ctr">
              <a:lnSpc>
                <a:spcPts val="1760"/>
              </a:lnSpc>
              <a:spcBef>
                <a:spcPts val="459"/>
              </a:spcBef>
            </a:pPr>
            <a:r>
              <a:rPr lang="es-PE" sz="1600" spc="90" dirty="0">
                <a:solidFill>
                  <a:srgbClr val="FFFFFF"/>
                </a:solidFill>
                <a:latin typeface="Calibri"/>
                <a:cs typeface="Calibri"/>
              </a:rPr>
              <a:t>No </a:t>
            </a:r>
            <a:r>
              <a:rPr lang="es-PE" sz="1600" spc="70" dirty="0">
                <a:solidFill>
                  <a:srgbClr val="FFFFFF"/>
                </a:solidFill>
                <a:latin typeface="Calibri"/>
                <a:cs typeface="Calibri"/>
              </a:rPr>
              <a:t>hay </a:t>
            </a:r>
            <a:r>
              <a:rPr lang="es-PE" sz="1600" spc="65" dirty="0">
                <a:solidFill>
                  <a:srgbClr val="FFFFFF"/>
                </a:solidFill>
                <a:latin typeface="Calibri"/>
                <a:cs typeface="Calibri"/>
              </a:rPr>
              <a:t>necesidad</a:t>
            </a:r>
            <a:r>
              <a:rPr lang="es-PE" sz="16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s-PE" sz="1600" spc="75" dirty="0">
                <a:solidFill>
                  <a:srgbClr val="FFFFFF"/>
                </a:solidFill>
                <a:latin typeface="Calibri"/>
                <a:cs typeface="Calibri"/>
              </a:rPr>
              <a:t>de  </a:t>
            </a:r>
            <a:r>
              <a:rPr lang="es-PE" sz="1600" spc="70" dirty="0">
                <a:solidFill>
                  <a:srgbClr val="FFFFFF"/>
                </a:solidFill>
                <a:latin typeface="Calibri"/>
                <a:cs typeface="Calibri"/>
              </a:rPr>
              <a:t>convencer </a:t>
            </a:r>
            <a:r>
              <a:rPr lang="es-PE" sz="1600" spc="75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lang="es-PE" sz="1600" spc="65" dirty="0">
                <a:solidFill>
                  <a:srgbClr val="FFFFFF"/>
                </a:solidFill>
                <a:latin typeface="Calibri"/>
                <a:cs typeface="Calibri"/>
              </a:rPr>
              <a:t>nadie  </a:t>
            </a:r>
            <a:r>
              <a:rPr lang="es-PE" sz="1600" spc="7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lang="es-PE" sz="1600" spc="70" dirty="0">
                <a:solidFill>
                  <a:srgbClr val="FFFFFF"/>
                </a:solidFill>
                <a:latin typeface="Calibri"/>
                <a:cs typeface="Calibri"/>
              </a:rPr>
              <a:t>nada, </a:t>
            </a:r>
            <a:r>
              <a:rPr lang="es-PE" sz="1600" spc="60" dirty="0">
                <a:solidFill>
                  <a:srgbClr val="FFFFFF"/>
                </a:solidFill>
                <a:latin typeface="Calibri"/>
                <a:cs typeface="Calibri"/>
              </a:rPr>
              <a:t>solo</a:t>
            </a:r>
            <a:r>
              <a:rPr lang="es-PE" sz="1600" spc="7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lang="es-PE" sz="1600" spc="65" dirty="0">
                <a:solidFill>
                  <a:srgbClr val="FFFFFF"/>
                </a:solidFill>
                <a:latin typeface="Calibri"/>
                <a:cs typeface="Calibri"/>
              </a:rPr>
              <a:t>profundizar </a:t>
            </a:r>
            <a:r>
              <a:rPr lang="es-PE" sz="1600" spc="80" dirty="0">
                <a:solidFill>
                  <a:srgbClr val="FFFFFF"/>
                </a:solidFill>
                <a:latin typeface="Calibri"/>
                <a:cs typeface="Calibri"/>
              </a:rPr>
              <a:t>en  </a:t>
            </a:r>
            <a:r>
              <a:rPr lang="es-PE" sz="1600" spc="65" dirty="0">
                <a:solidFill>
                  <a:srgbClr val="FFFFFF"/>
                </a:solidFill>
                <a:latin typeface="Calibri"/>
                <a:cs typeface="Calibri"/>
              </a:rPr>
              <a:t>nuestra comprensi</a:t>
            </a:r>
            <a:r>
              <a:rPr lang="es-PE" sz="1600" spc="65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ó</a:t>
            </a:r>
            <a:r>
              <a:rPr lang="es-PE" sz="1600" spc="6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lang="es-PE" sz="16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21991" y="1219511"/>
            <a:ext cx="2188845" cy="1223284"/>
          </a:xfrm>
          <a:prstGeom prst="rect">
            <a:avLst/>
          </a:prstGeom>
          <a:solidFill>
            <a:srgbClr val="A7928D"/>
          </a:solidFill>
          <a:ln w="12700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R="90170" indent="113664">
              <a:lnSpc>
                <a:spcPts val="1760"/>
              </a:lnSpc>
            </a:pPr>
            <a:endParaRPr lang="en-US" sz="1600" spc="70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182880" marR="90170">
              <a:lnSpc>
                <a:spcPts val="1760"/>
              </a:lnSpc>
            </a:pPr>
            <a:r>
              <a:rPr lang="es-PE" sz="1600" spc="70" dirty="0">
                <a:solidFill>
                  <a:srgbClr val="FFFFFF"/>
                </a:solidFill>
                <a:latin typeface="Calibri"/>
                <a:cs typeface="Calibri"/>
              </a:rPr>
              <a:t>Sé </a:t>
            </a:r>
            <a:r>
              <a:rPr lang="es-PE" sz="1600" spc="55" dirty="0">
                <a:solidFill>
                  <a:srgbClr val="FFFFFF"/>
                </a:solidFill>
                <a:latin typeface="Calibri"/>
                <a:cs typeface="Calibri"/>
              </a:rPr>
              <a:t>breve...  </a:t>
            </a:r>
            <a:r>
              <a:rPr lang="es-PE" sz="1600" spc="75" dirty="0">
                <a:solidFill>
                  <a:srgbClr val="FFFFFF"/>
                </a:solidFill>
                <a:latin typeface="Calibri"/>
                <a:cs typeface="Calibri"/>
              </a:rPr>
              <a:t>comparte </a:t>
            </a:r>
            <a:r>
              <a:rPr lang="es-PE" sz="1600" spc="50" dirty="0">
                <a:solidFill>
                  <a:srgbClr val="FFFFFF"/>
                </a:solidFill>
                <a:latin typeface="Calibri"/>
                <a:cs typeface="Calibri"/>
              </a:rPr>
              <a:t>lo </a:t>
            </a:r>
            <a:r>
              <a:rPr lang="es-PE" sz="1600" spc="75" dirty="0">
                <a:solidFill>
                  <a:srgbClr val="FFFFFF"/>
                </a:solidFill>
                <a:latin typeface="Calibri"/>
                <a:cs typeface="Calibri"/>
              </a:rPr>
              <a:t>más </a:t>
            </a:r>
            <a:r>
              <a:rPr lang="es-PE" sz="1600" spc="50" dirty="0">
                <a:solidFill>
                  <a:srgbClr val="FFFFFF"/>
                </a:solidFill>
                <a:latin typeface="Calibri"/>
                <a:cs typeface="Calibri"/>
              </a:rPr>
              <a:t>importante</a:t>
            </a:r>
          </a:p>
          <a:p>
            <a:pPr marR="90170" indent="113664">
              <a:lnSpc>
                <a:spcPts val="1400"/>
              </a:lnSpc>
            </a:pPr>
            <a:endParaRPr lang="en-US" sz="700" spc="50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R="90170" indent="113664">
              <a:lnSpc>
                <a:spcPts val="900"/>
              </a:lnSpc>
            </a:pPr>
            <a:endParaRPr lang="en-US" sz="1000" spc="5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17409" y="1183627"/>
            <a:ext cx="2188845" cy="1290955"/>
          </a:xfrm>
          <a:prstGeom prst="rect">
            <a:avLst/>
          </a:prstGeom>
          <a:solidFill>
            <a:srgbClr val="2F7A70"/>
          </a:solidFill>
          <a:ln w="12700">
            <a:solidFill>
              <a:srgbClr val="FFFFFF"/>
            </a:solidFill>
          </a:ln>
        </p:spPr>
        <p:txBody>
          <a:bodyPr vert="horz" wrap="square" lIns="0" tIns="179070" rIns="0" bIns="0" rtlCol="0">
            <a:spAutoFit/>
          </a:bodyPr>
          <a:lstStyle/>
          <a:p>
            <a:pPr marL="151765" marR="144145" indent="635">
              <a:lnSpc>
                <a:spcPts val="1730"/>
              </a:lnSpc>
              <a:spcBef>
                <a:spcPts val="1410"/>
              </a:spcBef>
            </a:pPr>
            <a:r>
              <a:rPr sz="1600" spc="75" dirty="0">
                <a:solidFill>
                  <a:srgbClr val="FFFFFF"/>
                </a:solidFill>
                <a:latin typeface="Calibri"/>
                <a:cs typeface="Calibri"/>
              </a:rPr>
              <a:t>Cada </a:t>
            </a:r>
            <a:r>
              <a:rPr sz="1600" spc="70" dirty="0">
                <a:solidFill>
                  <a:srgbClr val="FFFFFF"/>
                </a:solidFill>
                <a:latin typeface="Calibri"/>
                <a:cs typeface="Calibri"/>
              </a:rPr>
              <a:t>persona  </a:t>
            </a:r>
            <a:r>
              <a:rPr sz="1600" spc="75" dirty="0">
                <a:solidFill>
                  <a:srgbClr val="FFFFFF"/>
                </a:solidFill>
                <a:latin typeface="Calibri"/>
                <a:cs typeface="Calibri"/>
              </a:rPr>
              <a:t>comparte una </a:t>
            </a:r>
            <a:r>
              <a:rPr sz="1600" spc="70" dirty="0">
                <a:solidFill>
                  <a:srgbClr val="FFFFFF"/>
                </a:solidFill>
                <a:latin typeface="Calibri"/>
                <a:cs typeface="Calibri"/>
              </a:rPr>
              <a:t>vez  antes </a:t>
            </a:r>
            <a:r>
              <a:rPr sz="1600" spc="7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600" spc="80" dirty="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sz="1600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65" dirty="0">
                <a:solidFill>
                  <a:srgbClr val="FFFFFF"/>
                </a:solidFill>
                <a:latin typeface="Calibri"/>
                <a:cs typeface="Calibri"/>
              </a:rPr>
              <a:t>alguien  hable </a:t>
            </a:r>
            <a:r>
              <a:rPr sz="1600" spc="70" dirty="0">
                <a:solidFill>
                  <a:srgbClr val="FFFFFF"/>
                </a:solidFill>
                <a:latin typeface="Calibri"/>
                <a:cs typeface="Calibri"/>
              </a:rPr>
              <a:t>por </a:t>
            </a:r>
            <a:r>
              <a:rPr sz="1600" spc="75" dirty="0">
                <a:solidFill>
                  <a:srgbClr val="FFFFFF"/>
                </a:solidFill>
                <a:latin typeface="Calibri"/>
                <a:cs typeface="Calibri"/>
              </a:rPr>
              <a:t>segunda  </a:t>
            </a:r>
            <a:r>
              <a:rPr sz="1600" spc="55" dirty="0">
                <a:solidFill>
                  <a:srgbClr val="FFFFFF"/>
                </a:solidFill>
                <a:latin typeface="Calibri"/>
                <a:cs typeface="Calibri"/>
              </a:rPr>
              <a:t>vez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625330" y="1219511"/>
            <a:ext cx="2188845" cy="1254868"/>
          </a:xfrm>
          <a:custGeom>
            <a:avLst/>
            <a:gdLst/>
            <a:ahLst/>
            <a:cxnLst/>
            <a:rect l="l" t="t" r="r" b="b"/>
            <a:pathLst>
              <a:path w="2188845" h="1093470">
                <a:moveTo>
                  <a:pt x="0" y="0"/>
                </a:moveTo>
                <a:lnTo>
                  <a:pt x="2188845" y="0"/>
                </a:lnTo>
                <a:lnTo>
                  <a:pt x="2188845" y="1093291"/>
                </a:lnTo>
                <a:lnTo>
                  <a:pt x="0" y="1093291"/>
                </a:lnTo>
                <a:lnTo>
                  <a:pt x="0" y="0"/>
                </a:lnTo>
                <a:close/>
              </a:path>
            </a:pathLst>
          </a:custGeom>
          <a:solidFill>
            <a:srgbClr val="41565D"/>
          </a:solidFill>
        </p:spPr>
        <p:txBody>
          <a:bodyPr wrap="square" lIns="0" tIns="0" rIns="0" bIns="0" rtlCol="0"/>
          <a:lstStyle/>
          <a:p>
            <a:pPr algn="ctr"/>
            <a:endParaRPr lang="es-ES" sz="1600" spc="-5" dirty="0">
              <a:solidFill>
                <a:schemeClr val="bg1"/>
              </a:solidFill>
              <a:cs typeface="Arial"/>
            </a:endParaRPr>
          </a:p>
          <a:p>
            <a:pPr algn="ctr"/>
            <a:r>
              <a:rPr lang="es-ES" sz="1600" spc="-5" dirty="0">
                <a:solidFill>
                  <a:schemeClr val="bg1"/>
                </a:solidFill>
                <a:cs typeface="Arial"/>
              </a:rPr>
              <a:t>Comparte </a:t>
            </a:r>
            <a:r>
              <a:rPr lang="es-ES" sz="1600" dirty="0">
                <a:solidFill>
                  <a:schemeClr val="bg1"/>
                </a:solidFill>
                <a:cs typeface="Arial"/>
              </a:rPr>
              <a:t>el </a:t>
            </a:r>
            <a:r>
              <a:rPr lang="es-ES" sz="1600" spc="-5" dirty="0">
                <a:solidFill>
                  <a:schemeClr val="bg1"/>
                </a:solidFill>
                <a:cs typeface="Arial"/>
              </a:rPr>
              <a:t>tiempo para que</a:t>
            </a:r>
            <a:r>
              <a:rPr lang="es-ES" sz="1600" spc="-35" dirty="0">
                <a:solidFill>
                  <a:schemeClr val="bg1"/>
                </a:solidFill>
                <a:cs typeface="Arial"/>
              </a:rPr>
              <a:t> </a:t>
            </a:r>
            <a:r>
              <a:rPr lang="es-ES" sz="1600" dirty="0">
                <a:solidFill>
                  <a:schemeClr val="bg1"/>
                </a:solidFill>
                <a:cs typeface="Arial"/>
              </a:rPr>
              <a:t>todos </a:t>
            </a:r>
            <a:r>
              <a:rPr lang="en-US" sz="1600" spc="-5" dirty="0" err="1">
                <a:solidFill>
                  <a:schemeClr val="bg1"/>
                </a:solidFill>
                <a:cs typeface="Arial"/>
              </a:rPr>
              <a:t>puedan</a:t>
            </a:r>
            <a:r>
              <a:rPr lang="en-US" sz="1600" spc="-55" dirty="0">
                <a:solidFill>
                  <a:schemeClr val="bg1"/>
                </a:solidFill>
                <a:cs typeface="Arial"/>
              </a:rPr>
              <a:t> </a:t>
            </a:r>
            <a:r>
              <a:rPr lang="en-US" sz="1600" spc="-5" dirty="0" err="1">
                <a:solidFill>
                  <a:schemeClr val="bg1"/>
                </a:solidFill>
                <a:cs typeface="Arial"/>
              </a:rPr>
              <a:t>hablar</a:t>
            </a:r>
            <a:endParaRPr sz="1600" dirty="0">
              <a:solidFill>
                <a:schemeClr val="bg1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625330" y="1380909"/>
            <a:ext cx="2188845" cy="1093470"/>
          </a:xfrm>
          <a:custGeom>
            <a:avLst/>
            <a:gdLst/>
            <a:ahLst/>
            <a:cxnLst/>
            <a:rect l="l" t="t" r="r" b="b"/>
            <a:pathLst>
              <a:path w="2188845" h="1093470">
                <a:moveTo>
                  <a:pt x="0" y="0"/>
                </a:moveTo>
                <a:lnTo>
                  <a:pt x="2188845" y="0"/>
                </a:lnTo>
                <a:lnTo>
                  <a:pt x="2188845" y="1093291"/>
                </a:lnTo>
                <a:lnTo>
                  <a:pt x="0" y="1093291"/>
                </a:lnTo>
                <a:lnTo>
                  <a:pt x="0" y="0"/>
                </a:lnTo>
                <a:close/>
              </a:path>
            </a:pathLst>
          </a:custGeom>
          <a:ln w="12700"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69661" y="2791133"/>
            <a:ext cx="3416936" cy="1275734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>
              <a:lnSpc>
                <a:spcPts val="3170"/>
              </a:lnSpc>
              <a:spcBef>
                <a:spcPts val="210"/>
              </a:spcBef>
            </a:pPr>
            <a:r>
              <a:rPr sz="3600" b="1" spc="160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Participaci</a:t>
            </a:r>
            <a:r>
              <a:rPr sz="3600" b="1" spc="160" dirty="0">
                <a:solidFill>
                  <a:srgbClr val="FFFFFF"/>
                </a:solidFill>
                <a:latin typeface="Abadi" panose="020B0604020104020204" pitchFamily="34" charset="0"/>
                <a:cs typeface="Arial"/>
              </a:rPr>
              <a:t>ó</a:t>
            </a:r>
            <a:r>
              <a:rPr sz="3600" b="1" spc="160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n</a:t>
            </a:r>
            <a:r>
              <a:rPr sz="3600" b="1" spc="50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 </a:t>
            </a:r>
            <a:r>
              <a:rPr sz="3600" b="1" spc="200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en  </a:t>
            </a:r>
            <a:r>
              <a:rPr sz="3600" b="1" spc="170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conversaciones  </a:t>
            </a:r>
            <a:r>
              <a:rPr sz="3600" b="1" spc="150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espirituales</a:t>
            </a:r>
            <a:endParaRPr sz="3600" dirty="0">
              <a:latin typeface="Abadi" panose="020B0604020104020204" pitchFamily="34" charset="0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2611" y="88811"/>
            <a:ext cx="228776" cy="2287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12188952" y="0"/>
                </a:moveTo>
                <a:lnTo>
                  <a:pt x="0" y="0"/>
                </a:lnTo>
                <a:lnTo>
                  <a:pt x="0" y="6858000"/>
                </a:lnTo>
                <a:lnTo>
                  <a:pt x="12188952" y="6858000"/>
                </a:lnTo>
                <a:lnTo>
                  <a:pt x="12188952" y="0"/>
                </a:lnTo>
                <a:close/>
              </a:path>
            </a:pathLst>
          </a:custGeom>
          <a:solidFill>
            <a:srgbClr val="F1EBEA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677731"/>
            <a:ext cx="830177" cy="25481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97267" y="1905139"/>
            <a:ext cx="3174365" cy="1592103"/>
          </a:xfrm>
          <a:prstGeom prst="rect">
            <a:avLst/>
          </a:prstGeom>
          <a:solidFill>
            <a:srgbClr val="8FA2A2"/>
          </a:solidFill>
          <a:ln w="12700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74320" marR="95885"/>
            <a:endParaRPr lang="en-US" sz="1000" spc="105" dirty="0">
              <a:solidFill>
                <a:srgbClr val="FFFFFF"/>
              </a:solidFill>
              <a:latin typeface="Abadi" panose="020B0604020104020204" pitchFamily="34" charset="0"/>
              <a:cs typeface="Calibri"/>
            </a:endParaRPr>
          </a:p>
          <a:p>
            <a:pPr marL="274320" marR="95885">
              <a:spcAft>
                <a:spcPts val="1200"/>
              </a:spcAft>
            </a:pPr>
            <a:r>
              <a:rPr lang="es-PE" sz="2400" spc="105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Pide </a:t>
            </a:r>
            <a:r>
              <a:rPr lang="es-PE" sz="2400" spc="85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al </a:t>
            </a:r>
            <a:r>
              <a:rPr lang="es-PE" sz="2400" spc="90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Esp</a:t>
            </a:r>
            <a:r>
              <a:rPr lang="es-PE" sz="2400" spc="90" dirty="0">
                <a:solidFill>
                  <a:srgbClr val="FFFFFF"/>
                </a:solidFill>
                <a:latin typeface="Abadi" panose="020B0604020104020204" pitchFamily="34" charset="0"/>
                <a:cs typeface="Arial"/>
              </a:rPr>
              <a:t>í</a:t>
            </a:r>
            <a:r>
              <a:rPr lang="es-PE" sz="2400" spc="90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ritu</a:t>
            </a:r>
            <a:r>
              <a:rPr lang="es-PE" sz="2400" spc="-114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 </a:t>
            </a:r>
            <a:r>
              <a:rPr lang="es-PE" sz="2400" spc="120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que  </a:t>
            </a:r>
            <a:r>
              <a:rPr lang="es-PE" sz="2400" spc="100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gu</a:t>
            </a:r>
            <a:r>
              <a:rPr lang="es-PE" sz="2400" spc="100" dirty="0">
                <a:solidFill>
                  <a:srgbClr val="FFFFFF"/>
                </a:solidFill>
                <a:latin typeface="Abadi" panose="020B0604020104020204" pitchFamily="34" charset="0"/>
                <a:cs typeface="Arial"/>
              </a:rPr>
              <a:t>í</a:t>
            </a:r>
            <a:r>
              <a:rPr lang="es-PE" sz="2400" spc="100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e tus  </a:t>
            </a:r>
            <a:r>
              <a:rPr lang="es-PE" sz="2400" spc="110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pensamientos</a:t>
            </a:r>
            <a:endParaRPr lang="es-PE" sz="2000" spc="110" dirty="0">
              <a:solidFill>
                <a:srgbClr val="FFFFFF"/>
              </a:solidFill>
              <a:latin typeface="Abadi" panose="020B0604020104020204" pitchFamily="34" charset="0"/>
              <a:cs typeface="Calibri"/>
            </a:endParaRPr>
          </a:p>
          <a:p>
            <a:pPr marL="274320" marR="95885">
              <a:lnSpc>
                <a:spcPts val="1000"/>
              </a:lnSpc>
            </a:pPr>
            <a:endParaRPr lang="en-US" sz="2400" spc="110" dirty="0">
              <a:solidFill>
                <a:srgbClr val="FFFFFF"/>
              </a:solidFill>
              <a:latin typeface="Abadi" panose="020B0604020104020204" pitchFamily="34" charset="0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6939" y="508825"/>
            <a:ext cx="6447155" cy="1165860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 marR="5080">
              <a:lnSpc>
                <a:spcPts val="4240"/>
              </a:lnSpc>
              <a:spcBef>
                <a:spcPts val="655"/>
              </a:spcBef>
            </a:pPr>
            <a:r>
              <a:rPr sz="3950" b="1" spc="265" dirty="0">
                <a:solidFill>
                  <a:srgbClr val="44131A"/>
                </a:solidFill>
                <a:latin typeface="Calibri"/>
                <a:cs typeface="Calibri"/>
              </a:rPr>
              <a:t>Responsabilidad</a:t>
            </a:r>
            <a:r>
              <a:rPr sz="3950" b="1" spc="85" dirty="0">
                <a:solidFill>
                  <a:srgbClr val="44131A"/>
                </a:solidFill>
                <a:latin typeface="Calibri"/>
                <a:cs typeface="Calibri"/>
              </a:rPr>
              <a:t> </a:t>
            </a:r>
            <a:r>
              <a:rPr sz="3950" b="1" spc="240" dirty="0">
                <a:solidFill>
                  <a:srgbClr val="44131A"/>
                </a:solidFill>
                <a:latin typeface="Calibri"/>
                <a:cs typeface="Calibri"/>
              </a:rPr>
              <a:t>individual  </a:t>
            </a:r>
            <a:r>
              <a:rPr sz="3950" b="1" spc="275" dirty="0">
                <a:solidFill>
                  <a:srgbClr val="44131A"/>
                </a:solidFill>
                <a:latin typeface="Calibri"/>
                <a:cs typeface="Calibri"/>
              </a:rPr>
              <a:t>para </a:t>
            </a:r>
            <a:r>
              <a:rPr sz="3950" b="1" spc="215" dirty="0">
                <a:solidFill>
                  <a:srgbClr val="44131A"/>
                </a:solidFill>
                <a:latin typeface="Calibri"/>
                <a:cs typeface="Calibri"/>
              </a:rPr>
              <a:t>la </a:t>
            </a:r>
            <a:r>
              <a:rPr sz="3950" b="1" spc="240" dirty="0">
                <a:solidFill>
                  <a:srgbClr val="44131A"/>
                </a:solidFill>
                <a:latin typeface="Calibri"/>
                <a:cs typeface="Calibri"/>
              </a:rPr>
              <a:t>reflexión </a:t>
            </a:r>
            <a:r>
              <a:rPr sz="3950" b="1" spc="305" dirty="0">
                <a:solidFill>
                  <a:srgbClr val="44131A"/>
                </a:solidFill>
                <a:latin typeface="Calibri"/>
                <a:cs typeface="Calibri"/>
              </a:rPr>
              <a:t>en</a:t>
            </a:r>
            <a:r>
              <a:rPr sz="3950" b="1" spc="-245" dirty="0">
                <a:solidFill>
                  <a:srgbClr val="44131A"/>
                </a:solidFill>
                <a:latin typeface="Calibri"/>
                <a:cs typeface="Calibri"/>
              </a:rPr>
              <a:t> </a:t>
            </a:r>
            <a:r>
              <a:rPr sz="3950" b="1" spc="285" dirty="0">
                <a:solidFill>
                  <a:srgbClr val="44131A"/>
                </a:solidFill>
                <a:latin typeface="Calibri"/>
                <a:cs typeface="Calibri"/>
              </a:rPr>
              <a:t>grupo</a:t>
            </a:r>
            <a:endParaRPr sz="395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744200" y="0"/>
            <a:ext cx="1447799" cy="15357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434226" y="4168812"/>
            <a:ext cx="3174365" cy="1915909"/>
          </a:xfrm>
          <a:prstGeom prst="rect">
            <a:avLst/>
          </a:prstGeom>
          <a:solidFill>
            <a:srgbClr val="C9836F"/>
          </a:solidFill>
          <a:ln w="12700">
            <a:solidFill>
              <a:srgbClr val="FFFFFF"/>
            </a:solidFill>
          </a:ln>
        </p:spPr>
        <p:txBody>
          <a:bodyPr vert="horz" wrap="square" lIns="0" tIns="246380" rIns="0" bIns="0" rtlCol="0">
            <a:spAutoFit/>
          </a:bodyPr>
          <a:lstStyle/>
          <a:p>
            <a:pPr marL="274955" marR="267335" indent="635">
              <a:lnSpc>
                <a:spcPts val="2640"/>
              </a:lnSpc>
              <a:spcBef>
                <a:spcPts val="1940"/>
              </a:spcBef>
            </a:pPr>
            <a:r>
              <a:rPr lang="es-PE" sz="2200" spc="135" dirty="0">
                <a:solidFill>
                  <a:srgbClr val="FFFFFF"/>
                </a:solidFill>
                <a:latin typeface="Abadi" panose="020B0604020104020204" pitchFamily="34" charset="0"/>
                <a:cs typeface="Arial"/>
              </a:rPr>
              <a:t>¿</a:t>
            </a:r>
            <a:r>
              <a:rPr lang="es-PE" sz="2200" spc="135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Cuáles son las</a:t>
            </a:r>
            <a:r>
              <a:rPr lang="es-PE" sz="2200" spc="135" dirty="0">
                <a:solidFill>
                  <a:srgbClr val="FFFFFF"/>
                </a:solidFill>
                <a:latin typeface="Abadi" panose="020B0604020104020204" pitchFamily="34" charset="0"/>
                <a:cs typeface="Arial"/>
              </a:rPr>
              <a:t> </a:t>
            </a:r>
            <a:r>
              <a:rPr lang="es-PE" sz="2200" spc="105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dos cosas  </a:t>
            </a:r>
            <a:r>
              <a:rPr lang="es-PE" sz="2200" spc="95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importantes que </a:t>
            </a:r>
            <a:r>
              <a:rPr lang="es-PE" sz="2200" spc="100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quiero recordar al</a:t>
            </a:r>
            <a:r>
              <a:rPr lang="es-PE" sz="2200" spc="114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 </a:t>
            </a:r>
            <a:r>
              <a:rPr lang="es-PE" sz="2200" spc="100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regresar </a:t>
            </a:r>
            <a:r>
              <a:rPr lang="es-PE" sz="2200" spc="114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a</a:t>
            </a:r>
            <a:r>
              <a:rPr lang="es-PE" sz="2200" spc="-25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 </a:t>
            </a:r>
            <a:r>
              <a:rPr lang="es-PE" sz="2200" spc="105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casa?</a:t>
            </a:r>
            <a:endParaRPr lang="es-PE" sz="2200" dirty="0">
              <a:latin typeface="Abadi" panose="020B0604020104020204" pitchFamily="34" charset="0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42920" y="4168812"/>
            <a:ext cx="3174365" cy="1921039"/>
          </a:xfrm>
          <a:prstGeom prst="rect">
            <a:avLst/>
          </a:prstGeom>
          <a:solidFill>
            <a:srgbClr val="C1B977"/>
          </a:solidFill>
          <a:ln w="12700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 marL="274320" marR="657225">
              <a:lnSpc>
                <a:spcPts val="2640"/>
              </a:lnSpc>
              <a:spcBef>
                <a:spcPts val="1910"/>
              </a:spcBef>
            </a:pPr>
            <a:r>
              <a:rPr lang="es-PE" sz="2400" spc="130" dirty="0">
                <a:solidFill>
                  <a:srgbClr val="FFFFFF"/>
                </a:solidFill>
                <a:latin typeface="Abadi" panose="020B0604020104020204" pitchFamily="34" charset="0"/>
                <a:cs typeface="Arial"/>
              </a:rPr>
              <a:t>¿</a:t>
            </a:r>
            <a:r>
              <a:rPr lang="es-PE" sz="2400" spc="130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D</a:t>
            </a:r>
            <a:r>
              <a:rPr lang="es-PE" sz="2400" spc="130" dirty="0">
                <a:solidFill>
                  <a:srgbClr val="FFFFFF"/>
                </a:solidFill>
                <a:latin typeface="Abadi" panose="020B0604020104020204" pitchFamily="34" charset="0"/>
                <a:cs typeface="Arial"/>
              </a:rPr>
              <a:t>ó</a:t>
            </a:r>
            <a:r>
              <a:rPr lang="es-PE" sz="2400" spc="130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nde</a:t>
            </a:r>
            <a:r>
              <a:rPr lang="es-PE" sz="2400" spc="-25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 </a:t>
            </a:r>
            <a:r>
              <a:rPr lang="es-PE" sz="2400" spc="95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siento  </a:t>
            </a:r>
            <a:r>
              <a:rPr lang="es-PE" sz="2400" spc="85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resistencia?</a:t>
            </a:r>
          </a:p>
          <a:p>
            <a:pPr marL="788670" marR="657225" indent="-311150">
              <a:lnSpc>
                <a:spcPts val="2640"/>
              </a:lnSpc>
            </a:pPr>
            <a:endParaRPr lang="en-US" sz="2400" dirty="0">
              <a:latin typeface="Calibri"/>
              <a:cs typeface="Calibri"/>
            </a:endParaRPr>
          </a:p>
          <a:p>
            <a:pPr marL="788670" marR="657225" indent="-311150"/>
            <a:endParaRPr sz="20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79879" y="1947075"/>
            <a:ext cx="3174365" cy="1519647"/>
          </a:xfrm>
          <a:prstGeom prst="rect">
            <a:avLst/>
          </a:prstGeom>
          <a:solidFill>
            <a:srgbClr val="94B77E"/>
          </a:solidFill>
          <a:ln w="12700">
            <a:solidFill>
              <a:srgbClr val="FFFFFF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 marL="274320">
              <a:lnSpc>
                <a:spcPts val="2760"/>
              </a:lnSpc>
            </a:pPr>
            <a:r>
              <a:rPr lang="es-PE" sz="2400" spc="135" dirty="0">
                <a:solidFill>
                  <a:srgbClr val="FFFFFF"/>
                </a:solidFill>
                <a:latin typeface="Abadi" panose="020B0604020104020204" pitchFamily="34" charset="0"/>
                <a:cs typeface="Arial"/>
              </a:rPr>
              <a:t>¿</a:t>
            </a:r>
            <a:r>
              <a:rPr lang="es-PE" sz="2400" spc="135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Qu</a:t>
            </a:r>
            <a:r>
              <a:rPr lang="es-PE" sz="2400" spc="135" dirty="0">
                <a:solidFill>
                  <a:srgbClr val="FFFFFF"/>
                </a:solidFill>
                <a:latin typeface="Abadi" panose="020B0604020104020204" pitchFamily="34" charset="0"/>
                <a:cs typeface="Arial"/>
              </a:rPr>
              <a:t>é </a:t>
            </a:r>
            <a:r>
              <a:rPr lang="es-PE" sz="2400" spc="145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me </a:t>
            </a:r>
            <a:r>
              <a:rPr lang="es-PE" sz="2400" spc="114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ha</a:t>
            </a:r>
            <a:r>
              <a:rPr lang="es-PE" sz="2400" spc="-305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 </a:t>
            </a:r>
            <a:r>
              <a:rPr lang="es-PE" sz="2400" spc="120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dado</a:t>
            </a:r>
            <a:endParaRPr lang="es-PE" sz="2400" dirty="0">
              <a:latin typeface="Abadi" panose="020B0604020104020204" pitchFamily="34" charset="0"/>
              <a:cs typeface="Calibri"/>
            </a:endParaRPr>
          </a:p>
          <a:p>
            <a:pPr marL="274320">
              <a:lnSpc>
                <a:spcPts val="2760"/>
              </a:lnSpc>
            </a:pPr>
            <a:r>
              <a:rPr lang="es-PE" sz="2400" spc="100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energ</a:t>
            </a:r>
            <a:r>
              <a:rPr lang="es-PE" sz="2400" spc="100" dirty="0">
                <a:solidFill>
                  <a:srgbClr val="FFFFFF"/>
                </a:solidFill>
                <a:latin typeface="Abadi" panose="020B0604020104020204" pitchFamily="34" charset="0"/>
                <a:cs typeface="Arial"/>
              </a:rPr>
              <a:t>í</a:t>
            </a:r>
            <a:r>
              <a:rPr lang="es-PE" sz="2400" spc="100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a?</a:t>
            </a:r>
            <a:endParaRPr lang="es-PE" sz="2400" spc="100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274320"/>
            <a:endParaRPr lang="en-US" sz="2800" spc="100" dirty="0">
              <a:solidFill>
                <a:srgbClr val="FFFFFF"/>
              </a:solidFill>
              <a:latin typeface="Abadi" panose="020B0604020104020204" pitchFamily="34" charset="0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88573" y="1853146"/>
            <a:ext cx="3174365" cy="1649169"/>
          </a:xfrm>
          <a:prstGeom prst="rect">
            <a:avLst/>
          </a:prstGeom>
          <a:solidFill>
            <a:srgbClr val="86AC92"/>
          </a:solidFill>
          <a:ln w="12700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74320" marR="414655">
              <a:lnSpc>
                <a:spcPts val="1000"/>
              </a:lnSpc>
            </a:pPr>
            <a:endParaRPr lang="en-US" sz="1400" spc="140" dirty="0">
              <a:solidFill>
                <a:srgbClr val="FFFFFF"/>
              </a:solidFill>
              <a:latin typeface="Abadi" panose="020B0604020104020204" pitchFamily="34" charset="0"/>
              <a:cs typeface="Arial"/>
            </a:endParaRPr>
          </a:p>
          <a:p>
            <a:pPr marL="274320" marR="414655">
              <a:lnSpc>
                <a:spcPts val="2640"/>
              </a:lnSpc>
              <a:spcBef>
                <a:spcPts val="1910"/>
              </a:spcBef>
            </a:pPr>
            <a:r>
              <a:rPr lang="es-PE" sz="2400" spc="140" dirty="0">
                <a:solidFill>
                  <a:srgbClr val="FFFFFF"/>
                </a:solidFill>
                <a:latin typeface="Abadi" panose="020B0604020104020204" pitchFamily="34" charset="0"/>
                <a:cs typeface="Arial"/>
              </a:rPr>
              <a:t>¿</a:t>
            </a:r>
            <a:r>
              <a:rPr lang="es-PE" sz="2400" spc="140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Qu</a:t>
            </a:r>
            <a:r>
              <a:rPr lang="es-PE" sz="2400" spc="140" dirty="0">
                <a:solidFill>
                  <a:srgbClr val="FFFFFF"/>
                </a:solidFill>
                <a:latin typeface="Abadi" panose="020B0604020104020204" pitchFamily="34" charset="0"/>
                <a:cs typeface="Arial"/>
              </a:rPr>
              <a:t>é </a:t>
            </a:r>
            <a:r>
              <a:rPr lang="es-PE" sz="2400" spc="100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palabra</a:t>
            </a:r>
            <a:r>
              <a:rPr lang="es-PE" sz="2400" spc="-229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 </a:t>
            </a:r>
            <a:r>
              <a:rPr lang="es-PE" sz="2400" spc="125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o  </a:t>
            </a:r>
            <a:r>
              <a:rPr lang="es-PE" sz="2400" spc="90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frase </a:t>
            </a:r>
            <a:r>
              <a:rPr lang="es-PE" sz="2400" spc="155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me </a:t>
            </a:r>
            <a:r>
              <a:rPr lang="es-PE" sz="2400" spc="114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ha  </a:t>
            </a:r>
            <a:r>
              <a:rPr lang="es-PE" sz="2400" spc="120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conmovido?</a:t>
            </a:r>
            <a:endParaRPr lang="es-PE" sz="2400" spc="120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274320" marR="414655"/>
            <a:endParaRPr lang="en-US" spc="120" dirty="0">
              <a:solidFill>
                <a:srgbClr val="FFFFFF"/>
              </a:solidFill>
              <a:latin typeface="Abadi" panose="020B0604020104020204" pitchFamily="34" charset="0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2611" y="88811"/>
            <a:ext cx="228776" cy="2287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7" y="0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12188952" y="0"/>
                </a:moveTo>
                <a:lnTo>
                  <a:pt x="0" y="0"/>
                </a:lnTo>
                <a:lnTo>
                  <a:pt x="0" y="6858000"/>
                </a:lnTo>
                <a:lnTo>
                  <a:pt x="12188952" y="6858000"/>
                </a:lnTo>
                <a:lnTo>
                  <a:pt x="12188952" y="0"/>
                </a:lnTo>
                <a:close/>
              </a:path>
            </a:pathLst>
          </a:custGeom>
          <a:solidFill>
            <a:srgbClr val="F1EBEA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142999" cy="10709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01725" y="619857"/>
            <a:ext cx="7275197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365" dirty="0">
                <a:solidFill>
                  <a:srgbClr val="44131A"/>
                </a:solidFill>
                <a:latin typeface="Calibri"/>
                <a:cs typeface="Calibri"/>
              </a:rPr>
              <a:t>Discernimiento</a:t>
            </a:r>
            <a:r>
              <a:rPr sz="4400" b="1" spc="135" dirty="0">
                <a:solidFill>
                  <a:srgbClr val="44131A"/>
                </a:solidFill>
                <a:latin typeface="Calibri"/>
                <a:cs typeface="Calibri"/>
              </a:rPr>
              <a:t> </a:t>
            </a:r>
            <a:r>
              <a:rPr sz="4400" b="1" spc="345" dirty="0">
                <a:solidFill>
                  <a:srgbClr val="44131A"/>
                </a:solidFill>
                <a:latin typeface="Calibri"/>
                <a:cs typeface="Calibri"/>
              </a:rPr>
              <a:t>colectivo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6448" y="1712561"/>
            <a:ext cx="6932881" cy="4439677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469900" indent="-457200">
              <a:buClr>
                <a:srgbClr val="A62C52"/>
              </a:buClr>
              <a:buSzPct val="105660"/>
              <a:buFont typeface="Wingdings" panose="05000000000000000000" pitchFamily="2" charset="2"/>
              <a:buChar char="§"/>
              <a:tabLst>
                <a:tab pos="240665" algn="l"/>
              </a:tabLst>
            </a:pPr>
            <a:r>
              <a:rPr lang="es-PE" sz="2600" spc="140" dirty="0">
                <a:solidFill>
                  <a:srgbClr val="44131A"/>
                </a:solidFill>
                <a:latin typeface="Abadi" panose="020B0604020104020204" pitchFamily="34" charset="0"/>
                <a:cs typeface="Calibri"/>
              </a:rPr>
              <a:t>¿Qué </a:t>
            </a:r>
            <a:r>
              <a:rPr lang="es-PE" sz="2600" spc="125" dirty="0">
                <a:solidFill>
                  <a:srgbClr val="44131A"/>
                </a:solidFill>
                <a:latin typeface="Abadi" panose="020B0604020104020204" pitchFamily="34" charset="0"/>
                <a:cs typeface="Calibri"/>
              </a:rPr>
              <a:t>estamos </a:t>
            </a:r>
            <a:r>
              <a:rPr lang="es-PE" sz="2600" spc="105" dirty="0">
                <a:solidFill>
                  <a:srgbClr val="44131A"/>
                </a:solidFill>
                <a:latin typeface="Abadi" panose="020B0604020104020204" pitchFamily="34" charset="0"/>
                <a:cs typeface="Calibri"/>
              </a:rPr>
              <a:t>diciendo,</a:t>
            </a:r>
            <a:r>
              <a:rPr lang="es-PE" sz="2600" spc="-85" dirty="0">
                <a:solidFill>
                  <a:srgbClr val="44131A"/>
                </a:solidFill>
                <a:latin typeface="Abadi" panose="020B0604020104020204" pitchFamily="34" charset="0"/>
                <a:cs typeface="Calibri"/>
              </a:rPr>
              <a:t> </a:t>
            </a:r>
            <a:r>
              <a:rPr lang="es-PE" sz="2600" spc="105" dirty="0">
                <a:solidFill>
                  <a:srgbClr val="44131A"/>
                </a:solidFill>
                <a:latin typeface="Abadi" panose="020B0604020104020204" pitchFamily="34" charset="0"/>
                <a:cs typeface="Calibri"/>
              </a:rPr>
              <a:t>colectivamente?</a:t>
            </a:r>
            <a:endParaRPr lang="es-PE" sz="2600" dirty="0">
              <a:latin typeface="Abadi" panose="020B0604020104020204" pitchFamily="34" charset="0"/>
              <a:cs typeface="Calibri"/>
            </a:endParaRPr>
          </a:p>
          <a:p>
            <a:pPr marL="469900" indent="-457200">
              <a:buClr>
                <a:srgbClr val="A62C52"/>
              </a:buClr>
              <a:buSzPct val="105660"/>
              <a:buFont typeface="Wingdings" panose="05000000000000000000" pitchFamily="2" charset="2"/>
              <a:buChar char="§"/>
              <a:tabLst>
                <a:tab pos="240665" algn="l"/>
              </a:tabLst>
            </a:pPr>
            <a:r>
              <a:rPr lang="es-PE" sz="2600" spc="140" dirty="0">
                <a:solidFill>
                  <a:srgbClr val="44131A"/>
                </a:solidFill>
                <a:latin typeface="Abadi" panose="020B0604020104020204" pitchFamily="34" charset="0"/>
                <a:cs typeface="Calibri"/>
              </a:rPr>
              <a:t>¿Qué</a:t>
            </a:r>
            <a:r>
              <a:rPr lang="es-PE" sz="2600" spc="50" dirty="0">
                <a:solidFill>
                  <a:srgbClr val="44131A"/>
                </a:solidFill>
                <a:latin typeface="Abadi" panose="020B0604020104020204" pitchFamily="34" charset="0"/>
                <a:cs typeface="Calibri"/>
              </a:rPr>
              <a:t> </a:t>
            </a:r>
            <a:r>
              <a:rPr lang="es-PE" sz="2600" spc="125" dirty="0">
                <a:solidFill>
                  <a:srgbClr val="44131A"/>
                </a:solidFill>
                <a:latin typeface="Abadi" panose="020B0604020104020204" pitchFamily="34" charset="0"/>
                <a:cs typeface="Calibri"/>
              </a:rPr>
              <a:t>pensamos?</a:t>
            </a:r>
            <a:endParaRPr lang="es-PE" sz="2600" dirty="0">
              <a:latin typeface="Abadi" panose="020B0604020104020204" pitchFamily="34" charset="0"/>
              <a:cs typeface="Calibri"/>
            </a:endParaRPr>
          </a:p>
          <a:p>
            <a:pPr marL="469900" marR="1360805" indent="-457200">
              <a:buClr>
                <a:srgbClr val="A62C52"/>
              </a:buClr>
              <a:buSzPct val="105660"/>
              <a:buFont typeface="Wingdings" panose="05000000000000000000" pitchFamily="2" charset="2"/>
              <a:buChar char="§"/>
              <a:tabLst>
                <a:tab pos="240665" algn="l"/>
              </a:tabLst>
            </a:pPr>
            <a:r>
              <a:rPr lang="es-PE" sz="2600" spc="135" dirty="0">
                <a:solidFill>
                  <a:srgbClr val="44131A"/>
                </a:solidFill>
                <a:latin typeface="Abadi" panose="020B0604020104020204" pitchFamily="34" charset="0"/>
                <a:cs typeface="Calibri"/>
              </a:rPr>
              <a:t>¿Hacia dónde notamos que </a:t>
            </a:r>
            <a:r>
              <a:rPr lang="es-PE" sz="2600" spc="95" dirty="0">
                <a:solidFill>
                  <a:srgbClr val="44131A"/>
                </a:solidFill>
                <a:latin typeface="Abadi" panose="020B0604020104020204" pitchFamily="34" charset="0"/>
                <a:cs typeface="Calibri"/>
              </a:rPr>
              <a:t>el</a:t>
            </a:r>
            <a:r>
              <a:rPr lang="es-PE" sz="2600" spc="-250" dirty="0">
                <a:solidFill>
                  <a:srgbClr val="44131A"/>
                </a:solidFill>
                <a:latin typeface="Abadi" panose="020B0604020104020204" pitchFamily="34" charset="0"/>
                <a:cs typeface="Calibri"/>
              </a:rPr>
              <a:t> </a:t>
            </a:r>
            <a:r>
              <a:rPr lang="es-PE" sz="2600" spc="95" dirty="0">
                <a:solidFill>
                  <a:srgbClr val="44131A"/>
                </a:solidFill>
                <a:latin typeface="Abadi" panose="020B0604020104020204" pitchFamily="34" charset="0"/>
                <a:cs typeface="Calibri"/>
              </a:rPr>
              <a:t>Espíritu </a:t>
            </a:r>
            <a:r>
              <a:rPr lang="es-PE" sz="2600" spc="120" dirty="0">
                <a:solidFill>
                  <a:srgbClr val="44131A"/>
                </a:solidFill>
                <a:latin typeface="Abadi" panose="020B0604020104020204" pitchFamily="34" charset="0"/>
                <a:cs typeface="Calibri"/>
              </a:rPr>
              <a:t>Santo </a:t>
            </a:r>
            <a:r>
              <a:rPr lang="es-PE" sz="2600" spc="125" dirty="0">
                <a:solidFill>
                  <a:srgbClr val="44131A"/>
                </a:solidFill>
                <a:latin typeface="Abadi" panose="020B0604020104020204" pitchFamily="34" charset="0"/>
                <a:cs typeface="Calibri"/>
              </a:rPr>
              <a:t>nos </a:t>
            </a:r>
            <a:r>
              <a:rPr lang="es-PE" sz="2600" spc="110" dirty="0">
                <a:solidFill>
                  <a:srgbClr val="44131A"/>
                </a:solidFill>
                <a:latin typeface="Abadi" panose="020B0604020104020204" pitchFamily="34" charset="0"/>
                <a:cs typeface="Calibri"/>
              </a:rPr>
              <a:t>guía </a:t>
            </a:r>
            <a:r>
              <a:rPr lang="es-PE" sz="2600" spc="135" dirty="0">
                <a:solidFill>
                  <a:srgbClr val="44131A"/>
                </a:solidFill>
                <a:latin typeface="Abadi" panose="020B0604020104020204" pitchFamily="34" charset="0"/>
                <a:cs typeface="Calibri"/>
              </a:rPr>
              <a:t>o </a:t>
            </a:r>
            <a:r>
              <a:rPr lang="es-PE" sz="2600" spc="125" dirty="0">
                <a:solidFill>
                  <a:srgbClr val="44131A"/>
                </a:solidFill>
                <a:latin typeface="Abadi" panose="020B0604020104020204" pitchFamily="34" charset="0"/>
                <a:cs typeface="Calibri"/>
              </a:rPr>
              <a:t>nos</a:t>
            </a:r>
            <a:r>
              <a:rPr lang="es-PE" sz="2600" spc="-235" dirty="0">
                <a:solidFill>
                  <a:srgbClr val="44131A"/>
                </a:solidFill>
                <a:latin typeface="Abadi" panose="020B0604020104020204" pitchFamily="34" charset="0"/>
                <a:cs typeface="Calibri"/>
              </a:rPr>
              <a:t> </a:t>
            </a:r>
            <a:r>
              <a:rPr lang="es-PE" sz="2600" spc="114" dirty="0">
                <a:solidFill>
                  <a:srgbClr val="44131A"/>
                </a:solidFill>
                <a:latin typeface="Abadi" panose="020B0604020104020204" pitchFamily="34" charset="0"/>
                <a:cs typeface="Calibri"/>
              </a:rPr>
              <a:t>llama?</a:t>
            </a:r>
          </a:p>
          <a:p>
            <a:pPr marL="469900" indent="-457200">
              <a:buClr>
                <a:srgbClr val="A62C52"/>
              </a:buClr>
              <a:buSzPct val="105660"/>
              <a:buFont typeface="Wingdings" panose="05000000000000000000" pitchFamily="2" charset="2"/>
              <a:buChar char="§"/>
              <a:tabLst>
                <a:tab pos="240665" algn="l"/>
              </a:tabLst>
            </a:pPr>
            <a:r>
              <a:rPr lang="es-PE" sz="2600" spc="140" dirty="0">
                <a:solidFill>
                  <a:srgbClr val="44131A"/>
                </a:solidFill>
                <a:latin typeface="Abadi" panose="020B0604020104020204" pitchFamily="34" charset="0"/>
                <a:cs typeface="Calibri"/>
              </a:rPr>
              <a:t>¿Qué </a:t>
            </a:r>
            <a:r>
              <a:rPr lang="es-PE" sz="2600" spc="125" dirty="0">
                <a:solidFill>
                  <a:srgbClr val="44131A"/>
                </a:solidFill>
                <a:latin typeface="Abadi" panose="020B0604020104020204" pitchFamily="34" charset="0"/>
                <a:cs typeface="Calibri"/>
              </a:rPr>
              <a:t>nuevas </a:t>
            </a:r>
            <a:r>
              <a:rPr lang="es-PE" sz="2600" spc="105" dirty="0">
                <a:solidFill>
                  <a:srgbClr val="44131A"/>
                </a:solidFill>
                <a:latin typeface="Abadi" panose="020B0604020104020204" pitchFamily="34" charset="0"/>
                <a:cs typeface="Calibri"/>
              </a:rPr>
              <a:t>posibilidades </a:t>
            </a:r>
            <a:r>
              <a:rPr lang="es-PE" sz="2600" spc="114" dirty="0">
                <a:solidFill>
                  <a:srgbClr val="44131A"/>
                </a:solidFill>
                <a:latin typeface="Abadi" panose="020B0604020104020204" pitchFamily="34" charset="0"/>
                <a:cs typeface="Calibri"/>
              </a:rPr>
              <a:t>están</a:t>
            </a:r>
            <a:r>
              <a:rPr lang="es-PE" sz="2600" spc="-215" dirty="0">
                <a:solidFill>
                  <a:srgbClr val="44131A"/>
                </a:solidFill>
                <a:latin typeface="Abadi" panose="020B0604020104020204" pitchFamily="34" charset="0"/>
                <a:cs typeface="Calibri"/>
              </a:rPr>
              <a:t> </a:t>
            </a:r>
            <a:r>
              <a:rPr lang="es-PE" sz="2600" spc="110" dirty="0">
                <a:solidFill>
                  <a:srgbClr val="44131A"/>
                </a:solidFill>
                <a:latin typeface="Abadi" panose="020B0604020104020204" pitchFamily="34" charset="0"/>
                <a:cs typeface="Calibri"/>
              </a:rPr>
              <a:t>surgiendo?</a:t>
            </a:r>
            <a:endParaRPr lang="es-PE" sz="2600" dirty="0">
              <a:latin typeface="Abadi" panose="020B0604020104020204" pitchFamily="34" charset="0"/>
              <a:cs typeface="Calibri"/>
            </a:endParaRPr>
          </a:p>
          <a:p>
            <a:pPr marL="469900" indent="-457200">
              <a:buClr>
                <a:srgbClr val="A62C52"/>
              </a:buClr>
              <a:buSzPct val="105660"/>
              <a:buFont typeface="Wingdings" panose="05000000000000000000" pitchFamily="2" charset="2"/>
              <a:buChar char="§"/>
              <a:tabLst>
                <a:tab pos="240665" algn="l"/>
              </a:tabLst>
            </a:pPr>
            <a:r>
              <a:rPr lang="es-PE" sz="2600" spc="140" dirty="0">
                <a:solidFill>
                  <a:srgbClr val="44131A"/>
                </a:solidFill>
                <a:latin typeface="Abadi" panose="020B0604020104020204" pitchFamily="34" charset="0"/>
                <a:cs typeface="Calibri"/>
              </a:rPr>
              <a:t>¿Qué </a:t>
            </a:r>
            <a:r>
              <a:rPr lang="es-PE" sz="2600" spc="120" dirty="0">
                <a:solidFill>
                  <a:srgbClr val="44131A"/>
                </a:solidFill>
                <a:latin typeface="Abadi" panose="020B0604020104020204" pitchFamily="34" charset="0"/>
                <a:cs typeface="Calibri"/>
              </a:rPr>
              <a:t>puntos </a:t>
            </a:r>
            <a:r>
              <a:rPr lang="es-PE" sz="2600" spc="105" dirty="0">
                <a:solidFill>
                  <a:srgbClr val="44131A"/>
                </a:solidFill>
                <a:latin typeface="Abadi" panose="020B0604020104020204" pitchFamily="34" charset="0"/>
                <a:cs typeface="Calibri"/>
              </a:rPr>
              <a:t>esenciales </a:t>
            </a:r>
            <a:r>
              <a:rPr lang="es-PE" sz="2600" spc="114" dirty="0">
                <a:solidFill>
                  <a:srgbClr val="44131A"/>
                </a:solidFill>
                <a:latin typeface="Abadi" panose="020B0604020104020204" pitchFamily="34" charset="0"/>
                <a:cs typeface="Calibri"/>
              </a:rPr>
              <a:t>están</a:t>
            </a:r>
            <a:r>
              <a:rPr lang="es-PE" sz="2600" spc="-160" dirty="0">
                <a:solidFill>
                  <a:srgbClr val="44131A"/>
                </a:solidFill>
                <a:latin typeface="Abadi" panose="020B0604020104020204" pitchFamily="34" charset="0"/>
                <a:cs typeface="Calibri"/>
              </a:rPr>
              <a:t> </a:t>
            </a:r>
            <a:r>
              <a:rPr lang="es-PE" sz="2600" spc="110" dirty="0">
                <a:solidFill>
                  <a:srgbClr val="44131A"/>
                </a:solidFill>
                <a:latin typeface="Abadi" panose="020B0604020104020204" pitchFamily="34" charset="0"/>
                <a:cs typeface="Calibri"/>
              </a:rPr>
              <a:t>surgiendo?</a:t>
            </a:r>
            <a:endParaRPr lang="es-PE" sz="2600" dirty="0">
              <a:latin typeface="Abadi" panose="020B0604020104020204" pitchFamily="34" charset="0"/>
              <a:cs typeface="Calibri"/>
            </a:endParaRPr>
          </a:p>
          <a:p>
            <a:pPr marL="469900" marR="1221105" indent="-457200">
              <a:buClr>
                <a:srgbClr val="A62C52"/>
              </a:buClr>
              <a:buSzPct val="105660"/>
              <a:buFont typeface="Wingdings" panose="05000000000000000000" pitchFamily="2" charset="2"/>
              <a:buChar char="§"/>
              <a:tabLst>
                <a:tab pos="240665" algn="l"/>
              </a:tabLst>
            </a:pPr>
            <a:r>
              <a:rPr lang="es-PE" sz="2600" spc="140" dirty="0">
                <a:solidFill>
                  <a:srgbClr val="44131A"/>
                </a:solidFill>
                <a:latin typeface="Abadi" panose="020B0604020104020204" pitchFamily="34" charset="0"/>
                <a:cs typeface="Calibri"/>
              </a:rPr>
              <a:t>¿Qué podemos </a:t>
            </a:r>
            <a:r>
              <a:rPr lang="es-PE" sz="2600" spc="114" dirty="0">
                <a:solidFill>
                  <a:srgbClr val="44131A"/>
                </a:solidFill>
                <a:latin typeface="Abadi" panose="020B0604020104020204" pitchFamily="34" charset="0"/>
                <a:cs typeface="Calibri"/>
              </a:rPr>
              <a:t>compartir </a:t>
            </a:r>
            <a:r>
              <a:rPr lang="es-PE" sz="2600" spc="130" dirty="0">
                <a:solidFill>
                  <a:srgbClr val="44131A"/>
                </a:solidFill>
                <a:latin typeface="Abadi" panose="020B0604020104020204" pitchFamily="34" charset="0"/>
                <a:cs typeface="Calibri"/>
              </a:rPr>
              <a:t>con </a:t>
            </a:r>
            <a:r>
              <a:rPr lang="es-PE" sz="2600" spc="125" dirty="0">
                <a:solidFill>
                  <a:srgbClr val="44131A"/>
                </a:solidFill>
                <a:latin typeface="Abadi" panose="020B0604020104020204" pitchFamily="34" charset="0"/>
                <a:cs typeface="Calibri"/>
              </a:rPr>
              <a:t>todo</a:t>
            </a:r>
            <a:r>
              <a:rPr lang="es-PE" sz="2600" spc="-375" dirty="0">
                <a:solidFill>
                  <a:srgbClr val="44131A"/>
                </a:solidFill>
                <a:latin typeface="Abadi" panose="020B0604020104020204" pitchFamily="34" charset="0"/>
                <a:cs typeface="Calibri"/>
              </a:rPr>
              <a:t> </a:t>
            </a:r>
            <a:r>
              <a:rPr lang="es-PE" sz="2600" spc="95" dirty="0">
                <a:solidFill>
                  <a:srgbClr val="44131A"/>
                </a:solidFill>
                <a:latin typeface="Abadi" panose="020B0604020104020204" pitchFamily="34" charset="0"/>
                <a:cs typeface="Calibri"/>
              </a:rPr>
              <a:t>el </a:t>
            </a:r>
            <a:r>
              <a:rPr lang="es-PE" sz="2600" spc="110" dirty="0">
                <a:solidFill>
                  <a:srgbClr val="44131A"/>
                </a:solidFill>
                <a:latin typeface="Abadi" panose="020B0604020104020204" pitchFamily="34" charset="0"/>
                <a:cs typeface="Calibri"/>
              </a:rPr>
              <a:t>grupo, </a:t>
            </a:r>
            <a:r>
              <a:rPr lang="es-PE" sz="2600" spc="120" dirty="0">
                <a:solidFill>
                  <a:srgbClr val="44131A"/>
                </a:solidFill>
                <a:latin typeface="Abadi" panose="020B0604020104020204" pitchFamily="34" charset="0"/>
                <a:cs typeface="Calibri"/>
              </a:rPr>
              <a:t>para </a:t>
            </a:r>
            <a:r>
              <a:rPr lang="es-PE" sz="2600" spc="95" dirty="0">
                <a:solidFill>
                  <a:srgbClr val="44131A"/>
                </a:solidFill>
                <a:latin typeface="Abadi" panose="020B0604020104020204" pitchFamily="34" charset="0"/>
                <a:cs typeface="Calibri"/>
              </a:rPr>
              <a:t>el </a:t>
            </a:r>
            <a:r>
              <a:rPr lang="es-PE" sz="2600" spc="114" dirty="0">
                <a:solidFill>
                  <a:srgbClr val="44131A"/>
                </a:solidFill>
                <a:latin typeface="Abadi" panose="020B0604020104020204" pitchFamily="34" charset="0"/>
                <a:cs typeface="Calibri"/>
              </a:rPr>
              <a:t>bien </a:t>
            </a:r>
            <a:r>
              <a:rPr lang="es-PE" sz="2600" spc="130" dirty="0">
                <a:solidFill>
                  <a:srgbClr val="44131A"/>
                </a:solidFill>
                <a:latin typeface="Abadi" panose="020B0604020104020204" pitchFamily="34" charset="0"/>
                <a:cs typeface="Calibri"/>
              </a:rPr>
              <a:t>de</a:t>
            </a:r>
            <a:r>
              <a:rPr lang="es-PE" sz="2600" spc="-160" dirty="0">
                <a:solidFill>
                  <a:srgbClr val="44131A"/>
                </a:solidFill>
                <a:latin typeface="Abadi" panose="020B0604020104020204" pitchFamily="34" charset="0"/>
                <a:cs typeface="Calibri"/>
              </a:rPr>
              <a:t> </a:t>
            </a:r>
            <a:r>
              <a:rPr lang="es-PE" sz="2600" spc="110" dirty="0">
                <a:solidFill>
                  <a:srgbClr val="44131A"/>
                </a:solidFill>
                <a:latin typeface="Abadi" panose="020B0604020104020204" pitchFamily="34" charset="0"/>
                <a:cs typeface="Calibri"/>
              </a:rPr>
              <a:t>todos?</a:t>
            </a:r>
            <a:endParaRPr lang="es-PE" sz="2600" dirty="0">
              <a:latin typeface="Abadi" panose="020B0604020104020204" pitchFamily="34" charset="0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30291" y="1831963"/>
            <a:ext cx="3653154" cy="0"/>
          </a:xfrm>
          <a:custGeom>
            <a:avLst/>
            <a:gdLst/>
            <a:ahLst/>
            <a:cxnLst/>
            <a:rect l="l" t="t" r="r" b="b"/>
            <a:pathLst>
              <a:path w="3653154">
                <a:moveTo>
                  <a:pt x="0" y="0"/>
                </a:moveTo>
                <a:lnTo>
                  <a:pt x="3652964" y="0"/>
                </a:lnTo>
              </a:path>
            </a:pathLst>
          </a:custGeom>
          <a:ln w="38100">
            <a:solidFill>
              <a:srgbClr val="A62C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49119" y="1851013"/>
            <a:ext cx="0" cy="3616960"/>
          </a:xfrm>
          <a:custGeom>
            <a:avLst/>
            <a:gdLst/>
            <a:ahLst/>
            <a:cxnLst/>
            <a:rect l="l" t="t" r="r" b="b"/>
            <a:pathLst>
              <a:path h="3616960">
                <a:moveTo>
                  <a:pt x="0" y="0"/>
                </a:moveTo>
                <a:lnTo>
                  <a:pt x="0" y="3616960"/>
                </a:lnTo>
              </a:path>
            </a:pathLst>
          </a:custGeom>
          <a:ln w="37654">
            <a:solidFill>
              <a:srgbClr val="A62C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30291" y="5468608"/>
            <a:ext cx="3656965" cy="0"/>
          </a:xfrm>
          <a:custGeom>
            <a:avLst/>
            <a:gdLst/>
            <a:ahLst/>
            <a:cxnLst/>
            <a:rect l="l" t="t" r="r" b="b"/>
            <a:pathLst>
              <a:path w="3656965">
                <a:moveTo>
                  <a:pt x="0" y="0"/>
                </a:moveTo>
                <a:lnTo>
                  <a:pt x="3656622" y="0"/>
                </a:lnTo>
              </a:path>
            </a:pathLst>
          </a:custGeom>
          <a:ln w="3175">
            <a:solidFill>
              <a:srgbClr val="A62C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285084" y="1812913"/>
            <a:ext cx="0" cy="3655060"/>
          </a:xfrm>
          <a:custGeom>
            <a:avLst/>
            <a:gdLst/>
            <a:ahLst/>
            <a:cxnLst/>
            <a:rect l="l" t="t" r="r" b="b"/>
            <a:pathLst>
              <a:path h="3655060">
                <a:moveTo>
                  <a:pt x="0" y="0"/>
                </a:moveTo>
                <a:lnTo>
                  <a:pt x="0" y="3654817"/>
                </a:lnTo>
              </a:path>
            </a:pathLst>
          </a:custGeom>
          <a:ln w="3657">
            <a:solidFill>
              <a:srgbClr val="A62C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67921" y="1850487"/>
            <a:ext cx="3615690" cy="3617595"/>
          </a:xfrm>
          <a:custGeom>
            <a:avLst/>
            <a:gdLst/>
            <a:ahLst/>
            <a:cxnLst/>
            <a:rect l="l" t="t" r="r" b="b"/>
            <a:pathLst>
              <a:path w="3615690" h="3617595">
                <a:moveTo>
                  <a:pt x="3615343" y="3617363"/>
                </a:moveTo>
                <a:lnTo>
                  <a:pt x="0" y="3617363"/>
                </a:lnTo>
                <a:lnTo>
                  <a:pt x="0" y="0"/>
                </a:lnTo>
                <a:lnTo>
                  <a:pt x="3615343" y="0"/>
                </a:lnTo>
                <a:lnTo>
                  <a:pt x="3615343" y="3617363"/>
                </a:lnTo>
              </a:path>
            </a:pathLst>
          </a:custGeom>
          <a:ln w="37669">
            <a:solidFill>
              <a:srgbClr val="A62C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30262" y="1812786"/>
            <a:ext cx="3656965" cy="3656965"/>
          </a:xfrm>
          <a:custGeom>
            <a:avLst/>
            <a:gdLst/>
            <a:ahLst/>
            <a:cxnLst/>
            <a:rect l="l" t="t" r="r" b="b"/>
            <a:pathLst>
              <a:path w="3656965" h="3656965">
                <a:moveTo>
                  <a:pt x="3656664" y="20"/>
                </a:moveTo>
                <a:lnTo>
                  <a:pt x="0" y="0"/>
                </a:lnTo>
                <a:lnTo>
                  <a:pt x="0" y="3656660"/>
                </a:lnTo>
              </a:path>
            </a:pathLst>
          </a:custGeom>
          <a:ln w="37669">
            <a:solidFill>
              <a:srgbClr val="A62C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364885" y="2378000"/>
            <a:ext cx="557530" cy="1106170"/>
          </a:xfrm>
          <a:custGeom>
            <a:avLst/>
            <a:gdLst/>
            <a:ahLst/>
            <a:cxnLst/>
            <a:rect l="l" t="t" r="r" b="b"/>
            <a:pathLst>
              <a:path w="557529" h="1106170">
                <a:moveTo>
                  <a:pt x="0" y="1105932"/>
                </a:moveTo>
                <a:lnTo>
                  <a:pt x="0" y="866659"/>
                </a:lnTo>
                <a:lnTo>
                  <a:pt x="46059" y="863366"/>
                </a:lnTo>
                <a:lnTo>
                  <a:pt x="90106" y="853747"/>
                </a:lnTo>
                <a:lnTo>
                  <a:pt x="131673" y="838265"/>
                </a:lnTo>
                <a:lnTo>
                  <a:pt x="170285" y="817372"/>
                </a:lnTo>
                <a:lnTo>
                  <a:pt x="205471" y="791526"/>
                </a:lnTo>
                <a:lnTo>
                  <a:pt x="236760" y="761185"/>
                </a:lnTo>
                <a:lnTo>
                  <a:pt x="263679" y="726806"/>
                </a:lnTo>
                <a:lnTo>
                  <a:pt x="285757" y="688847"/>
                </a:lnTo>
                <a:lnTo>
                  <a:pt x="302520" y="647763"/>
                </a:lnTo>
                <a:lnTo>
                  <a:pt x="313502" y="604012"/>
                </a:lnTo>
                <a:lnTo>
                  <a:pt x="318225" y="558053"/>
                </a:lnTo>
                <a:lnTo>
                  <a:pt x="0" y="558053"/>
                </a:lnTo>
                <a:lnTo>
                  <a:pt x="0" y="0"/>
                </a:lnTo>
                <a:lnTo>
                  <a:pt x="557365" y="0"/>
                </a:lnTo>
                <a:lnTo>
                  <a:pt x="557299" y="558053"/>
                </a:lnTo>
                <a:lnTo>
                  <a:pt x="554620" y="604492"/>
                </a:lnTo>
                <a:lnTo>
                  <a:pt x="547994" y="650901"/>
                </a:lnTo>
                <a:lnTo>
                  <a:pt x="537649" y="695986"/>
                </a:lnTo>
                <a:lnTo>
                  <a:pt x="523750" y="739587"/>
                </a:lnTo>
                <a:lnTo>
                  <a:pt x="506460" y="781545"/>
                </a:lnTo>
                <a:lnTo>
                  <a:pt x="485944" y="821695"/>
                </a:lnTo>
                <a:lnTo>
                  <a:pt x="462363" y="859879"/>
                </a:lnTo>
                <a:lnTo>
                  <a:pt x="435882" y="895933"/>
                </a:lnTo>
                <a:lnTo>
                  <a:pt x="406666" y="929698"/>
                </a:lnTo>
                <a:lnTo>
                  <a:pt x="374876" y="961011"/>
                </a:lnTo>
                <a:lnTo>
                  <a:pt x="340677" y="989713"/>
                </a:lnTo>
                <a:lnTo>
                  <a:pt x="304233" y="1015640"/>
                </a:lnTo>
                <a:lnTo>
                  <a:pt x="265708" y="1038633"/>
                </a:lnTo>
                <a:lnTo>
                  <a:pt x="225264" y="1058530"/>
                </a:lnTo>
                <a:lnTo>
                  <a:pt x="183066" y="1075170"/>
                </a:lnTo>
                <a:lnTo>
                  <a:pt x="139277" y="1088391"/>
                </a:lnTo>
                <a:lnTo>
                  <a:pt x="94059" y="1098032"/>
                </a:lnTo>
                <a:lnTo>
                  <a:pt x="47580" y="1103933"/>
                </a:lnTo>
                <a:lnTo>
                  <a:pt x="0" y="1105932"/>
                </a:lnTo>
                <a:close/>
              </a:path>
            </a:pathLst>
          </a:custGeom>
          <a:solidFill>
            <a:srgbClr val="A62C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364885" y="2377999"/>
            <a:ext cx="557530" cy="1106170"/>
          </a:xfrm>
          <a:custGeom>
            <a:avLst/>
            <a:gdLst/>
            <a:ahLst/>
            <a:cxnLst/>
            <a:rect l="l" t="t" r="r" b="b"/>
            <a:pathLst>
              <a:path w="557529" h="1106170">
                <a:moveTo>
                  <a:pt x="0" y="0"/>
                </a:moveTo>
                <a:lnTo>
                  <a:pt x="0" y="558053"/>
                </a:lnTo>
                <a:lnTo>
                  <a:pt x="0" y="558053"/>
                </a:lnTo>
                <a:lnTo>
                  <a:pt x="318225" y="558053"/>
                </a:lnTo>
                <a:lnTo>
                  <a:pt x="0" y="866659"/>
                </a:lnTo>
                <a:lnTo>
                  <a:pt x="0" y="1105932"/>
                </a:lnTo>
                <a:lnTo>
                  <a:pt x="0" y="1105932"/>
                </a:lnTo>
                <a:lnTo>
                  <a:pt x="47580" y="1103933"/>
                </a:lnTo>
                <a:lnTo>
                  <a:pt x="94059" y="1098032"/>
                </a:lnTo>
                <a:lnTo>
                  <a:pt x="139277" y="1088391"/>
                </a:lnTo>
                <a:lnTo>
                  <a:pt x="183066" y="1075170"/>
                </a:lnTo>
                <a:lnTo>
                  <a:pt x="225264" y="1058530"/>
                </a:lnTo>
                <a:lnTo>
                  <a:pt x="265708" y="1038633"/>
                </a:lnTo>
                <a:lnTo>
                  <a:pt x="304233" y="1015640"/>
                </a:lnTo>
                <a:lnTo>
                  <a:pt x="340677" y="989713"/>
                </a:lnTo>
                <a:lnTo>
                  <a:pt x="374876" y="961011"/>
                </a:lnTo>
                <a:lnTo>
                  <a:pt x="406666" y="929698"/>
                </a:lnTo>
                <a:lnTo>
                  <a:pt x="435882" y="895933"/>
                </a:lnTo>
                <a:lnTo>
                  <a:pt x="462363" y="859879"/>
                </a:lnTo>
                <a:lnTo>
                  <a:pt x="485944" y="821695"/>
                </a:lnTo>
                <a:lnTo>
                  <a:pt x="506460" y="781545"/>
                </a:lnTo>
                <a:lnTo>
                  <a:pt x="523750" y="739587"/>
                </a:lnTo>
                <a:lnTo>
                  <a:pt x="537649" y="695986"/>
                </a:lnTo>
                <a:lnTo>
                  <a:pt x="547994" y="650901"/>
                </a:lnTo>
                <a:lnTo>
                  <a:pt x="554620" y="604492"/>
                </a:lnTo>
                <a:lnTo>
                  <a:pt x="557365" y="556923"/>
                </a:lnTo>
                <a:lnTo>
                  <a:pt x="557365" y="0"/>
                </a:lnTo>
                <a:lnTo>
                  <a:pt x="0" y="0"/>
                </a:lnTo>
                <a:close/>
              </a:path>
            </a:pathLst>
          </a:custGeom>
          <a:ln w="37664">
            <a:solidFill>
              <a:srgbClr val="A62C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201687" y="2377997"/>
            <a:ext cx="557530" cy="1106170"/>
          </a:xfrm>
          <a:custGeom>
            <a:avLst/>
            <a:gdLst/>
            <a:ahLst/>
            <a:cxnLst/>
            <a:rect l="l" t="t" r="r" b="b"/>
            <a:pathLst>
              <a:path w="557529" h="1106170">
                <a:moveTo>
                  <a:pt x="0" y="1105932"/>
                </a:moveTo>
                <a:lnTo>
                  <a:pt x="0" y="866659"/>
                </a:lnTo>
                <a:lnTo>
                  <a:pt x="46036" y="863321"/>
                </a:lnTo>
                <a:lnTo>
                  <a:pt x="90060" y="853674"/>
                </a:lnTo>
                <a:lnTo>
                  <a:pt x="131604" y="838171"/>
                </a:lnTo>
                <a:lnTo>
                  <a:pt x="170195" y="817269"/>
                </a:lnTo>
                <a:lnTo>
                  <a:pt x="205363" y="791424"/>
                </a:lnTo>
                <a:lnTo>
                  <a:pt x="236642" y="761090"/>
                </a:lnTo>
                <a:lnTo>
                  <a:pt x="263560" y="726725"/>
                </a:lnTo>
                <a:lnTo>
                  <a:pt x="285647" y="688784"/>
                </a:lnTo>
                <a:lnTo>
                  <a:pt x="302432" y="647721"/>
                </a:lnTo>
                <a:lnTo>
                  <a:pt x="313449" y="603992"/>
                </a:lnTo>
                <a:lnTo>
                  <a:pt x="318225" y="558053"/>
                </a:lnTo>
                <a:lnTo>
                  <a:pt x="0" y="558053"/>
                </a:lnTo>
                <a:lnTo>
                  <a:pt x="0" y="0"/>
                </a:lnTo>
                <a:lnTo>
                  <a:pt x="557365" y="0"/>
                </a:lnTo>
                <a:lnTo>
                  <a:pt x="557299" y="558053"/>
                </a:lnTo>
                <a:lnTo>
                  <a:pt x="554620" y="604492"/>
                </a:lnTo>
                <a:lnTo>
                  <a:pt x="547994" y="650901"/>
                </a:lnTo>
                <a:lnTo>
                  <a:pt x="537649" y="695986"/>
                </a:lnTo>
                <a:lnTo>
                  <a:pt x="523750" y="739587"/>
                </a:lnTo>
                <a:lnTo>
                  <a:pt x="506460" y="781545"/>
                </a:lnTo>
                <a:lnTo>
                  <a:pt x="485944" y="821695"/>
                </a:lnTo>
                <a:lnTo>
                  <a:pt x="462363" y="859879"/>
                </a:lnTo>
                <a:lnTo>
                  <a:pt x="435882" y="895933"/>
                </a:lnTo>
                <a:lnTo>
                  <a:pt x="406666" y="929698"/>
                </a:lnTo>
                <a:lnTo>
                  <a:pt x="374876" y="961011"/>
                </a:lnTo>
                <a:lnTo>
                  <a:pt x="340677" y="989713"/>
                </a:lnTo>
                <a:lnTo>
                  <a:pt x="304233" y="1015640"/>
                </a:lnTo>
                <a:lnTo>
                  <a:pt x="265708" y="1038633"/>
                </a:lnTo>
                <a:lnTo>
                  <a:pt x="225264" y="1058530"/>
                </a:lnTo>
                <a:lnTo>
                  <a:pt x="183066" y="1075170"/>
                </a:lnTo>
                <a:lnTo>
                  <a:pt x="139277" y="1088391"/>
                </a:lnTo>
                <a:lnTo>
                  <a:pt x="94059" y="1098032"/>
                </a:lnTo>
                <a:lnTo>
                  <a:pt x="47580" y="1103933"/>
                </a:lnTo>
                <a:lnTo>
                  <a:pt x="0" y="1105932"/>
                </a:lnTo>
                <a:close/>
              </a:path>
            </a:pathLst>
          </a:custGeom>
          <a:solidFill>
            <a:srgbClr val="A62C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201688" y="2377996"/>
            <a:ext cx="557530" cy="1106170"/>
          </a:xfrm>
          <a:custGeom>
            <a:avLst/>
            <a:gdLst/>
            <a:ahLst/>
            <a:cxnLst/>
            <a:rect l="l" t="t" r="r" b="b"/>
            <a:pathLst>
              <a:path w="557529" h="1106170">
                <a:moveTo>
                  <a:pt x="0" y="0"/>
                </a:moveTo>
                <a:lnTo>
                  <a:pt x="0" y="558053"/>
                </a:lnTo>
                <a:lnTo>
                  <a:pt x="0" y="558053"/>
                </a:lnTo>
                <a:lnTo>
                  <a:pt x="318225" y="558053"/>
                </a:lnTo>
                <a:lnTo>
                  <a:pt x="0" y="866659"/>
                </a:lnTo>
                <a:lnTo>
                  <a:pt x="0" y="1105932"/>
                </a:lnTo>
                <a:lnTo>
                  <a:pt x="0" y="1105932"/>
                </a:lnTo>
                <a:lnTo>
                  <a:pt x="47580" y="1103933"/>
                </a:lnTo>
                <a:lnTo>
                  <a:pt x="94059" y="1098032"/>
                </a:lnTo>
                <a:lnTo>
                  <a:pt x="139277" y="1088391"/>
                </a:lnTo>
                <a:lnTo>
                  <a:pt x="183066" y="1075170"/>
                </a:lnTo>
                <a:lnTo>
                  <a:pt x="225264" y="1058530"/>
                </a:lnTo>
                <a:lnTo>
                  <a:pt x="265708" y="1038633"/>
                </a:lnTo>
                <a:lnTo>
                  <a:pt x="304233" y="1015640"/>
                </a:lnTo>
                <a:lnTo>
                  <a:pt x="340677" y="989713"/>
                </a:lnTo>
                <a:lnTo>
                  <a:pt x="374876" y="961011"/>
                </a:lnTo>
                <a:lnTo>
                  <a:pt x="406666" y="929698"/>
                </a:lnTo>
                <a:lnTo>
                  <a:pt x="435882" y="895933"/>
                </a:lnTo>
                <a:lnTo>
                  <a:pt x="462363" y="859879"/>
                </a:lnTo>
                <a:lnTo>
                  <a:pt x="485944" y="821695"/>
                </a:lnTo>
                <a:lnTo>
                  <a:pt x="506460" y="781545"/>
                </a:lnTo>
                <a:lnTo>
                  <a:pt x="523750" y="739587"/>
                </a:lnTo>
                <a:lnTo>
                  <a:pt x="537649" y="695986"/>
                </a:lnTo>
                <a:lnTo>
                  <a:pt x="547994" y="650901"/>
                </a:lnTo>
                <a:lnTo>
                  <a:pt x="554620" y="604492"/>
                </a:lnTo>
                <a:lnTo>
                  <a:pt x="557365" y="556923"/>
                </a:lnTo>
                <a:lnTo>
                  <a:pt x="557365" y="0"/>
                </a:lnTo>
                <a:lnTo>
                  <a:pt x="0" y="0"/>
                </a:lnTo>
                <a:close/>
              </a:path>
            </a:pathLst>
          </a:custGeom>
          <a:ln w="37664">
            <a:solidFill>
              <a:srgbClr val="A62C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028962" y="3833230"/>
            <a:ext cx="557530" cy="1107440"/>
          </a:xfrm>
          <a:custGeom>
            <a:avLst/>
            <a:gdLst/>
            <a:ahLst/>
            <a:cxnLst/>
            <a:rect l="l" t="t" r="r" b="b"/>
            <a:pathLst>
              <a:path w="557529" h="1107439">
                <a:moveTo>
                  <a:pt x="557365" y="1107063"/>
                </a:moveTo>
                <a:lnTo>
                  <a:pt x="0" y="1107063"/>
                </a:lnTo>
                <a:lnTo>
                  <a:pt x="0" y="549009"/>
                </a:lnTo>
                <a:lnTo>
                  <a:pt x="2743" y="501439"/>
                </a:lnTo>
                <a:lnTo>
                  <a:pt x="9370" y="455032"/>
                </a:lnTo>
                <a:lnTo>
                  <a:pt x="19714" y="409946"/>
                </a:lnTo>
                <a:lnTo>
                  <a:pt x="33614" y="366344"/>
                </a:lnTo>
                <a:lnTo>
                  <a:pt x="50904" y="324387"/>
                </a:lnTo>
                <a:lnTo>
                  <a:pt x="71421" y="284235"/>
                </a:lnTo>
                <a:lnTo>
                  <a:pt x="95001" y="246053"/>
                </a:lnTo>
                <a:lnTo>
                  <a:pt x="121481" y="209999"/>
                </a:lnTo>
                <a:lnTo>
                  <a:pt x="150697" y="176233"/>
                </a:lnTo>
                <a:lnTo>
                  <a:pt x="182488" y="144920"/>
                </a:lnTo>
                <a:lnTo>
                  <a:pt x="216685" y="116218"/>
                </a:lnTo>
                <a:lnTo>
                  <a:pt x="253129" y="90291"/>
                </a:lnTo>
                <a:lnTo>
                  <a:pt x="291656" y="67298"/>
                </a:lnTo>
                <a:lnTo>
                  <a:pt x="332100" y="47402"/>
                </a:lnTo>
                <a:lnTo>
                  <a:pt x="374298" y="30762"/>
                </a:lnTo>
                <a:lnTo>
                  <a:pt x="418087" y="17541"/>
                </a:lnTo>
                <a:lnTo>
                  <a:pt x="463303" y="7899"/>
                </a:lnTo>
                <a:lnTo>
                  <a:pt x="509785" y="1998"/>
                </a:lnTo>
                <a:lnTo>
                  <a:pt x="557365" y="0"/>
                </a:lnTo>
                <a:lnTo>
                  <a:pt x="557365" y="240403"/>
                </a:lnTo>
                <a:lnTo>
                  <a:pt x="511305" y="243696"/>
                </a:lnTo>
                <a:lnTo>
                  <a:pt x="467256" y="253313"/>
                </a:lnTo>
                <a:lnTo>
                  <a:pt x="425691" y="268798"/>
                </a:lnTo>
                <a:lnTo>
                  <a:pt x="387079" y="289691"/>
                </a:lnTo>
                <a:lnTo>
                  <a:pt x="351893" y="315535"/>
                </a:lnTo>
                <a:lnTo>
                  <a:pt x="320604" y="345876"/>
                </a:lnTo>
                <a:lnTo>
                  <a:pt x="293685" y="380256"/>
                </a:lnTo>
                <a:lnTo>
                  <a:pt x="271608" y="418215"/>
                </a:lnTo>
                <a:lnTo>
                  <a:pt x="254842" y="459298"/>
                </a:lnTo>
                <a:lnTo>
                  <a:pt x="243862" y="503048"/>
                </a:lnTo>
                <a:lnTo>
                  <a:pt x="239139" y="549009"/>
                </a:lnTo>
                <a:lnTo>
                  <a:pt x="557365" y="549009"/>
                </a:lnTo>
                <a:lnTo>
                  <a:pt x="557365" y="1107063"/>
                </a:lnTo>
                <a:close/>
              </a:path>
            </a:pathLst>
          </a:custGeom>
          <a:solidFill>
            <a:srgbClr val="A62C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028963" y="3833229"/>
            <a:ext cx="557530" cy="1107440"/>
          </a:xfrm>
          <a:custGeom>
            <a:avLst/>
            <a:gdLst/>
            <a:ahLst/>
            <a:cxnLst/>
            <a:rect l="l" t="t" r="r" b="b"/>
            <a:pathLst>
              <a:path w="557529" h="1107439">
                <a:moveTo>
                  <a:pt x="557365" y="1107063"/>
                </a:moveTo>
                <a:lnTo>
                  <a:pt x="557365" y="549009"/>
                </a:lnTo>
                <a:lnTo>
                  <a:pt x="557365" y="549009"/>
                </a:lnTo>
                <a:lnTo>
                  <a:pt x="239139" y="549009"/>
                </a:lnTo>
                <a:lnTo>
                  <a:pt x="243862" y="503048"/>
                </a:lnTo>
                <a:lnTo>
                  <a:pt x="254842" y="459298"/>
                </a:lnTo>
                <a:lnTo>
                  <a:pt x="271608" y="418215"/>
                </a:lnTo>
                <a:lnTo>
                  <a:pt x="293685" y="380256"/>
                </a:lnTo>
                <a:lnTo>
                  <a:pt x="320604" y="345876"/>
                </a:lnTo>
                <a:lnTo>
                  <a:pt x="351893" y="315535"/>
                </a:lnTo>
                <a:lnTo>
                  <a:pt x="387079" y="289691"/>
                </a:lnTo>
                <a:lnTo>
                  <a:pt x="425691" y="268798"/>
                </a:lnTo>
                <a:lnTo>
                  <a:pt x="467256" y="253313"/>
                </a:lnTo>
                <a:lnTo>
                  <a:pt x="511305" y="243696"/>
                </a:lnTo>
                <a:lnTo>
                  <a:pt x="557365" y="240403"/>
                </a:lnTo>
                <a:lnTo>
                  <a:pt x="557365" y="0"/>
                </a:lnTo>
                <a:lnTo>
                  <a:pt x="557365" y="0"/>
                </a:lnTo>
                <a:lnTo>
                  <a:pt x="0" y="549009"/>
                </a:lnTo>
                <a:lnTo>
                  <a:pt x="0" y="1107063"/>
                </a:lnTo>
                <a:lnTo>
                  <a:pt x="557365" y="1107063"/>
                </a:lnTo>
                <a:close/>
              </a:path>
            </a:pathLst>
          </a:custGeom>
          <a:ln w="37664">
            <a:solidFill>
              <a:srgbClr val="A62C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92162" y="3833228"/>
            <a:ext cx="557530" cy="1107440"/>
          </a:xfrm>
          <a:custGeom>
            <a:avLst/>
            <a:gdLst/>
            <a:ahLst/>
            <a:cxnLst/>
            <a:rect l="l" t="t" r="r" b="b"/>
            <a:pathLst>
              <a:path w="557529" h="1107439">
                <a:moveTo>
                  <a:pt x="557365" y="1107063"/>
                </a:moveTo>
                <a:lnTo>
                  <a:pt x="0" y="1107063"/>
                </a:lnTo>
                <a:lnTo>
                  <a:pt x="0" y="549009"/>
                </a:lnTo>
                <a:lnTo>
                  <a:pt x="2743" y="501439"/>
                </a:lnTo>
                <a:lnTo>
                  <a:pt x="9370" y="455032"/>
                </a:lnTo>
                <a:lnTo>
                  <a:pt x="19714" y="409946"/>
                </a:lnTo>
                <a:lnTo>
                  <a:pt x="33614" y="366344"/>
                </a:lnTo>
                <a:lnTo>
                  <a:pt x="50904" y="324387"/>
                </a:lnTo>
                <a:lnTo>
                  <a:pt x="71421" y="284235"/>
                </a:lnTo>
                <a:lnTo>
                  <a:pt x="95001" y="246053"/>
                </a:lnTo>
                <a:lnTo>
                  <a:pt x="121481" y="209999"/>
                </a:lnTo>
                <a:lnTo>
                  <a:pt x="150697" y="176233"/>
                </a:lnTo>
                <a:lnTo>
                  <a:pt x="182488" y="144920"/>
                </a:lnTo>
                <a:lnTo>
                  <a:pt x="216685" y="116218"/>
                </a:lnTo>
                <a:lnTo>
                  <a:pt x="253129" y="90291"/>
                </a:lnTo>
                <a:lnTo>
                  <a:pt x="291656" y="67298"/>
                </a:lnTo>
                <a:lnTo>
                  <a:pt x="332100" y="47402"/>
                </a:lnTo>
                <a:lnTo>
                  <a:pt x="374298" y="30762"/>
                </a:lnTo>
                <a:lnTo>
                  <a:pt x="418087" y="17541"/>
                </a:lnTo>
                <a:lnTo>
                  <a:pt x="463303" y="7899"/>
                </a:lnTo>
                <a:lnTo>
                  <a:pt x="509785" y="1998"/>
                </a:lnTo>
                <a:lnTo>
                  <a:pt x="557365" y="0"/>
                </a:lnTo>
                <a:lnTo>
                  <a:pt x="557365" y="240403"/>
                </a:lnTo>
                <a:lnTo>
                  <a:pt x="511327" y="243741"/>
                </a:lnTo>
                <a:lnTo>
                  <a:pt x="467303" y="253389"/>
                </a:lnTo>
                <a:lnTo>
                  <a:pt x="425760" y="268891"/>
                </a:lnTo>
                <a:lnTo>
                  <a:pt x="387169" y="289792"/>
                </a:lnTo>
                <a:lnTo>
                  <a:pt x="352000" y="315638"/>
                </a:lnTo>
                <a:lnTo>
                  <a:pt x="320721" y="345971"/>
                </a:lnTo>
                <a:lnTo>
                  <a:pt x="293804" y="380336"/>
                </a:lnTo>
                <a:lnTo>
                  <a:pt x="271718" y="418279"/>
                </a:lnTo>
                <a:lnTo>
                  <a:pt x="254930" y="459342"/>
                </a:lnTo>
                <a:lnTo>
                  <a:pt x="243915" y="503070"/>
                </a:lnTo>
                <a:lnTo>
                  <a:pt x="239139" y="549009"/>
                </a:lnTo>
                <a:lnTo>
                  <a:pt x="557365" y="549009"/>
                </a:lnTo>
                <a:lnTo>
                  <a:pt x="557365" y="1107063"/>
                </a:lnTo>
                <a:close/>
              </a:path>
            </a:pathLst>
          </a:custGeom>
          <a:solidFill>
            <a:srgbClr val="A62C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92163" y="3833226"/>
            <a:ext cx="557530" cy="1107440"/>
          </a:xfrm>
          <a:custGeom>
            <a:avLst/>
            <a:gdLst/>
            <a:ahLst/>
            <a:cxnLst/>
            <a:rect l="l" t="t" r="r" b="b"/>
            <a:pathLst>
              <a:path w="557529" h="1107439">
                <a:moveTo>
                  <a:pt x="557365" y="1107063"/>
                </a:moveTo>
                <a:lnTo>
                  <a:pt x="557365" y="549009"/>
                </a:lnTo>
                <a:lnTo>
                  <a:pt x="557365" y="549009"/>
                </a:lnTo>
                <a:lnTo>
                  <a:pt x="239139" y="549009"/>
                </a:lnTo>
                <a:lnTo>
                  <a:pt x="243915" y="503070"/>
                </a:lnTo>
                <a:lnTo>
                  <a:pt x="254930" y="459342"/>
                </a:lnTo>
                <a:lnTo>
                  <a:pt x="271718" y="418279"/>
                </a:lnTo>
                <a:lnTo>
                  <a:pt x="293804" y="380336"/>
                </a:lnTo>
                <a:lnTo>
                  <a:pt x="320721" y="345971"/>
                </a:lnTo>
                <a:lnTo>
                  <a:pt x="352000" y="315638"/>
                </a:lnTo>
                <a:lnTo>
                  <a:pt x="387169" y="289792"/>
                </a:lnTo>
                <a:lnTo>
                  <a:pt x="425760" y="268891"/>
                </a:lnTo>
                <a:lnTo>
                  <a:pt x="467303" y="253389"/>
                </a:lnTo>
                <a:lnTo>
                  <a:pt x="511327" y="243741"/>
                </a:lnTo>
                <a:lnTo>
                  <a:pt x="557365" y="240403"/>
                </a:lnTo>
                <a:lnTo>
                  <a:pt x="557365" y="0"/>
                </a:lnTo>
                <a:lnTo>
                  <a:pt x="557365" y="0"/>
                </a:lnTo>
                <a:lnTo>
                  <a:pt x="0" y="549009"/>
                </a:lnTo>
                <a:lnTo>
                  <a:pt x="0" y="1107063"/>
                </a:lnTo>
                <a:lnTo>
                  <a:pt x="557365" y="1107063"/>
                </a:lnTo>
                <a:close/>
              </a:path>
            </a:pathLst>
          </a:custGeom>
          <a:ln w="37664">
            <a:solidFill>
              <a:srgbClr val="A62C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527053" y="3093478"/>
            <a:ext cx="661897" cy="25483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611" y="88811"/>
            <a:ext cx="228776" cy="2287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7" y="0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12188952" y="0"/>
                </a:moveTo>
                <a:lnTo>
                  <a:pt x="0" y="0"/>
                </a:lnTo>
                <a:lnTo>
                  <a:pt x="0" y="6858000"/>
                </a:lnTo>
                <a:lnTo>
                  <a:pt x="12188952" y="6858000"/>
                </a:lnTo>
                <a:lnTo>
                  <a:pt x="12188952" y="0"/>
                </a:lnTo>
                <a:close/>
              </a:path>
            </a:pathLst>
          </a:custGeom>
          <a:solidFill>
            <a:srgbClr val="F1EBEA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6305" y="1063510"/>
            <a:ext cx="524827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1" spc="260" dirty="0">
                <a:solidFill>
                  <a:srgbClr val="44131A"/>
                </a:solidFill>
                <a:latin typeface="Calibri"/>
                <a:cs typeface="Calibri"/>
              </a:rPr>
              <a:t>Reflexión </a:t>
            </a:r>
            <a:r>
              <a:rPr sz="4200" b="1" spc="325" dirty="0">
                <a:solidFill>
                  <a:srgbClr val="44131A"/>
                </a:solidFill>
                <a:latin typeface="Calibri"/>
                <a:cs typeface="Calibri"/>
              </a:rPr>
              <a:t>en</a:t>
            </a:r>
            <a:r>
              <a:rPr sz="4200" b="1" spc="-20" dirty="0">
                <a:solidFill>
                  <a:srgbClr val="44131A"/>
                </a:solidFill>
                <a:latin typeface="Calibri"/>
                <a:cs typeface="Calibri"/>
              </a:rPr>
              <a:t> </a:t>
            </a:r>
            <a:r>
              <a:rPr sz="4200" b="1" spc="240" dirty="0">
                <a:solidFill>
                  <a:srgbClr val="44131A"/>
                </a:solidFill>
                <a:latin typeface="Calibri"/>
                <a:cs typeface="Calibri"/>
              </a:rPr>
              <a:t>silencio</a:t>
            </a:r>
            <a:endParaRPr sz="4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6054" y="2010285"/>
            <a:ext cx="6607175" cy="4124206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514350" marR="5080" indent="-514350">
              <a:buFont typeface="+mj-lt"/>
              <a:buAutoNum type="arabicPeriod"/>
              <a:tabLst>
                <a:tab pos="527685" algn="l"/>
              </a:tabLst>
            </a:pPr>
            <a:r>
              <a:rPr lang="es-PE" sz="2650" spc="60" dirty="0">
                <a:latin typeface="Abadi" panose="020B0604020104020204" pitchFamily="34" charset="0"/>
                <a:cs typeface="Calibri"/>
              </a:rPr>
              <a:t>En </a:t>
            </a:r>
            <a:r>
              <a:rPr lang="es-PE" sz="2650" spc="65" dirty="0">
                <a:latin typeface="Abadi" panose="020B0604020104020204" pitchFamily="34" charset="0"/>
                <a:cs typeface="Calibri"/>
              </a:rPr>
              <a:t>mi </a:t>
            </a:r>
            <a:r>
              <a:rPr lang="es-PE" sz="2650" spc="50" dirty="0">
                <a:latin typeface="Abadi" panose="020B0604020104020204" pitchFamily="34" charset="0"/>
                <a:cs typeface="Calibri"/>
              </a:rPr>
              <a:t>ministerio </a:t>
            </a:r>
            <a:r>
              <a:rPr lang="es-PE" sz="2650" spc="65" dirty="0">
                <a:latin typeface="Abadi" panose="020B0604020104020204" pitchFamily="34" charset="0"/>
                <a:cs typeface="Calibri"/>
              </a:rPr>
              <a:t>o en mi </a:t>
            </a:r>
            <a:r>
              <a:rPr lang="es-PE" sz="2650" spc="50" dirty="0">
                <a:latin typeface="Abadi" panose="020B0604020104020204" pitchFamily="34" charset="0"/>
                <a:cs typeface="Calibri"/>
              </a:rPr>
              <a:t>vida, </a:t>
            </a:r>
            <a:r>
              <a:rPr lang="es-PE" sz="2650" spc="65" dirty="0">
                <a:latin typeface="Abadi" panose="020B0604020104020204" pitchFamily="34" charset="0"/>
                <a:cs typeface="Calibri"/>
              </a:rPr>
              <a:t>puedo hacer</a:t>
            </a:r>
            <a:r>
              <a:rPr lang="es-PE" sz="2650" spc="50" dirty="0">
                <a:latin typeface="Abadi" panose="020B0604020104020204" pitchFamily="34" charset="0"/>
                <a:cs typeface="Calibri"/>
              </a:rPr>
              <a:t>  </a:t>
            </a:r>
            <a:r>
              <a:rPr lang="es-PE" sz="2650" spc="55" dirty="0">
                <a:latin typeface="Abadi" panose="020B0604020104020204" pitchFamily="34" charset="0"/>
                <a:cs typeface="Calibri"/>
              </a:rPr>
              <a:t>espacio para </a:t>
            </a:r>
            <a:r>
              <a:rPr lang="es-PE" sz="2650" spc="45" dirty="0">
                <a:latin typeface="Abadi" panose="020B0604020104020204" pitchFamily="34" charset="0"/>
                <a:cs typeface="Calibri"/>
              </a:rPr>
              <a:t>el Espíritu </a:t>
            </a:r>
            <a:r>
              <a:rPr lang="es-PE" sz="2650" spc="55" dirty="0">
                <a:latin typeface="Abadi" panose="020B0604020104020204" pitchFamily="34" charset="0"/>
                <a:cs typeface="Calibri"/>
              </a:rPr>
              <a:t>Santo</a:t>
            </a:r>
            <a:r>
              <a:rPr lang="es-PE" sz="2650" spc="-70" dirty="0">
                <a:latin typeface="Abadi" panose="020B0604020104020204" pitchFamily="34" charset="0"/>
                <a:cs typeface="Calibri"/>
              </a:rPr>
              <a:t> </a:t>
            </a:r>
            <a:r>
              <a:rPr lang="es-PE" sz="2650" spc="35" dirty="0">
                <a:latin typeface="Abadi" panose="020B0604020104020204" pitchFamily="34" charset="0"/>
                <a:cs typeface="Calibri"/>
              </a:rPr>
              <a:t>al...</a:t>
            </a:r>
          </a:p>
          <a:p>
            <a:pPr marL="514350" marR="5080" indent="-514350">
              <a:buFont typeface="+mj-lt"/>
              <a:buAutoNum type="arabicPeriod"/>
              <a:tabLst>
                <a:tab pos="527685" algn="l"/>
              </a:tabLst>
            </a:pPr>
            <a:r>
              <a:rPr lang="es-PE" sz="2650" spc="114" dirty="0">
                <a:latin typeface="Abadi" panose="020B0604020104020204" pitchFamily="34" charset="0"/>
                <a:cs typeface="Calibri"/>
              </a:rPr>
              <a:t>En</a:t>
            </a:r>
            <a:r>
              <a:rPr lang="es-PE" sz="2650" spc="15" dirty="0">
                <a:latin typeface="Abadi" panose="020B0604020104020204" pitchFamily="34" charset="0"/>
                <a:cs typeface="Calibri"/>
              </a:rPr>
              <a:t> </a:t>
            </a:r>
            <a:r>
              <a:rPr lang="es-PE" sz="2650" spc="135" dirty="0">
                <a:latin typeface="Abadi" panose="020B0604020104020204" pitchFamily="34" charset="0"/>
                <a:cs typeface="Calibri"/>
              </a:rPr>
              <a:t>mi</a:t>
            </a:r>
            <a:r>
              <a:rPr lang="es-PE" sz="2650" spc="50" dirty="0">
                <a:latin typeface="Abadi" panose="020B0604020104020204" pitchFamily="34" charset="0"/>
                <a:cs typeface="Calibri"/>
              </a:rPr>
              <a:t> </a:t>
            </a:r>
            <a:r>
              <a:rPr lang="es-PE" sz="2650" spc="105" dirty="0">
                <a:latin typeface="Abadi" panose="020B0604020104020204" pitchFamily="34" charset="0"/>
                <a:cs typeface="Calibri"/>
              </a:rPr>
              <a:t>ministerio</a:t>
            </a:r>
            <a:r>
              <a:rPr lang="es-PE" sz="2650" spc="50" dirty="0">
                <a:latin typeface="Abadi" panose="020B0604020104020204" pitchFamily="34" charset="0"/>
                <a:cs typeface="Calibri"/>
              </a:rPr>
              <a:t> </a:t>
            </a:r>
            <a:r>
              <a:rPr lang="es-PE" sz="2650" spc="135" dirty="0">
                <a:latin typeface="Abadi" panose="020B0604020104020204" pitchFamily="34" charset="0"/>
                <a:cs typeface="Calibri"/>
              </a:rPr>
              <a:t>o</a:t>
            </a:r>
            <a:r>
              <a:rPr lang="es-PE" sz="2650" spc="50" dirty="0">
                <a:latin typeface="Abadi" panose="020B0604020104020204" pitchFamily="34" charset="0"/>
                <a:cs typeface="Calibri"/>
              </a:rPr>
              <a:t> </a:t>
            </a:r>
            <a:r>
              <a:rPr lang="es-PE" sz="2650" spc="135" dirty="0">
                <a:latin typeface="Abadi" panose="020B0604020104020204" pitchFamily="34" charset="0"/>
                <a:cs typeface="Calibri"/>
              </a:rPr>
              <a:t>en</a:t>
            </a:r>
            <a:r>
              <a:rPr lang="es-PE" sz="2650" spc="50" dirty="0">
                <a:latin typeface="Abadi" panose="020B0604020104020204" pitchFamily="34" charset="0"/>
                <a:cs typeface="Calibri"/>
              </a:rPr>
              <a:t> </a:t>
            </a:r>
            <a:r>
              <a:rPr lang="es-PE" sz="2650" spc="135" dirty="0">
                <a:latin typeface="Abadi" panose="020B0604020104020204" pitchFamily="34" charset="0"/>
                <a:cs typeface="Calibri"/>
              </a:rPr>
              <a:t>mi</a:t>
            </a:r>
            <a:r>
              <a:rPr lang="es-PE" sz="2650" spc="45" dirty="0">
                <a:latin typeface="Abadi" panose="020B0604020104020204" pitchFamily="34" charset="0"/>
                <a:cs typeface="Calibri"/>
              </a:rPr>
              <a:t> </a:t>
            </a:r>
            <a:r>
              <a:rPr lang="es-PE" sz="2650" spc="100" dirty="0">
                <a:latin typeface="Abadi" panose="020B0604020104020204" pitchFamily="34" charset="0"/>
                <a:cs typeface="Calibri"/>
              </a:rPr>
              <a:t>vida,</a:t>
            </a:r>
            <a:r>
              <a:rPr lang="es-PE" sz="2650" spc="45" dirty="0">
                <a:latin typeface="Abadi" panose="020B0604020104020204" pitchFamily="34" charset="0"/>
                <a:cs typeface="Calibri"/>
              </a:rPr>
              <a:t> </a:t>
            </a:r>
            <a:r>
              <a:rPr lang="es-PE" sz="2650" spc="135" dirty="0">
                <a:latin typeface="Abadi" panose="020B0604020104020204" pitchFamily="34" charset="0"/>
                <a:cs typeface="Calibri"/>
              </a:rPr>
              <a:t>puedo  </a:t>
            </a:r>
            <a:r>
              <a:rPr lang="es-PE" sz="2650" spc="125" dirty="0">
                <a:latin typeface="Abadi" panose="020B0604020104020204" pitchFamily="34" charset="0"/>
                <a:cs typeface="Calibri"/>
              </a:rPr>
              <a:t>encontrarme </a:t>
            </a:r>
            <a:r>
              <a:rPr lang="es-PE" sz="2650" spc="130" dirty="0">
                <a:latin typeface="Abadi" panose="020B0604020104020204" pitchFamily="34" charset="0"/>
                <a:cs typeface="Calibri"/>
              </a:rPr>
              <a:t>con </a:t>
            </a:r>
            <a:r>
              <a:rPr lang="es-PE" sz="2650" spc="114" dirty="0">
                <a:latin typeface="Abadi" panose="020B0604020104020204" pitchFamily="34" charset="0"/>
                <a:cs typeface="Calibri"/>
              </a:rPr>
              <a:t>personas </a:t>
            </a:r>
            <a:r>
              <a:rPr lang="es-PE" sz="2650" spc="130" dirty="0">
                <a:latin typeface="Abadi" panose="020B0604020104020204" pitchFamily="34" charset="0"/>
                <a:cs typeface="Calibri"/>
              </a:rPr>
              <a:t>de  </a:t>
            </a:r>
            <a:r>
              <a:rPr lang="es-PE" sz="2650" spc="105" dirty="0">
                <a:latin typeface="Abadi" panose="020B0604020104020204" pitchFamily="34" charset="0"/>
                <a:cs typeface="Calibri"/>
              </a:rPr>
              <a:t>diferentes perspectivas</a:t>
            </a:r>
            <a:r>
              <a:rPr lang="es-PE" sz="2650" spc="10" dirty="0">
                <a:latin typeface="Abadi" panose="020B0604020104020204" pitchFamily="34" charset="0"/>
                <a:cs typeface="Calibri"/>
              </a:rPr>
              <a:t> </a:t>
            </a:r>
            <a:r>
              <a:rPr lang="es-PE" sz="2650" spc="75" dirty="0">
                <a:latin typeface="Abadi" panose="020B0604020104020204" pitchFamily="34" charset="0"/>
                <a:cs typeface="Calibri"/>
              </a:rPr>
              <a:t>al...</a:t>
            </a:r>
          </a:p>
          <a:p>
            <a:pPr marL="514350" marR="5080" indent="-514350">
              <a:buFont typeface="+mj-lt"/>
              <a:buAutoNum type="arabicPeriod"/>
              <a:tabLst>
                <a:tab pos="527685" algn="l"/>
              </a:tabLst>
            </a:pPr>
            <a:r>
              <a:rPr lang="es-PE" sz="2650" spc="120" dirty="0">
                <a:latin typeface="Abadi" panose="020B0604020104020204" pitchFamily="34" charset="0"/>
                <a:cs typeface="Calibri"/>
              </a:rPr>
              <a:t>E</a:t>
            </a:r>
            <a:r>
              <a:rPr lang="es-PE" sz="2650" spc="135" dirty="0">
                <a:latin typeface="Abadi" panose="020B0604020104020204" pitchFamily="34" charset="0"/>
                <a:cs typeface="Calibri"/>
              </a:rPr>
              <a:t>n mi ministerio o en mi vida,  </a:t>
            </a:r>
            <a:r>
              <a:rPr lang="es-PE" sz="2650" dirty="0">
                <a:latin typeface="Abadi" panose="020B0604020104020204" pitchFamily="34" charset="0"/>
                <a:cs typeface="Calibri"/>
              </a:rPr>
              <a:t>	</a:t>
            </a:r>
            <a:r>
              <a:rPr lang="es-PE" sz="2650" spc="130" dirty="0">
                <a:latin typeface="Abadi" panose="020B0604020104020204" pitchFamily="34" charset="0"/>
                <a:cs typeface="Calibri"/>
              </a:rPr>
              <a:t>p</a:t>
            </a:r>
            <a:r>
              <a:rPr lang="es-PE" sz="2650" spc="135" dirty="0">
                <a:latin typeface="Abadi" panose="020B0604020104020204" pitchFamily="34" charset="0"/>
                <a:cs typeface="Calibri"/>
              </a:rPr>
              <a:t>u</a:t>
            </a:r>
            <a:r>
              <a:rPr lang="es-PE" sz="2650" spc="125" dirty="0">
                <a:latin typeface="Abadi" panose="020B0604020104020204" pitchFamily="34" charset="0"/>
                <a:cs typeface="Calibri"/>
              </a:rPr>
              <a:t>e</a:t>
            </a:r>
            <a:r>
              <a:rPr lang="es-PE" sz="2650" spc="135" dirty="0">
                <a:latin typeface="Abadi" panose="020B0604020104020204" pitchFamily="34" charset="0"/>
                <a:cs typeface="Calibri"/>
              </a:rPr>
              <a:t>do </a:t>
            </a:r>
            <a:r>
              <a:rPr lang="es-PE" sz="2650" spc="130" dirty="0">
                <a:latin typeface="Abadi" panose="020B0604020104020204" pitchFamily="34" charset="0"/>
                <a:cs typeface="Calibri"/>
              </a:rPr>
              <a:t>comprender</a:t>
            </a:r>
            <a:r>
              <a:rPr lang="es-PE" sz="2650" dirty="0">
                <a:latin typeface="Abadi" panose="020B0604020104020204" pitchFamily="34" charset="0"/>
                <a:cs typeface="Calibri"/>
              </a:rPr>
              <a:t>	</a:t>
            </a:r>
            <a:r>
              <a:rPr lang="es-PE" sz="2650" spc="210" dirty="0">
                <a:latin typeface="Abadi" panose="020B0604020104020204" pitchFamily="34" charset="0"/>
                <a:cs typeface="Calibri"/>
              </a:rPr>
              <a:t>m</a:t>
            </a:r>
            <a:r>
              <a:rPr lang="es-PE" sz="2650" spc="125" dirty="0">
                <a:latin typeface="Abadi" panose="020B0604020104020204" pitchFamily="34" charset="0"/>
                <a:cs typeface="Calibri"/>
              </a:rPr>
              <a:t>e</a:t>
            </a:r>
            <a:r>
              <a:rPr lang="es-PE" sz="2650" spc="60" dirty="0">
                <a:latin typeface="Abadi" panose="020B0604020104020204" pitchFamily="34" charset="0"/>
                <a:cs typeface="Calibri"/>
              </a:rPr>
              <a:t>j</a:t>
            </a:r>
            <a:r>
              <a:rPr lang="es-PE" sz="2650" spc="130" dirty="0">
                <a:latin typeface="Abadi" panose="020B0604020104020204" pitchFamily="34" charset="0"/>
                <a:cs typeface="Calibri"/>
              </a:rPr>
              <a:t>o</a:t>
            </a:r>
            <a:r>
              <a:rPr lang="es-PE" sz="2650" spc="90" dirty="0">
                <a:latin typeface="Abadi" panose="020B0604020104020204" pitchFamily="34" charset="0"/>
                <a:cs typeface="Calibri"/>
              </a:rPr>
              <a:t>r</a:t>
            </a:r>
            <a:r>
              <a:rPr lang="es-PE" sz="2650" dirty="0">
                <a:latin typeface="Abadi" panose="020B0604020104020204" pitchFamily="34" charset="0"/>
                <a:cs typeface="Calibri"/>
              </a:rPr>
              <a:t>	</a:t>
            </a:r>
            <a:r>
              <a:rPr lang="es-PE" sz="2650" spc="125" dirty="0">
                <a:latin typeface="Abadi" panose="020B0604020104020204" pitchFamily="34" charset="0"/>
                <a:cs typeface="Calibri"/>
              </a:rPr>
              <a:t> a </a:t>
            </a:r>
            <a:r>
              <a:rPr lang="es-PE" sz="2650" spc="90" dirty="0">
                <a:latin typeface="Abadi" panose="020B0604020104020204" pitchFamily="34" charset="0"/>
                <a:cs typeface="Calibri"/>
              </a:rPr>
              <a:t>las personas con perspectivas diferentes al…</a:t>
            </a:r>
            <a:endParaRPr lang="es-PE" sz="2650" dirty="0">
              <a:latin typeface="Abadi" panose="020B0604020104020204" pitchFamily="34" charset="0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1132108" cy="10607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527053" y="3113151"/>
            <a:ext cx="661897" cy="25483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611" y="88176"/>
            <a:ext cx="228776" cy="2287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Picture 4" descr="Comienza la última sesión del Sínodo de la Sinodalidad - Diócesis de Ávila">
            <a:extLst>
              <a:ext uri="{FF2B5EF4-FFF2-40B4-BE49-F238E27FC236}">
                <a16:creationId xmlns:a16="http://schemas.microsoft.com/office/drawing/2014/main" id="{60B2CF63-C21B-4B6F-9C8E-935A046CF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513996"/>
            <a:ext cx="4363473" cy="383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0916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12188952" y="0"/>
                </a:moveTo>
                <a:lnTo>
                  <a:pt x="0" y="0"/>
                </a:lnTo>
                <a:lnTo>
                  <a:pt x="0" y="6858000"/>
                </a:lnTo>
                <a:lnTo>
                  <a:pt x="12188952" y="6858000"/>
                </a:lnTo>
                <a:lnTo>
                  <a:pt x="12188952" y="0"/>
                </a:lnTo>
                <a:close/>
              </a:path>
            </a:pathLst>
          </a:custGeom>
          <a:solidFill>
            <a:srgbClr val="F1EBEA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744200" y="0"/>
            <a:ext cx="1447799" cy="15357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719665"/>
            <a:ext cx="1371599" cy="25483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71601" y="1550338"/>
            <a:ext cx="9801860" cy="1641475"/>
          </a:xfrm>
          <a:custGeom>
            <a:avLst/>
            <a:gdLst/>
            <a:ahLst/>
            <a:cxnLst/>
            <a:rect l="l" t="t" r="r" b="b"/>
            <a:pathLst>
              <a:path w="9801860" h="1641475">
                <a:moveTo>
                  <a:pt x="9528187" y="1640927"/>
                </a:moveTo>
                <a:lnTo>
                  <a:pt x="273494" y="1640927"/>
                </a:lnTo>
                <a:lnTo>
                  <a:pt x="224331" y="1636522"/>
                </a:lnTo>
                <a:lnTo>
                  <a:pt x="178060" y="1623817"/>
                </a:lnTo>
                <a:lnTo>
                  <a:pt x="135452" y="1603587"/>
                </a:lnTo>
                <a:lnTo>
                  <a:pt x="97282" y="1576604"/>
                </a:lnTo>
                <a:lnTo>
                  <a:pt x="64320" y="1543641"/>
                </a:lnTo>
                <a:lnTo>
                  <a:pt x="37338" y="1505469"/>
                </a:lnTo>
                <a:lnTo>
                  <a:pt x="17108" y="1462863"/>
                </a:lnTo>
                <a:lnTo>
                  <a:pt x="4405" y="1416592"/>
                </a:lnTo>
                <a:lnTo>
                  <a:pt x="0" y="1367433"/>
                </a:lnTo>
                <a:lnTo>
                  <a:pt x="0" y="273494"/>
                </a:lnTo>
                <a:lnTo>
                  <a:pt x="4405" y="224334"/>
                </a:lnTo>
                <a:lnTo>
                  <a:pt x="17108" y="178065"/>
                </a:lnTo>
                <a:lnTo>
                  <a:pt x="37338" y="135459"/>
                </a:lnTo>
                <a:lnTo>
                  <a:pt x="64320" y="97287"/>
                </a:lnTo>
                <a:lnTo>
                  <a:pt x="97282" y="64323"/>
                </a:lnTo>
                <a:lnTo>
                  <a:pt x="135452" y="37341"/>
                </a:lnTo>
                <a:lnTo>
                  <a:pt x="178060" y="17110"/>
                </a:lnTo>
                <a:lnTo>
                  <a:pt x="224331" y="4405"/>
                </a:lnTo>
                <a:lnTo>
                  <a:pt x="273494" y="0"/>
                </a:lnTo>
                <a:lnTo>
                  <a:pt x="9528187" y="0"/>
                </a:lnTo>
                <a:lnTo>
                  <a:pt x="9577347" y="4405"/>
                </a:lnTo>
                <a:lnTo>
                  <a:pt x="9623616" y="17110"/>
                </a:lnTo>
                <a:lnTo>
                  <a:pt x="9666223" y="37341"/>
                </a:lnTo>
                <a:lnTo>
                  <a:pt x="9704394" y="64323"/>
                </a:lnTo>
                <a:lnTo>
                  <a:pt x="9737356" y="97287"/>
                </a:lnTo>
                <a:lnTo>
                  <a:pt x="9764340" y="135459"/>
                </a:lnTo>
                <a:lnTo>
                  <a:pt x="9784570" y="178065"/>
                </a:lnTo>
                <a:lnTo>
                  <a:pt x="9797274" y="224334"/>
                </a:lnTo>
                <a:lnTo>
                  <a:pt x="9801682" y="273494"/>
                </a:lnTo>
                <a:lnTo>
                  <a:pt x="9801682" y="1367433"/>
                </a:lnTo>
                <a:lnTo>
                  <a:pt x="9797274" y="1416592"/>
                </a:lnTo>
                <a:lnTo>
                  <a:pt x="9784570" y="1462863"/>
                </a:lnTo>
                <a:lnTo>
                  <a:pt x="9764340" y="1505469"/>
                </a:lnTo>
                <a:lnTo>
                  <a:pt x="9737356" y="1543641"/>
                </a:lnTo>
                <a:lnTo>
                  <a:pt x="9704394" y="1576604"/>
                </a:lnTo>
                <a:lnTo>
                  <a:pt x="9666223" y="1603587"/>
                </a:lnTo>
                <a:lnTo>
                  <a:pt x="9623616" y="1623817"/>
                </a:lnTo>
                <a:lnTo>
                  <a:pt x="9577347" y="1636522"/>
                </a:lnTo>
                <a:lnTo>
                  <a:pt x="9528187" y="1640927"/>
                </a:lnTo>
                <a:close/>
              </a:path>
            </a:pathLst>
          </a:custGeom>
          <a:solidFill>
            <a:srgbClr val="8FA2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71601" y="1550338"/>
            <a:ext cx="9801860" cy="1641475"/>
          </a:xfrm>
          <a:custGeom>
            <a:avLst/>
            <a:gdLst/>
            <a:ahLst/>
            <a:cxnLst/>
            <a:rect l="l" t="t" r="r" b="b"/>
            <a:pathLst>
              <a:path w="9801860" h="1641475">
                <a:moveTo>
                  <a:pt x="0" y="273494"/>
                </a:moveTo>
                <a:lnTo>
                  <a:pt x="0" y="273494"/>
                </a:lnTo>
                <a:lnTo>
                  <a:pt x="4405" y="224334"/>
                </a:lnTo>
                <a:lnTo>
                  <a:pt x="17108" y="178065"/>
                </a:lnTo>
                <a:lnTo>
                  <a:pt x="37338" y="135459"/>
                </a:lnTo>
                <a:lnTo>
                  <a:pt x="64320" y="97287"/>
                </a:lnTo>
                <a:lnTo>
                  <a:pt x="97282" y="64323"/>
                </a:lnTo>
                <a:lnTo>
                  <a:pt x="135452" y="37341"/>
                </a:lnTo>
                <a:lnTo>
                  <a:pt x="178060" y="17110"/>
                </a:lnTo>
                <a:lnTo>
                  <a:pt x="224331" y="4405"/>
                </a:lnTo>
                <a:lnTo>
                  <a:pt x="273494" y="0"/>
                </a:lnTo>
                <a:lnTo>
                  <a:pt x="9528187" y="0"/>
                </a:lnTo>
                <a:lnTo>
                  <a:pt x="9528187" y="0"/>
                </a:lnTo>
                <a:lnTo>
                  <a:pt x="9577347" y="4405"/>
                </a:lnTo>
                <a:lnTo>
                  <a:pt x="9623616" y="17110"/>
                </a:lnTo>
                <a:lnTo>
                  <a:pt x="9666223" y="37341"/>
                </a:lnTo>
                <a:lnTo>
                  <a:pt x="9704394" y="64323"/>
                </a:lnTo>
                <a:lnTo>
                  <a:pt x="9737356" y="97287"/>
                </a:lnTo>
                <a:lnTo>
                  <a:pt x="9764340" y="135459"/>
                </a:lnTo>
                <a:lnTo>
                  <a:pt x="9784570" y="178065"/>
                </a:lnTo>
                <a:lnTo>
                  <a:pt x="9797274" y="224334"/>
                </a:lnTo>
                <a:lnTo>
                  <a:pt x="9801682" y="273494"/>
                </a:lnTo>
                <a:lnTo>
                  <a:pt x="9801682" y="1367433"/>
                </a:lnTo>
                <a:lnTo>
                  <a:pt x="9801682" y="1367433"/>
                </a:lnTo>
                <a:lnTo>
                  <a:pt x="9528187" y="1640927"/>
                </a:lnTo>
                <a:lnTo>
                  <a:pt x="273494" y="1640927"/>
                </a:lnTo>
                <a:lnTo>
                  <a:pt x="273494" y="1640927"/>
                </a:lnTo>
                <a:lnTo>
                  <a:pt x="0" y="1367433"/>
                </a:lnTo>
                <a:lnTo>
                  <a:pt x="0" y="273494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71601" y="3277663"/>
            <a:ext cx="9801860" cy="1641475"/>
          </a:xfrm>
          <a:custGeom>
            <a:avLst/>
            <a:gdLst/>
            <a:ahLst/>
            <a:cxnLst/>
            <a:rect l="l" t="t" r="r" b="b"/>
            <a:pathLst>
              <a:path w="9801860" h="1641475">
                <a:moveTo>
                  <a:pt x="9528187" y="1640927"/>
                </a:moveTo>
                <a:lnTo>
                  <a:pt x="273494" y="1640927"/>
                </a:lnTo>
                <a:lnTo>
                  <a:pt x="224331" y="1636522"/>
                </a:lnTo>
                <a:lnTo>
                  <a:pt x="178060" y="1623817"/>
                </a:lnTo>
                <a:lnTo>
                  <a:pt x="135452" y="1603587"/>
                </a:lnTo>
                <a:lnTo>
                  <a:pt x="97282" y="1576604"/>
                </a:lnTo>
                <a:lnTo>
                  <a:pt x="64320" y="1543641"/>
                </a:lnTo>
                <a:lnTo>
                  <a:pt x="37338" y="1505469"/>
                </a:lnTo>
                <a:lnTo>
                  <a:pt x="17108" y="1462863"/>
                </a:lnTo>
                <a:lnTo>
                  <a:pt x="4405" y="1416592"/>
                </a:lnTo>
                <a:lnTo>
                  <a:pt x="0" y="1367433"/>
                </a:lnTo>
                <a:lnTo>
                  <a:pt x="0" y="273494"/>
                </a:lnTo>
                <a:lnTo>
                  <a:pt x="4405" y="224334"/>
                </a:lnTo>
                <a:lnTo>
                  <a:pt x="17108" y="178065"/>
                </a:lnTo>
                <a:lnTo>
                  <a:pt x="37338" y="135459"/>
                </a:lnTo>
                <a:lnTo>
                  <a:pt x="64320" y="97287"/>
                </a:lnTo>
                <a:lnTo>
                  <a:pt x="97282" y="64323"/>
                </a:lnTo>
                <a:lnTo>
                  <a:pt x="135452" y="37341"/>
                </a:lnTo>
                <a:lnTo>
                  <a:pt x="178060" y="17110"/>
                </a:lnTo>
                <a:lnTo>
                  <a:pt x="224331" y="4405"/>
                </a:lnTo>
                <a:lnTo>
                  <a:pt x="273494" y="0"/>
                </a:lnTo>
                <a:lnTo>
                  <a:pt x="9528187" y="0"/>
                </a:lnTo>
                <a:lnTo>
                  <a:pt x="9577347" y="4405"/>
                </a:lnTo>
                <a:lnTo>
                  <a:pt x="9623616" y="17110"/>
                </a:lnTo>
                <a:lnTo>
                  <a:pt x="9666223" y="37341"/>
                </a:lnTo>
                <a:lnTo>
                  <a:pt x="9704394" y="64323"/>
                </a:lnTo>
                <a:lnTo>
                  <a:pt x="9737356" y="97287"/>
                </a:lnTo>
                <a:lnTo>
                  <a:pt x="9764340" y="135459"/>
                </a:lnTo>
                <a:lnTo>
                  <a:pt x="9784570" y="178065"/>
                </a:lnTo>
                <a:lnTo>
                  <a:pt x="9797274" y="224334"/>
                </a:lnTo>
                <a:lnTo>
                  <a:pt x="9801682" y="273494"/>
                </a:lnTo>
                <a:lnTo>
                  <a:pt x="9801682" y="1367433"/>
                </a:lnTo>
                <a:lnTo>
                  <a:pt x="9797274" y="1416592"/>
                </a:lnTo>
                <a:lnTo>
                  <a:pt x="9784570" y="1462863"/>
                </a:lnTo>
                <a:lnTo>
                  <a:pt x="9764340" y="1505469"/>
                </a:lnTo>
                <a:lnTo>
                  <a:pt x="9737356" y="1543641"/>
                </a:lnTo>
                <a:lnTo>
                  <a:pt x="9704394" y="1576604"/>
                </a:lnTo>
                <a:lnTo>
                  <a:pt x="9666223" y="1603587"/>
                </a:lnTo>
                <a:lnTo>
                  <a:pt x="9623616" y="1623817"/>
                </a:lnTo>
                <a:lnTo>
                  <a:pt x="9577347" y="1636522"/>
                </a:lnTo>
                <a:lnTo>
                  <a:pt x="9528187" y="1640927"/>
                </a:lnTo>
                <a:close/>
              </a:path>
            </a:pathLst>
          </a:custGeom>
          <a:solidFill>
            <a:srgbClr val="C983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71601" y="3277663"/>
            <a:ext cx="9801860" cy="1641475"/>
          </a:xfrm>
          <a:custGeom>
            <a:avLst/>
            <a:gdLst/>
            <a:ahLst/>
            <a:cxnLst/>
            <a:rect l="l" t="t" r="r" b="b"/>
            <a:pathLst>
              <a:path w="9801860" h="1641475">
                <a:moveTo>
                  <a:pt x="0" y="273494"/>
                </a:moveTo>
                <a:lnTo>
                  <a:pt x="0" y="273494"/>
                </a:lnTo>
                <a:lnTo>
                  <a:pt x="4405" y="224334"/>
                </a:lnTo>
                <a:lnTo>
                  <a:pt x="17108" y="178065"/>
                </a:lnTo>
                <a:lnTo>
                  <a:pt x="37338" y="135459"/>
                </a:lnTo>
                <a:lnTo>
                  <a:pt x="64320" y="97287"/>
                </a:lnTo>
                <a:lnTo>
                  <a:pt x="97282" y="64323"/>
                </a:lnTo>
                <a:lnTo>
                  <a:pt x="135452" y="37341"/>
                </a:lnTo>
                <a:lnTo>
                  <a:pt x="178060" y="17110"/>
                </a:lnTo>
                <a:lnTo>
                  <a:pt x="224331" y="4405"/>
                </a:lnTo>
                <a:lnTo>
                  <a:pt x="273494" y="0"/>
                </a:lnTo>
                <a:lnTo>
                  <a:pt x="9528187" y="0"/>
                </a:lnTo>
                <a:lnTo>
                  <a:pt x="9528187" y="0"/>
                </a:lnTo>
                <a:lnTo>
                  <a:pt x="9577347" y="4405"/>
                </a:lnTo>
                <a:lnTo>
                  <a:pt x="9623616" y="17110"/>
                </a:lnTo>
                <a:lnTo>
                  <a:pt x="9666223" y="37341"/>
                </a:lnTo>
                <a:lnTo>
                  <a:pt x="9704394" y="64323"/>
                </a:lnTo>
                <a:lnTo>
                  <a:pt x="9737356" y="97287"/>
                </a:lnTo>
                <a:lnTo>
                  <a:pt x="9764340" y="135459"/>
                </a:lnTo>
                <a:lnTo>
                  <a:pt x="9784570" y="178065"/>
                </a:lnTo>
                <a:lnTo>
                  <a:pt x="9797274" y="224334"/>
                </a:lnTo>
                <a:lnTo>
                  <a:pt x="9801682" y="273494"/>
                </a:lnTo>
                <a:lnTo>
                  <a:pt x="9801682" y="1367433"/>
                </a:lnTo>
                <a:lnTo>
                  <a:pt x="9801682" y="1367433"/>
                </a:lnTo>
                <a:lnTo>
                  <a:pt x="9528187" y="1640927"/>
                </a:lnTo>
                <a:lnTo>
                  <a:pt x="273494" y="1640927"/>
                </a:lnTo>
                <a:lnTo>
                  <a:pt x="273494" y="1640927"/>
                </a:lnTo>
                <a:lnTo>
                  <a:pt x="0" y="1367433"/>
                </a:lnTo>
                <a:lnTo>
                  <a:pt x="0" y="273494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16939" y="566940"/>
            <a:ext cx="972566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1" spc="265" dirty="0">
                <a:solidFill>
                  <a:srgbClr val="44131A"/>
                </a:solidFill>
                <a:latin typeface="Calibri"/>
                <a:cs typeface="Calibri"/>
              </a:rPr>
              <a:t>Experiencia </a:t>
            </a:r>
            <a:r>
              <a:rPr sz="4200" b="1" spc="320" dirty="0">
                <a:solidFill>
                  <a:srgbClr val="44131A"/>
                </a:solidFill>
                <a:latin typeface="Calibri"/>
                <a:cs typeface="Calibri"/>
              </a:rPr>
              <a:t>de </a:t>
            </a:r>
            <a:r>
              <a:rPr sz="4200" b="1" spc="280" dirty="0">
                <a:solidFill>
                  <a:srgbClr val="44131A"/>
                </a:solidFill>
                <a:latin typeface="Calibri"/>
                <a:cs typeface="Calibri"/>
              </a:rPr>
              <a:t>conversación</a:t>
            </a:r>
            <a:r>
              <a:rPr sz="4200" b="1" spc="-225" dirty="0">
                <a:solidFill>
                  <a:srgbClr val="44131A"/>
                </a:solidFill>
                <a:latin typeface="Calibri"/>
                <a:cs typeface="Calibri"/>
              </a:rPr>
              <a:t> </a:t>
            </a:r>
            <a:r>
              <a:rPr sz="4200" b="1" spc="145" dirty="0">
                <a:solidFill>
                  <a:srgbClr val="44131A"/>
                </a:solidFill>
                <a:latin typeface="Calibri"/>
                <a:cs typeface="Calibri"/>
              </a:rPr>
              <a:t>espiritual</a:t>
            </a:r>
            <a:endParaRPr sz="4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53210" y="1851977"/>
            <a:ext cx="8131809" cy="856004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5080">
              <a:lnSpc>
                <a:spcPts val="3090"/>
              </a:lnSpc>
              <a:spcBef>
                <a:spcPts val="475"/>
              </a:spcBef>
            </a:pPr>
            <a:r>
              <a:rPr sz="2850" b="1" spc="120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Parte </a:t>
            </a:r>
            <a:r>
              <a:rPr sz="2850" b="1" spc="70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I</a:t>
            </a:r>
            <a:r>
              <a:rPr sz="2850" spc="70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: </a:t>
            </a:r>
            <a:r>
              <a:rPr sz="2850" spc="140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Compartan </a:t>
            </a:r>
            <a:r>
              <a:rPr sz="2850" spc="135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brevemente </a:t>
            </a:r>
            <a:r>
              <a:rPr sz="2850" spc="120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sus respuestas</a:t>
            </a:r>
            <a:r>
              <a:rPr sz="2850" spc="-195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 </a:t>
            </a:r>
            <a:r>
              <a:rPr sz="2850" spc="140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de </a:t>
            </a:r>
            <a:r>
              <a:rPr lang="en-US" sz="2850" spc="140" dirty="0" err="1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su</a:t>
            </a:r>
            <a:r>
              <a:rPr lang="en-US" sz="2850" spc="140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 </a:t>
            </a:r>
            <a:r>
              <a:rPr sz="2850" spc="110" dirty="0" err="1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reflexi</a:t>
            </a:r>
            <a:r>
              <a:rPr sz="2850" spc="110" dirty="0" err="1">
                <a:solidFill>
                  <a:srgbClr val="FFFFFF"/>
                </a:solidFill>
                <a:latin typeface="Abadi" panose="020B0604020104020204" pitchFamily="34" charset="0"/>
                <a:cs typeface="Arial"/>
              </a:rPr>
              <a:t>ó</a:t>
            </a:r>
            <a:r>
              <a:rPr sz="2850" spc="110" dirty="0" err="1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n</a:t>
            </a:r>
            <a:r>
              <a:rPr sz="2850" spc="110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 </a:t>
            </a:r>
            <a:r>
              <a:rPr sz="2850" spc="120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personal </a:t>
            </a:r>
            <a:r>
              <a:rPr sz="2850" spc="145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en </a:t>
            </a:r>
            <a:r>
              <a:rPr sz="2850" spc="125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su </a:t>
            </a:r>
            <a:r>
              <a:rPr sz="2850" spc="130" dirty="0" err="1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grupo</a:t>
            </a:r>
            <a:r>
              <a:rPr sz="2850" spc="130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 </a:t>
            </a:r>
            <a:r>
              <a:rPr lang="en-US" sz="2850" spc="130" dirty="0" err="1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peque</a:t>
            </a:r>
            <a:r>
              <a:rPr lang="en-US" sz="2850" spc="130" dirty="0" err="1">
                <a:solidFill>
                  <a:srgbClr val="FFFFFF"/>
                </a:solidFill>
                <a:latin typeface="Abadi" panose="020B06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ñ</a:t>
            </a:r>
            <a:r>
              <a:rPr lang="en-US" sz="2850" spc="130" dirty="0" err="1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o</a:t>
            </a:r>
            <a:endParaRPr sz="2850" dirty="0">
              <a:latin typeface="Abadi" panose="020B0604020104020204" pitchFamily="34" charset="0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53209" y="3568940"/>
            <a:ext cx="926718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120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Parte </a:t>
            </a:r>
            <a:r>
              <a:rPr sz="2800" b="1" spc="70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II</a:t>
            </a:r>
            <a:r>
              <a:rPr sz="2800" spc="70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: </a:t>
            </a:r>
            <a:r>
              <a:rPr sz="2800" spc="125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Ahora, </a:t>
            </a:r>
            <a:r>
              <a:rPr sz="2800" spc="140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busquen </a:t>
            </a:r>
            <a:r>
              <a:rPr sz="2800" spc="125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aspectos </a:t>
            </a:r>
            <a:r>
              <a:rPr sz="2800" spc="145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comunes en </a:t>
            </a:r>
            <a:r>
              <a:rPr sz="2800" spc="100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las</a:t>
            </a:r>
            <a:r>
              <a:rPr sz="2800" spc="-380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 </a:t>
            </a:r>
            <a:r>
              <a:rPr sz="2800" spc="-120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ideas</a:t>
            </a:r>
            <a:endParaRPr sz="2800" dirty="0">
              <a:latin typeface="Abadi" panose="020B0604020104020204" pitchFamily="34" charset="0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03693" y="4007825"/>
            <a:ext cx="9810115" cy="218630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1156335">
              <a:lnSpc>
                <a:spcPts val="3090"/>
              </a:lnSpc>
              <a:spcBef>
                <a:spcPts val="475"/>
              </a:spcBef>
            </a:pPr>
            <a:r>
              <a:rPr sz="2800" spc="140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de </a:t>
            </a:r>
            <a:r>
              <a:rPr sz="2800" spc="105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los </a:t>
            </a:r>
            <a:r>
              <a:rPr sz="2800" spc="135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demás. </a:t>
            </a:r>
            <a:r>
              <a:rPr sz="2800" spc="120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¿Cuáles </a:t>
            </a:r>
            <a:r>
              <a:rPr sz="2800" spc="125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fueron </a:t>
            </a:r>
            <a:r>
              <a:rPr sz="2800" spc="105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los </a:t>
            </a:r>
            <a:r>
              <a:rPr sz="2800" spc="135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elementos</a:t>
            </a:r>
            <a:r>
              <a:rPr sz="2800" spc="-300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 </a:t>
            </a:r>
            <a:r>
              <a:rPr sz="2800" spc="145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comunes  </a:t>
            </a:r>
            <a:r>
              <a:rPr sz="2800" spc="125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entre </a:t>
            </a:r>
            <a:r>
              <a:rPr sz="2800" spc="100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las </a:t>
            </a:r>
            <a:r>
              <a:rPr sz="2800" spc="114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ideas </a:t>
            </a:r>
            <a:r>
              <a:rPr sz="2800" spc="140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de </a:t>
            </a:r>
            <a:r>
              <a:rPr sz="2800" spc="135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cada </a:t>
            </a:r>
            <a:r>
              <a:rPr sz="2800" spc="125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persona</a:t>
            </a:r>
            <a:r>
              <a:rPr sz="2800" spc="-240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 </a:t>
            </a:r>
            <a:r>
              <a:rPr sz="2800" spc="114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sobre:</a:t>
            </a:r>
            <a:endParaRPr sz="2800" dirty="0">
              <a:latin typeface="Abadi" panose="020B0604020104020204" pitchFamily="34" charset="0"/>
              <a:cs typeface="Calibri"/>
            </a:endParaRPr>
          </a:p>
          <a:p>
            <a:pPr marL="357505" indent="-228600">
              <a:lnSpc>
                <a:spcPct val="100000"/>
              </a:lnSpc>
              <a:spcBef>
                <a:spcPts val="1710"/>
              </a:spcBef>
              <a:buSzPct val="104545"/>
              <a:buChar char="•"/>
              <a:tabLst>
                <a:tab pos="357505" algn="l"/>
              </a:tabLst>
            </a:pPr>
            <a:r>
              <a:rPr lang="en-US" sz="2200" spc="90" dirty="0" err="1">
                <a:latin typeface="Calibri"/>
                <a:cs typeface="Calibri"/>
              </a:rPr>
              <a:t>Hacer</a:t>
            </a:r>
            <a:r>
              <a:rPr sz="2200" spc="50" dirty="0">
                <a:latin typeface="Calibri"/>
                <a:cs typeface="Calibri"/>
              </a:rPr>
              <a:t> </a:t>
            </a:r>
            <a:r>
              <a:rPr sz="2200" spc="95" dirty="0">
                <a:latin typeface="Calibri"/>
                <a:cs typeface="Calibri"/>
              </a:rPr>
              <a:t>espacio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spc="95" dirty="0">
                <a:latin typeface="Calibri"/>
                <a:cs typeface="Calibri"/>
              </a:rPr>
              <a:t>para</a:t>
            </a:r>
            <a:r>
              <a:rPr sz="2200" spc="50" dirty="0">
                <a:latin typeface="Calibri"/>
                <a:cs typeface="Calibri"/>
              </a:rPr>
              <a:t> </a:t>
            </a:r>
            <a:r>
              <a:rPr sz="2200" spc="80" dirty="0">
                <a:latin typeface="Calibri"/>
                <a:cs typeface="Calibri"/>
              </a:rPr>
              <a:t>el</a:t>
            </a:r>
            <a:r>
              <a:rPr sz="2200" spc="45" dirty="0">
                <a:latin typeface="Calibri"/>
                <a:cs typeface="Calibri"/>
              </a:rPr>
              <a:t> </a:t>
            </a:r>
            <a:r>
              <a:rPr sz="2200" spc="80" dirty="0">
                <a:latin typeface="Calibri"/>
                <a:cs typeface="Calibri"/>
              </a:rPr>
              <a:t>Espíritu</a:t>
            </a:r>
            <a:r>
              <a:rPr sz="2200" spc="50" dirty="0">
                <a:latin typeface="Calibri"/>
                <a:cs typeface="Calibri"/>
              </a:rPr>
              <a:t> </a:t>
            </a:r>
            <a:r>
              <a:rPr sz="2200" spc="100" dirty="0">
                <a:latin typeface="Calibri"/>
                <a:cs typeface="Calibri"/>
              </a:rPr>
              <a:t>Santo</a:t>
            </a:r>
            <a:r>
              <a:rPr sz="2200" spc="50" dirty="0">
                <a:latin typeface="Calibri"/>
                <a:cs typeface="Calibri"/>
              </a:rPr>
              <a:t> </a:t>
            </a:r>
            <a:r>
              <a:rPr sz="2200" spc="110" dirty="0">
                <a:latin typeface="Calibri"/>
                <a:cs typeface="Calibri"/>
              </a:rPr>
              <a:t>en</a:t>
            </a:r>
            <a:r>
              <a:rPr sz="2200" spc="45" dirty="0">
                <a:latin typeface="Calibri"/>
                <a:cs typeface="Calibri"/>
              </a:rPr>
              <a:t> </a:t>
            </a:r>
            <a:r>
              <a:rPr sz="2200" spc="75" dirty="0">
                <a:latin typeface="Calibri"/>
                <a:cs typeface="Calibri"/>
              </a:rPr>
              <a:t>las</a:t>
            </a:r>
            <a:r>
              <a:rPr sz="2200" spc="50" dirty="0">
                <a:latin typeface="Calibri"/>
                <a:cs typeface="Calibri"/>
              </a:rPr>
              <a:t> </a:t>
            </a:r>
            <a:r>
              <a:rPr sz="2200" spc="95" dirty="0">
                <a:latin typeface="Calibri"/>
                <a:cs typeface="Calibri"/>
              </a:rPr>
              <a:t>reuniones</a:t>
            </a:r>
            <a:r>
              <a:rPr sz="2200" spc="50" dirty="0">
                <a:latin typeface="Calibri"/>
                <a:cs typeface="Calibri"/>
              </a:rPr>
              <a:t> </a:t>
            </a:r>
            <a:r>
              <a:rPr sz="2200" spc="95" dirty="0">
                <a:latin typeface="Calibri"/>
                <a:cs typeface="Calibri"/>
              </a:rPr>
              <a:t>y</a:t>
            </a:r>
            <a:r>
              <a:rPr sz="2200" spc="45" dirty="0">
                <a:latin typeface="Calibri"/>
                <a:cs typeface="Calibri"/>
              </a:rPr>
              <a:t> </a:t>
            </a:r>
            <a:r>
              <a:rPr sz="2200" spc="85" dirty="0">
                <a:latin typeface="Calibri"/>
                <a:cs typeface="Calibri"/>
              </a:rPr>
              <a:t>otras</a:t>
            </a:r>
            <a:r>
              <a:rPr sz="2200" spc="50" dirty="0">
                <a:latin typeface="Calibri"/>
                <a:cs typeface="Calibri"/>
              </a:rPr>
              <a:t> </a:t>
            </a:r>
            <a:r>
              <a:rPr sz="2200" spc="80" dirty="0">
                <a:latin typeface="Calibri"/>
                <a:cs typeface="Calibri"/>
              </a:rPr>
              <a:t>actividades</a:t>
            </a:r>
            <a:endParaRPr sz="2200" dirty="0">
              <a:latin typeface="Calibri"/>
              <a:cs typeface="Calibri"/>
            </a:endParaRPr>
          </a:p>
          <a:p>
            <a:pPr marL="357505" indent="-228600">
              <a:lnSpc>
                <a:spcPct val="100000"/>
              </a:lnSpc>
              <a:spcBef>
                <a:spcPts val="400"/>
              </a:spcBef>
              <a:buSzPct val="104545"/>
              <a:buChar char="•"/>
              <a:tabLst>
                <a:tab pos="357505" algn="l"/>
              </a:tabLst>
            </a:pPr>
            <a:r>
              <a:rPr sz="2200" spc="105" dirty="0">
                <a:latin typeface="Calibri"/>
                <a:cs typeface="Calibri"/>
              </a:rPr>
              <a:t>Encontrarme con </a:t>
            </a:r>
            <a:r>
              <a:rPr sz="2200" spc="95" dirty="0">
                <a:latin typeface="Calibri"/>
                <a:cs typeface="Calibri"/>
              </a:rPr>
              <a:t>personas </a:t>
            </a:r>
            <a:r>
              <a:rPr sz="2200" spc="110" dirty="0">
                <a:latin typeface="Calibri"/>
                <a:cs typeface="Calibri"/>
              </a:rPr>
              <a:t>de </a:t>
            </a:r>
            <a:r>
              <a:rPr sz="2200" spc="85" dirty="0">
                <a:latin typeface="Calibri"/>
                <a:cs typeface="Calibri"/>
              </a:rPr>
              <a:t>diferentes </a:t>
            </a:r>
            <a:r>
              <a:rPr sz="2200" spc="90" dirty="0">
                <a:latin typeface="Calibri"/>
                <a:cs typeface="Calibri"/>
              </a:rPr>
              <a:t>perspectivas </a:t>
            </a:r>
            <a:r>
              <a:rPr sz="2200" spc="110" dirty="0">
                <a:latin typeface="Calibri"/>
                <a:cs typeface="Calibri"/>
              </a:rPr>
              <a:t>en mi</a:t>
            </a:r>
            <a:r>
              <a:rPr sz="2200" spc="-315" dirty="0">
                <a:latin typeface="Calibri"/>
                <a:cs typeface="Calibri"/>
              </a:rPr>
              <a:t> </a:t>
            </a:r>
            <a:r>
              <a:rPr sz="2200" spc="80" dirty="0">
                <a:latin typeface="Calibri"/>
                <a:cs typeface="Calibri"/>
              </a:rPr>
              <a:t>ministerio/vida</a:t>
            </a:r>
            <a:endParaRPr sz="2200" dirty="0">
              <a:latin typeface="Calibri"/>
              <a:cs typeface="Calibri"/>
            </a:endParaRPr>
          </a:p>
          <a:p>
            <a:pPr marL="357505" indent="-228600">
              <a:lnSpc>
                <a:spcPct val="100000"/>
              </a:lnSpc>
              <a:spcBef>
                <a:spcPts val="405"/>
              </a:spcBef>
              <a:buSzPct val="104545"/>
              <a:buChar char="•"/>
              <a:tabLst>
                <a:tab pos="357505" algn="l"/>
              </a:tabLst>
            </a:pPr>
            <a:r>
              <a:rPr sz="2200" spc="110" dirty="0">
                <a:latin typeface="Calibri"/>
                <a:cs typeface="Calibri"/>
              </a:rPr>
              <a:t>Comprender </a:t>
            </a:r>
            <a:r>
              <a:rPr sz="2200" spc="105" dirty="0">
                <a:latin typeface="Calibri"/>
                <a:cs typeface="Calibri"/>
              </a:rPr>
              <a:t>a </a:t>
            </a:r>
            <a:r>
              <a:rPr sz="2200" spc="95" dirty="0">
                <a:latin typeface="Calibri"/>
                <a:cs typeface="Calibri"/>
              </a:rPr>
              <a:t>personas </a:t>
            </a:r>
            <a:r>
              <a:rPr sz="2200" spc="105" dirty="0">
                <a:latin typeface="Calibri"/>
                <a:cs typeface="Calibri"/>
              </a:rPr>
              <a:t>con </a:t>
            </a:r>
            <a:r>
              <a:rPr sz="2200" spc="80" dirty="0">
                <a:latin typeface="Calibri"/>
                <a:cs typeface="Calibri"/>
              </a:rPr>
              <a:t>perspectivas</a:t>
            </a:r>
            <a:r>
              <a:rPr sz="2200" spc="-200" dirty="0">
                <a:latin typeface="Calibri"/>
                <a:cs typeface="Calibri"/>
              </a:rPr>
              <a:t> </a:t>
            </a:r>
            <a:r>
              <a:rPr sz="2200" spc="85" dirty="0">
                <a:latin typeface="Calibri"/>
                <a:cs typeface="Calibri"/>
              </a:rPr>
              <a:t>diferentes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2611" y="88811"/>
            <a:ext cx="228776" cy="2287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7" y="2217534"/>
            <a:ext cx="12189460" cy="4640580"/>
          </a:xfrm>
          <a:custGeom>
            <a:avLst/>
            <a:gdLst/>
            <a:ahLst/>
            <a:cxnLst/>
            <a:rect l="l" t="t" r="r" b="b"/>
            <a:pathLst>
              <a:path w="12189460" h="4640580">
                <a:moveTo>
                  <a:pt x="0" y="4640465"/>
                </a:moveTo>
                <a:lnTo>
                  <a:pt x="12188952" y="4640465"/>
                </a:lnTo>
                <a:lnTo>
                  <a:pt x="12188952" y="0"/>
                </a:lnTo>
                <a:lnTo>
                  <a:pt x="0" y="0"/>
                </a:lnTo>
                <a:lnTo>
                  <a:pt x="0" y="4640465"/>
                </a:lnTo>
                <a:close/>
              </a:path>
            </a:pathLst>
          </a:custGeom>
          <a:solidFill>
            <a:srgbClr val="F1EBEA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71194" y="2776474"/>
            <a:ext cx="6050915" cy="3745897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469900" marR="247650" indent="-457200">
              <a:lnSpc>
                <a:spcPts val="3170"/>
              </a:lnSpc>
              <a:spcBef>
                <a:spcPts val="210"/>
              </a:spcBef>
              <a:buClr>
                <a:srgbClr val="A62C52"/>
              </a:buClr>
              <a:buSzPct val="105660"/>
              <a:buFont typeface="Wingdings" panose="05000000000000000000" pitchFamily="2" charset="2"/>
              <a:buChar char="§"/>
              <a:tabLst>
                <a:tab pos="240665" algn="l"/>
              </a:tabLst>
            </a:pPr>
            <a:r>
              <a:rPr sz="2800" spc="130" dirty="0">
                <a:latin typeface="Abadi" panose="020B0604020104020204" pitchFamily="34" charset="0"/>
                <a:cs typeface="Calibri"/>
              </a:rPr>
              <a:t>¿</a:t>
            </a:r>
            <a:r>
              <a:rPr lang="es-PE" sz="2800" spc="130" dirty="0">
                <a:latin typeface="Abadi" panose="020B0604020104020204" pitchFamily="34" charset="0"/>
                <a:cs typeface="Calibri"/>
              </a:rPr>
              <a:t>De </a:t>
            </a:r>
            <a:r>
              <a:rPr lang="es-PE" sz="2800" spc="135" dirty="0">
                <a:latin typeface="Abadi" panose="020B0604020104020204" pitchFamily="34" charset="0"/>
                <a:cs typeface="Calibri"/>
              </a:rPr>
              <a:t>qué manera </a:t>
            </a:r>
            <a:r>
              <a:rPr lang="es-PE" sz="2800" spc="100" dirty="0">
                <a:latin typeface="Abadi" panose="020B0604020104020204" pitchFamily="34" charset="0"/>
                <a:cs typeface="Calibri"/>
              </a:rPr>
              <a:t>invitarán </a:t>
            </a:r>
            <a:r>
              <a:rPr lang="es-PE" sz="2800" spc="90" dirty="0">
                <a:latin typeface="Abadi" panose="020B0604020104020204" pitchFamily="34" charset="0"/>
                <a:cs typeface="Calibri"/>
              </a:rPr>
              <a:t>al </a:t>
            </a:r>
            <a:r>
              <a:rPr lang="es-PE" sz="2800" spc="95" dirty="0">
                <a:latin typeface="Abadi" panose="020B0604020104020204" pitchFamily="34" charset="0"/>
                <a:cs typeface="Calibri"/>
              </a:rPr>
              <a:t>Espíritu  </a:t>
            </a:r>
            <a:r>
              <a:rPr lang="es-PE" sz="2800" spc="120" dirty="0">
                <a:latin typeface="Abadi" panose="020B0604020104020204" pitchFamily="34" charset="0"/>
                <a:cs typeface="Calibri"/>
              </a:rPr>
              <a:t>Santo </a:t>
            </a:r>
            <a:r>
              <a:rPr lang="es-PE" sz="2800" spc="125" dirty="0">
                <a:latin typeface="Abadi" panose="020B0604020104020204" pitchFamily="34" charset="0"/>
                <a:cs typeface="Calibri"/>
              </a:rPr>
              <a:t>a </a:t>
            </a:r>
            <a:r>
              <a:rPr lang="es-PE" sz="2800" spc="105" dirty="0">
                <a:latin typeface="Abadi" panose="020B0604020104020204" pitchFamily="34" charset="0"/>
                <a:cs typeface="Calibri"/>
              </a:rPr>
              <a:t>guiar </a:t>
            </a:r>
            <a:r>
              <a:rPr lang="es-PE" sz="2800" spc="90" dirty="0">
                <a:latin typeface="Abadi" panose="020B0604020104020204" pitchFamily="34" charset="0"/>
                <a:cs typeface="Calibri"/>
              </a:rPr>
              <a:t>las </a:t>
            </a:r>
            <a:r>
              <a:rPr lang="es-PE" sz="2800" spc="105" dirty="0">
                <a:latin typeface="Abadi" panose="020B0604020104020204" pitchFamily="34" charset="0"/>
                <a:cs typeface="Calibri"/>
              </a:rPr>
              <a:t>decisiones </a:t>
            </a:r>
            <a:r>
              <a:rPr lang="es-PE" sz="2800" spc="135" dirty="0">
                <a:latin typeface="Abadi" panose="020B0604020104020204" pitchFamily="34" charset="0"/>
                <a:cs typeface="Calibri"/>
              </a:rPr>
              <a:t>que  </a:t>
            </a:r>
            <a:r>
              <a:rPr lang="es-PE" sz="2800" spc="125" dirty="0">
                <a:latin typeface="Abadi" panose="020B0604020104020204" pitchFamily="34" charset="0"/>
                <a:cs typeface="Calibri"/>
              </a:rPr>
              <a:t>tomarán </a:t>
            </a:r>
            <a:r>
              <a:rPr lang="es-PE" sz="2800" spc="130" dirty="0">
                <a:latin typeface="Abadi" panose="020B0604020104020204" pitchFamily="34" charset="0"/>
                <a:cs typeface="Calibri"/>
              </a:rPr>
              <a:t>con </a:t>
            </a:r>
            <a:r>
              <a:rPr lang="es-PE" sz="2800" spc="105" dirty="0">
                <a:latin typeface="Abadi" panose="020B0604020104020204" pitchFamily="34" charset="0"/>
                <a:cs typeface="Calibri"/>
              </a:rPr>
              <a:t>otras personas </a:t>
            </a:r>
            <a:r>
              <a:rPr lang="es-PE" sz="2800" spc="135" dirty="0">
                <a:latin typeface="Abadi" panose="020B0604020104020204" pitchFamily="34" charset="0"/>
                <a:cs typeface="Calibri"/>
              </a:rPr>
              <a:t>en </a:t>
            </a:r>
            <a:r>
              <a:rPr lang="es-PE" sz="2800" spc="90" dirty="0">
                <a:latin typeface="Abadi" panose="020B0604020104020204" pitchFamily="34" charset="0"/>
                <a:cs typeface="Calibri"/>
              </a:rPr>
              <a:t>las </a:t>
            </a:r>
            <a:r>
              <a:rPr lang="es-PE" sz="2800" spc="120" dirty="0">
                <a:latin typeface="Abadi" panose="020B0604020104020204" pitchFamily="34" charset="0"/>
                <a:cs typeface="Calibri"/>
              </a:rPr>
              <a:t>próximas</a:t>
            </a:r>
            <a:r>
              <a:rPr lang="es-PE" sz="2800" spc="-280" dirty="0">
                <a:latin typeface="Abadi" panose="020B0604020104020204" pitchFamily="34" charset="0"/>
                <a:cs typeface="Calibri"/>
              </a:rPr>
              <a:t> </a:t>
            </a:r>
            <a:r>
              <a:rPr lang="es-PE" sz="2800" spc="125" dirty="0">
                <a:latin typeface="Abadi" panose="020B0604020104020204" pitchFamily="34" charset="0"/>
                <a:cs typeface="Calibri"/>
              </a:rPr>
              <a:t>dos </a:t>
            </a:r>
            <a:r>
              <a:rPr lang="es-PE" sz="2800" spc="120" dirty="0">
                <a:latin typeface="Abadi" panose="020B0604020104020204" pitchFamily="34" charset="0"/>
                <a:cs typeface="Calibri"/>
              </a:rPr>
              <a:t>semanas?</a:t>
            </a:r>
          </a:p>
          <a:p>
            <a:pPr marL="12700" marR="247650">
              <a:lnSpc>
                <a:spcPts val="3170"/>
              </a:lnSpc>
              <a:spcBef>
                <a:spcPts val="210"/>
              </a:spcBef>
              <a:buClr>
                <a:srgbClr val="A62C52"/>
              </a:buClr>
              <a:buSzPct val="105660"/>
              <a:tabLst>
                <a:tab pos="240665" algn="l"/>
              </a:tabLst>
            </a:pPr>
            <a:endParaRPr lang="es-PE" sz="2800" dirty="0">
              <a:latin typeface="Abadi" panose="020B0604020104020204" pitchFamily="34" charset="0"/>
              <a:cs typeface="Calibri"/>
            </a:endParaRPr>
          </a:p>
          <a:p>
            <a:pPr marL="469900" marR="5080" indent="-457200" algn="just">
              <a:lnSpc>
                <a:spcPts val="3170"/>
              </a:lnSpc>
              <a:buClr>
                <a:srgbClr val="A62C52"/>
              </a:buClr>
              <a:buSzPct val="105660"/>
              <a:buFont typeface="Wingdings" panose="05000000000000000000" pitchFamily="2" charset="2"/>
              <a:buChar char="§"/>
              <a:tabLst>
                <a:tab pos="240665" algn="l"/>
              </a:tabLst>
            </a:pPr>
            <a:r>
              <a:rPr lang="es-PE" sz="2800" spc="145" dirty="0">
                <a:latin typeface="Abadi" panose="020B0604020104020204" pitchFamily="34" charset="0"/>
                <a:cs typeface="Calibri"/>
              </a:rPr>
              <a:t>¿Cómo </a:t>
            </a:r>
            <a:r>
              <a:rPr lang="es-PE" sz="2800" spc="105" dirty="0">
                <a:latin typeface="Abadi" panose="020B0604020104020204" pitchFamily="34" charset="0"/>
                <a:cs typeface="Calibri"/>
              </a:rPr>
              <a:t>invitarán </a:t>
            </a:r>
            <a:r>
              <a:rPr lang="es-PE" sz="2800" spc="90" dirty="0">
                <a:latin typeface="Abadi" panose="020B0604020104020204" pitchFamily="34" charset="0"/>
                <a:cs typeface="Calibri"/>
              </a:rPr>
              <a:t>al </a:t>
            </a:r>
            <a:r>
              <a:rPr lang="es-PE" sz="2800" spc="95" dirty="0">
                <a:latin typeface="Abadi" panose="020B0604020104020204" pitchFamily="34" charset="0"/>
                <a:cs typeface="Calibri"/>
              </a:rPr>
              <a:t>Espíritu </a:t>
            </a:r>
            <a:r>
              <a:rPr lang="es-PE" sz="2800" spc="120" dirty="0">
                <a:latin typeface="Abadi" panose="020B0604020104020204" pitchFamily="34" charset="0"/>
                <a:cs typeface="Calibri"/>
              </a:rPr>
              <a:t>Santo </a:t>
            </a:r>
            <a:r>
              <a:rPr lang="es-PE" sz="2800" spc="125" dirty="0">
                <a:latin typeface="Abadi" panose="020B0604020104020204" pitchFamily="34" charset="0"/>
                <a:cs typeface="Calibri"/>
              </a:rPr>
              <a:t>a  </a:t>
            </a:r>
            <a:r>
              <a:rPr lang="es-PE" sz="2800" spc="105" dirty="0">
                <a:latin typeface="Abadi" panose="020B0604020104020204" pitchFamily="34" charset="0"/>
                <a:cs typeface="Calibri"/>
              </a:rPr>
              <a:t>guiar </a:t>
            </a:r>
            <a:r>
              <a:rPr lang="es-PE" sz="2800" spc="110" dirty="0">
                <a:latin typeface="Abadi" panose="020B0604020104020204" pitchFamily="34" charset="0"/>
                <a:cs typeface="Calibri"/>
              </a:rPr>
              <a:t>sus </a:t>
            </a:r>
            <a:r>
              <a:rPr lang="es-PE" sz="2800" spc="105" dirty="0">
                <a:latin typeface="Abadi" panose="020B0604020104020204" pitchFamily="34" charset="0"/>
                <a:cs typeface="Calibri"/>
              </a:rPr>
              <a:t>decisiones </a:t>
            </a:r>
            <a:r>
              <a:rPr lang="es-PE" sz="2800" spc="100" dirty="0">
                <a:latin typeface="Abadi" panose="020B0604020104020204" pitchFamily="34" charset="0"/>
                <a:cs typeface="Calibri"/>
              </a:rPr>
              <a:t>colectivas </a:t>
            </a:r>
            <a:r>
              <a:rPr lang="es-PE" sz="2800" spc="135" dirty="0">
                <a:latin typeface="Abadi" panose="020B0604020104020204" pitchFamily="34" charset="0"/>
                <a:cs typeface="Calibri"/>
              </a:rPr>
              <a:t>en </a:t>
            </a:r>
            <a:r>
              <a:rPr lang="es-PE" sz="2800" spc="90" dirty="0">
                <a:latin typeface="Abadi" panose="020B0604020104020204" pitchFamily="34" charset="0"/>
                <a:cs typeface="Calibri"/>
              </a:rPr>
              <a:t>las  </a:t>
            </a:r>
            <a:r>
              <a:rPr lang="es-PE" sz="2800" spc="120" dirty="0">
                <a:latin typeface="Abadi" panose="020B0604020104020204" pitchFamily="34" charset="0"/>
                <a:cs typeface="Calibri"/>
              </a:rPr>
              <a:t>próximas </a:t>
            </a:r>
            <a:r>
              <a:rPr lang="es-PE" sz="2800" spc="125" dirty="0">
                <a:latin typeface="Abadi" panose="020B0604020104020204" pitchFamily="34" charset="0"/>
                <a:cs typeface="Calibri"/>
              </a:rPr>
              <a:t>dos</a:t>
            </a:r>
            <a:r>
              <a:rPr lang="es-PE" sz="2800" spc="-10" dirty="0">
                <a:latin typeface="Abadi" panose="020B0604020104020204" pitchFamily="34" charset="0"/>
                <a:cs typeface="Calibri"/>
              </a:rPr>
              <a:t> </a:t>
            </a:r>
            <a:r>
              <a:rPr lang="es-PE" sz="2800" spc="125" dirty="0">
                <a:latin typeface="Abadi" panose="020B0604020104020204" pitchFamily="34" charset="0"/>
                <a:cs typeface="Calibri"/>
              </a:rPr>
              <a:t>semanas?</a:t>
            </a:r>
            <a:endParaRPr lang="es-PE" sz="2800" dirty="0">
              <a:latin typeface="Abadi" panose="020B0604020104020204" pitchFamily="34" charset="0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2192000" cy="22243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6940" y="807110"/>
            <a:ext cx="555942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1" spc="425" dirty="0">
                <a:solidFill>
                  <a:srgbClr val="FFFFFF"/>
                </a:solidFill>
                <a:latin typeface="Calibri"/>
                <a:cs typeface="Calibri"/>
              </a:rPr>
              <a:t>Compromisos</a:t>
            </a:r>
            <a:r>
              <a:rPr sz="4200" b="1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b="1" spc="325" dirty="0">
                <a:solidFill>
                  <a:srgbClr val="FFFFFF"/>
                </a:solidFill>
                <a:latin typeface="Calibri"/>
                <a:cs typeface="Calibri"/>
              </a:rPr>
              <a:t>finales</a:t>
            </a:r>
            <a:endParaRPr sz="4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611" y="88811"/>
            <a:ext cx="228776" cy="2287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590CD5-7684-43D3-841A-8164CD229C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0736" y="2635170"/>
            <a:ext cx="3923520" cy="344677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86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124262"/>
            <a:ext cx="12186639" cy="37323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74419" y="5214645"/>
            <a:ext cx="4235450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200" b="1" spc="475" dirty="0">
                <a:solidFill>
                  <a:srgbClr val="FFFFFF"/>
                </a:solidFill>
                <a:latin typeface="Calibri"/>
                <a:cs typeface="Calibri"/>
              </a:rPr>
              <a:t>Oración</a:t>
            </a:r>
            <a:r>
              <a:rPr sz="5200" b="1" spc="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200" b="1" spc="375" dirty="0">
                <a:solidFill>
                  <a:srgbClr val="FFFFFF"/>
                </a:solidFill>
                <a:latin typeface="Calibri"/>
                <a:cs typeface="Calibri"/>
              </a:rPr>
              <a:t>final</a:t>
            </a:r>
            <a:endParaRPr sz="5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611" y="88811"/>
            <a:ext cx="228776" cy="2287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7" y="0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12188952" y="0"/>
                </a:moveTo>
                <a:lnTo>
                  <a:pt x="0" y="0"/>
                </a:lnTo>
                <a:lnTo>
                  <a:pt x="0" y="6858000"/>
                </a:lnTo>
                <a:lnTo>
                  <a:pt x="12188952" y="6858000"/>
                </a:lnTo>
                <a:lnTo>
                  <a:pt x="12188952" y="0"/>
                </a:lnTo>
                <a:close/>
              </a:path>
            </a:pathLst>
          </a:custGeom>
          <a:solidFill>
            <a:srgbClr val="F1EBEA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6305" y="1063510"/>
            <a:ext cx="864362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1" spc="425" dirty="0">
                <a:solidFill>
                  <a:srgbClr val="44131A"/>
                </a:solidFill>
                <a:latin typeface="Calibri"/>
                <a:cs typeface="Calibri"/>
              </a:rPr>
              <a:t>Mirando </a:t>
            </a:r>
            <a:r>
              <a:rPr sz="4200" b="1" spc="365" dirty="0">
                <a:solidFill>
                  <a:srgbClr val="44131A"/>
                </a:solidFill>
                <a:latin typeface="Calibri"/>
                <a:cs typeface="Calibri"/>
              </a:rPr>
              <a:t>hacia </a:t>
            </a:r>
            <a:r>
              <a:rPr sz="4200" b="1" spc="310" dirty="0">
                <a:solidFill>
                  <a:srgbClr val="44131A"/>
                </a:solidFill>
                <a:latin typeface="Calibri"/>
                <a:cs typeface="Calibri"/>
              </a:rPr>
              <a:t>la </a:t>
            </a:r>
            <a:r>
              <a:rPr sz="4200" b="1" spc="409" dirty="0">
                <a:solidFill>
                  <a:srgbClr val="44131A"/>
                </a:solidFill>
                <a:latin typeface="Calibri"/>
                <a:cs typeface="Calibri"/>
              </a:rPr>
              <a:t>próxima</a:t>
            </a:r>
            <a:r>
              <a:rPr sz="4200" b="1" spc="-409" dirty="0">
                <a:solidFill>
                  <a:srgbClr val="44131A"/>
                </a:solidFill>
                <a:latin typeface="Calibri"/>
                <a:cs typeface="Calibri"/>
              </a:rPr>
              <a:t> </a:t>
            </a:r>
            <a:r>
              <a:rPr sz="4200" b="1" spc="355" dirty="0">
                <a:solidFill>
                  <a:srgbClr val="44131A"/>
                </a:solidFill>
                <a:latin typeface="Calibri"/>
                <a:cs typeface="Calibri"/>
              </a:rPr>
              <a:t>sesión</a:t>
            </a:r>
            <a:endParaRPr sz="4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9319" y="2069185"/>
            <a:ext cx="9481185" cy="612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50" spc="160" dirty="0">
                <a:solidFill>
                  <a:srgbClr val="44131A"/>
                </a:solidFill>
                <a:latin typeface="Calibri"/>
                <a:cs typeface="Calibri"/>
              </a:rPr>
              <a:t>Tarea: Lectura </a:t>
            </a:r>
            <a:r>
              <a:rPr sz="3850" spc="165" dirty="0">
                <a:solidFill>
                  <a:srgbClr val="44131A"/>
                </a:solidFill>
                <a:latin typeface="Calibri"/>
                <a:cs typeface="Calibri"/>
              </a:rPr>
              <a:t>(en </a:t>
            </a:r>
            <a:r>
              <a:rPr sz="3850" spc="140" dirty="0">
                <a:solidFill>
                  <a:srgbClr val="44131A"/>
                </a:solidFill>
                <a:latin typeface="Calibri"/>
                <a:cs typeface="Calibri"/>
              </a:rPr>
              <a:t>el folleto) </a:t>
            </a:r>
            <a:r>
              <a:rPr sz="3850" spc="155" dirty="0">
                <a:solidFill>
                  <a:srgbClr val="44131A"/>
                </a:solidFill>
                <a:latin typeface="Calibri"/>
                <a:cs typeface="Calibri"/>
              </a:rPr>
              <a:t>Reflexi</a:t>
            </a:r>
            <a:r>
              <a:rPr sz="3850" spc="155" dirty="0">
                <a:solidFill>
                  <a:srgbClr val="44131A"/>
                </a:solidFill>
                <a:latin typeface="Arial"/>
                <a:cs typeface="Arial"/>
              </a:rPr>
              <a:t>ó</a:t>
            </a:r>
            <a:r>
              <a:rPr sz="3850" spc="155" dirty="0">
                <a:solidFill>
                  <a:srgbClr val="44131A"/>
                </a:solidFill>
                <a:latin typeface="Calibri"/>
                <a:cs typeface="Calibri"/>
              </a:rPr>
              <a:t>n:</a:t>
            </a:r>
            <a:r>
              <a:rPr sz="3850" spc="-290" dirty="0">
                <a:solidFill>
                  <a:srgbClr val="44131A"/>
                </a:solidFill>
                <a:latin typeface="Calibri"/>
                <a:cs typeface="Calibri"/>
              </a:rPr>
              <a:t> </a:t>
            </a:r>
            <a:r>
              <a:rPr sz="3850" spc="-375" dirty="0">
                <a:solidFill>
                  <a:srgbClr val="44131A"/>
                </a:solidFill>
                <a:latin typeface="Arial"/>
                <a:cs typeface="Arial"/>
              </a:rPr>
              <a:t>¿</a:t>
            </a:r>
            <a:r>
              <a:rPr sz="3850" spc="-375" dirty="0">
                <a:solidFill>
                  <a:srgbClr val="44131A"/>
                </a:solidFill>
                <a:latin typeface="Calibri"/>
                <a:cs typeface="Calibri"/>
              </a:rPr>
              <a:t>Se</a:t>
            </a:r>
            <a:endParaRPr sz="38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499318" y="2069185"/>
            <a:ext cx="403860" cy="612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50" spc="-735" dirty="0">
                <a:solidFill>
                  <a:srgbClr val="44131A"/>
                </a:solidFill>
                <a:latin typeface="Calibri"/>
                <a:cs typeface="Calibri"/>
              </a:rPr>
              <a:t>le</a:t>
            </a:r>
            <a:endParaRPr sz="38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9319" y="2675991"/>
            <a:ext cx="9404985" cy="612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50" spc="170" dirty="0">
                <a:solidFill>
                  <a:srgbClr val="44131A"/>
                </a:solidFill>
                <a:latin typeface="Calibri"/>
                <a:cs typeface="Calibri"/>
              </a:rPr>
              <a:t>ocurren </a:t>
            </a:r>
            <a:r>
              <a:rPr sz="3850" spc="180" dirty="0">
                <a:solidFill>
                  <a:srgbClr val="44131A"/>
                </a:solidFill>
                <a:latin typeface="Calibri"/>
                <a:cs typeface="Calibri"/>
              </a:rPr>
              <a:t>formas </a:t>
            </a:r>
            <a:r>
              <a:rPr sz="3850" spc="190" dirty="0">
                <a:solidFill>
                  <a:srgbClr val="44131A"/>
                </a:solidFill>
                <a:latin typeface="Calibri"/>
                <a:cs typeface="Calibri"/>
              </a:rPr>
              <a:t>de </a:t>
            </a:r>
            <a:r>
              <a:rPr sz="3850" spc="150" dirty="0">
                <a:solidFill>
                  <a:srgbClr val="44131A"/>
                </a:solidFill>
                <a:latin typeface="Calibri"/>
                <a:cs typeface="Calibri"/>
              </a:rPr>
              <a:t>introducir </a:t>
            </a:r>
            <a:r>
              <a:rPr sz="3850" spc="140" dirty="0">
                <a:solidFill>
                  <a:srgbClr val="44131A"/>
                </a:solidFill>
                <a:latin typeface="Calibri"/>
                <a:cs typeface="Calibri"/>
              </a:rPr>
              <a:t>el </a:t>
            </a:r>
            <a:r>
              <a:rPr sz="3850" spc="204" dirty="0">
                <a:solidFill>
                  <a:srgbClr val="44131A"/>
                </a:solidFill>
                <a:latin typeface="Calibri"/>
                <a:cs typeface="Calibri"/>
              </a:rPr>
              <a:t>m</a:t>
            </a:r>
            <a:r>
              <a:rPr sz="3850" spc="204" dirty="0">
                <a:solidFill>
                  <a:srgbClr val="44131A"/>
                </a:solidFill>
                <a:latin typeface="Arial"/>
                <a:cs typeface="Arial"/>
              </a:rPr>
              <a:t>é</a:t>
            </a:r>
            <a:r>
              <a:rPr sz="3850" spc="204" dirty="0">
                <a:solidFill>
                  <a:srgbClr val="44131A"/>
                </a:solidFill>
                <a:latin typeface="Calibri"/>
                <a:cs typeface="Calibri"/>
              </a:rPr>
              <a:t>todo</a:t>
            </a:r>
            <a:r>
              <a:rPr sz="3850" spc="-325" dirty="0">
                <a:solidFill>
                  <a:srgbClr val="44131A"/>
                </a:solidFill>
                <a:latin typeface="Calibri"/>
                <a:cs typeface="Calibri"/>
              </a:rPr>
              <a:t> </a:t>
            </a:r>
            <a:r>
              <a:rPr sz="3850" spc="-800" dirty="0">
                <a:solidFill>
                  <a:srgbClr val="44131A"/>
                </a:solidFill>
                <a:latin typeface="Calibri"/>
                <a:cs typeface="Calibri"/>
              </a:rPr>
              <a:t>de</a:t>
            </a:r>
            <a:endParaRPr sz="38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9319" y="3282797"/>
            <a:ext cx="9451340" cy="121920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>
              <a:lnSpc>
                <a:spcPts val="4780"/>
              </a:lnSpc>
              <a:spcBef>
                <a:spcPts val="125"/>
              </a:spcBef>
            </a:pPr>
            <a:r>
              <a:rPr sz="3850" spc="135" dirty="0">
                <a:solidFill>
                  <a:srgbClr val="44131A"/>
                </a:solidFill>
                <a:latin typeface="Calibri"/>
                <a:cs typeface="Calibri"/>
              </a:rPr>
              <a:t>las </a:t>
            </a:r>
            <a:r>
              <a:rPr sz="3850" spc="165" dirty="0">
                <a:solidFill>
                  <a:srgbClr val="44131A"/>
                </a:solidFill>
                <a:latin typeface="Calibri"/>
                <a:cs typeface="Calibri"/>
              </a:rPr>
              <a:t>conversaciones </a:t>
            </a:r>
            <a:r>
              <a:rPr sz="3850" spc="145" dirty="0">
                <a:solidFill>
                  <a:srgbClr val="44131A"/>
                </a:solidFill>
                <a:latin typeface="Calibri"/>
                <a:cs typeface="Calibri"/>
              </a:rPr>
              <a:t>espirituales </a:t>
            </a:r>
            <a:r>
              <a:rPr sz="3850" spc="195" dirty="0">
                <a:solidFill>
                  <a:srgbClr val="44131A"/>
                </a:solidFill>
                <a:latin typeface="Calibri"/>
                <a:cs typeface="Calibri"/>
              </a:rPr>
              <a:t>en </a:t>
            </a:r>
            <a:r>
              <a:rPr sz="3850" spc="170" dirty="0">
                <a:solidFill>
                  <a:srgbClr val="44131A"/>
                </a:solidFill>
                <a:latin typeface="Calibri"/>
                <a:cs typeface="Calibri"/>
              </a:rPr>
              <a:t>su </a:t>
            </a:r>
            <a:r>
              <a:rPr sz="3850" spc="160" dirty="0">
                <a:solidFill>
                  <a:srgbClr val="44131A"/>
                </a:solidFill>
                <a:latin typeface="Calibri"/>
                <a:cs typeface="Calibri"/>
              </a:rPr>
              <a:t>vida</a:t>
            </a:r>
            <a:r>
              <a:rPr sz="3850" spc="-270" dirty="0">
                <a:solidFill>
                  <a:srgbClr val="44131A"/>
                </a:solidFill>
                <a:latin typeface="Calibri"/>
                <a:cs typeface="Calibri"/>
              </a:rPr>
              <a:t> </a:t>
            </a:r>
            <a:r>
              <a:rPr sz="3850" spc="200" dirty="0">
                <a:solidFill>
                  <a:srgbClr val="44131A"/>
                </a:solidFill>
                <a:latin typeface="Calibri"/>
                <a:cs typeface="Calibri"/>
              </a:rPr>
              <a:t>o  </a:t>
            </a:r>
            <a:r>
              <a:rPr sz="3850" spc="155" dirty="0">
                <a:solidFill>
                  <a:srgbClr val="44131A"/>
                </a:solidFill>
                <a:latin typeface="Calibri"/>
                <a:cs typeface="Calibri"/>
              </a:rPr>
              <a:t>ministerio?</a:t>
            </a:r>
            <a:endParaRPr sz="385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1132108" cy="10607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527053" y="3113151"/>
            <a:ext cx="661897" cy="2548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611" y="88176"/>
            <a:ext cx="228776" cy="2287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906000" y="12700"/>
            <a:ext cx="2286000" cy="30548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906000" y="12700"/>
            <a:ext cx="2286000" cy="3054985"/>
          </a:xfrm>
          <a:custGeom>
            <a:avLst/>
            <a:gdLst/>
            <a:ahLst/>
            <a:cxnLst/>
            <a:rect l="l" t="t" r="r" b="b"/>
            <a:pathLst>
              <a:path w="2286000" h="3054985">
                <a:moveTo>
                  <a:pt x="0" y="0"/>
                </a:moveTo>
                <a:lnTo>
                  <a:pt x="2286000" y="0"/>
                </a:lnTo>
                <a:lnTo>
                  <a:pt x="2286000" y="3054871"/>
                </a:lnTo>
                <a:lnTo>
                  <a:pt x="0" y="3054871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925050" y="57594"/>
            <a:ext cx="1025525" cy="259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b="1" i="1" spc="-10" dirty="0">
                <a:latin typeface="Arial"/>
                <a:cs typeface="Arial"/>
              </a:rPr>
              <a:t>Notas </a:t>
            </a:r>
            <a:r>
              <a:rPr sz="750" b="1" i="1" dirty="0">
                <a:latin typeface="Arial"/>
                <a:cs typeface="Arial"/>
              </a:rPr>
              <a:t>del</a:t>
            </a:r>
            <a:r>
              <a:rPr sz="750" b="1" i="1" spc="-45" dirty="0">
                <a:latin typeface="Arial"/>
                <a:cs typeface="Arial"/>
              </a:rPr>
              <a:t> </a:t>
            </a:r>
            <a:r>
              <a:rPr sz="750" b="1" i="1" spc="-5" dirty="0">
                <a:latin typeface="Arial"/>
                <a:cs typeface="Arial"/>
              </a:rPr>
              <a:t>presentador</a:t>
            </a:r>
            <a:endParaRPr sz="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750" i="1" spc="-5" dirty="0">
                <a:latin typeface="Arial"/>
                <a:cs typeface="Arial"/>
              </a:rPr>
              <a:t>16/09/2025</a:t>
            </a:r>
            <a:r>
              <a:rPr sz="750" i="1" spc="-30" dirty="0">
                <a:latin typeface="Arial"/>
                <a:cs typeface="Arial"/>
              </a:rPr>
              <a:t> </a:t>
            </a:r>
            <a:r>
              <a:rPr sz="750" i="1" spc="-10" dirty="0">
                <a:latin typeface="Arial"/>
                <a:cs typeface="Arial"/>
              </a:rPr>
              <a:t>07:49:31</a:t>
            </a:r>
            <a:endParaRPr sz="7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925050" y="449046"/>
            <a:ext cx="2218690" cy="17551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35"/>
              </a:lnSpc>
              <a:spcBef>
                <a:spcPts val="100"/>
              </a:spcBef>
            </a:pPr>
            <a:r>
              <a:rPr sz="950" spc="-5" dirty="0">
                <a:latin typeface="Arial"/>
                <a:cs typeface="Arial"/>
              </a:rPr>
              <a:t>La próxima </a:t>
            </a:r>
            <a:r>
              <a:rPr sz="950" dirty="0">
                <a:latin typeface="Arial"/>
                <a:cs typeface="Arial"/>
              </a:rPr>
              <a:t>sesión versará sobre el</a:t>
            </a:r>
            <a:r>
              <a:rPr sz="950" spc="-60" dirty="0">
                <a:latin typeface="Arial"/>
                <a:cs typeface="Arial"/>
              </a:rPr>
              <a:t> </a:t>
            </a:r>
            <a:r>
              <a:rPr sz="950" spc="-5" dirty="0">
                <a:latin typeface="Arial"/>
                <a:cs typeface="Arial"/>
              </a:rPr>
              <a:t>tema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ts val="1130"/>
              </a:lnSpc>
              <a:spcBef>
                <a:spcPts val="40"/>
              </a:spcBef>
            </a:pPr>
            <a:r>
              <a:rPr sz="950" spc="-5" dirty="0">
                <a:latin typeface="Arial"/>
                <a:cs typeface="Arial"/>
              </a:rPr>
              <a:t>«Caminos hacia la </a:t>
            </a:r>
            <a:r>
              <a:rPr sz="950" dirty="0">
                <a:latin typeface="Arial"/>
                <a:cs typeface="Arial"/>
              </a:rPr>
              <a:t>transformación:  superar </a:t>
            </a:r>
            <a:r>
              <a:rPr sz="950" spc="-5" dirty="0">
                <a:latin typeface="Arial"/>
                <a:cs typeface="Arial"/>
              </a:rPr>
              <a:t>los prejuicios </a:t>
            </a:r>
            <a:r>
              <a:rPr sz="950" dirty="0">
                <a:latin typeface="Arial"/>
                <a:cs typeface="Arial"/>
              </a:rPr>
              <a:t>y </a:t>
            </a:r>
            <a:r>
              <a:rPr sz="950" spc="-5" dirty="0">
                <a:latin typeface="Arial"/>
                <a:cs typeface="Arial"/>
              </a:rPr>
              <a:t>las  </a:t>
            </a:r>
            <a:r>
              <a:rPr sz="950" dirty="0">
                <a:latin typeface="Arial"/>
                <a:cs typeface="Arial"/>
              </a:rPr>
              <a:t>suposiciones». Invite a </a:t>
            </a:r>
            <a:r>
              <a:rPr sz="950" spc="-5" dirty="0">
                <a:latin typeface="Arial"/>
                <a:cs typeface="Arial"/>
              </a:rPr>
              <a:t>los participantes  </a:t>
            </a:r>
            <a:r>
              <a:rPr sz="950" dirty="0">
                <a:latin typeface="Arial"/>
                <a:cs typeface="Arial"/>
              </a:rPr>
              <a:t>a </a:t>
            </a:r>
            <a:r>
              <a:rPr sz="950" spc="-5" dirty="0">
                <a:latin typeface="Arial"/>
                <a:cs typeface="Arial"/>
              </a:rPr>
              <a:t>prepararse para la </a:t>
            </a:r>
            <a:r>
              <a:rPr sz="950" dirty="0">
                <a:latin typeface="Arial"/>
                <a:cs typeface="Arial"/>
              </a:rPr>
              <a:t>cuarta sesión  </a:t>
            </a:r>
            <a:r>
              <a:rPr sz="950" spc="-5" dirty="0">
                <a:latin typeface="Arial"/>
                <a:cs typeface="Arial"/>
              </a:rPr>
              <a:t>utilizando los </a:t>
            </a:r>
            <a:r>
              <a:rPr sz="950" dirty="0">
                <a:latin typeface="Arial"/>
                <a:cs typeface="Arial"/>
              </a:rPr>
              <a:t>recursos </a:t>
            </a:r>
            <a:r>
              <a:rPr sz="950" spc="-5" dirty="0">
                <a:latin typeface="Arial"/>
                <a:cs typeface="Arial"/>
              </a:rPr>
              <a:t>que </a:t>
            </a:r>
            <a:r>
              <a:rPr sz="950" dirty="0">
                <a:latin typeface="Arial"/>
                <a:cs typeface="Arial"/>
              </a:rPr>
              <a:t>se </a:t>
            </a:r>
            <a:r>
              <a:rPr sz="950" spc="-5" dirty="0">
                <a:latin typeface="Arial"/>
                <a:cs typeface="Arial"/>
              </a:rPr>
              <a:t>incluyen al  </a:t>
            </a:r>
            <a:r>
              <a:rPr sz="950" dirty="0">
                <a:latin typeface="Arial"/>
                <a:cs typeface="Arial"/>
              </a:rPr>
              <a:t>final </a:t>
            </a:r>
            <a:r>
              <a:rPr sz="950" spc="-5" dirty="0">
                <a:latin typeface="Arial"/>
                <a:cs typeface="Arial"/>
              </a:rPr>
              <a:t>del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spc="-5" dirty="0">
                <a:latin typeface="Arial"/>
                <a:cs typeface="Arial"/>
              </a:rPr>
              <a:t>folleto:</a:t>
            </a:r>
            <a:endParaRPr sz="950">
              <a:latin typeface="Arial"/>
              <a:cs typeface="Arial"/>
            </a:endParaRPr>
          </a:p>
          <a:p>
            <a:pPr marL="12700" marR="64769">
              <a:lnSpc>
                <a:spcPts val="1130"/>
              </a:lnSpc>
              <a:spcBef>
                <a:spcPts val="30"/>
              </a:spcBef>
            </a:pPr>
            <a:r>
              <a:rPr sz="950" spc="-5" dirty="0">
                <a:latin typeface="Arial"/>
                <a:cs typeface="Arial"/>
              </a:rPr>
              <a:t>Lea el documento de </a:t>
            </a:r>
            <a:r>
              <a:rPr sz="950" dirty="0">
                <a:latin typeface="Arial"/>
                <a:cs typeface="Arial"/>
              </a:rPr>
              <a:t>cuatro </a:t>
            </a:r>
            <a:r>
              <a:rPr sz="950" spc="-5" dirty="0">
                <a:latin typeface="Arial"/>
                <a:cs typeface="Arial"/>
              </a:rPr>
              <a:t>páginas  </a:t>
            </a:r>
            <a:r>
              <a:rPr sz="950" dirty="0">
                <a:latin typeface="Arial"/>
                <a:cs typeface="Arial"/>
              </a:rPr>
              <a:t>sobre </a:t>
            </a:r>
            <a:r>
              <a:rPr sz="950" spc="-5" dirty="0">
                <a:latin typeface="Arial"/>
                <a:cs typeface="Arial"/>
              </a:rPr>
              <a:t>la conversación espiritual: La  </a:t>
            </a:r>
            <a:r>
              <a:rPr sz="950" dirty="0">
                <a:latin typeface="Arial"/>
                <a:cs typeface="Arial"/>
              </a:rPr>
              <a:t>conversación </a:t>
            </a:r>
            <a:r>
              <a:rPr sz="950" spc="-5" dirty="0">
                <a:latin typeface="Arial"/>
                <a:cs typeface="Arial"/>
              </a:rPr>
              <a:t>espiritual </a:t>
            </a:r>
            <a:r>
              <a:rPr sz="950" dirty="0">
                <a:latin typeface="Arial"/>
                <a:cs typeface="Arial"/>
              </a:rPr>
              <a:t>- Secretaría </a:t>
            </a:r>
            <a:r>
              <a:rPr sz="950" spc="-5" dirty="0">
                <a:latin typeface="Arial"/>
                <a:cs typeface="Arial"/>
              </a:rPr>
              <a:t>del  </a:t>
            </a:r>
            <a:r>
              <a:rPr sz="950" dirty="0">
                <a:latin typeface="Arial"/>
                <a:cs typeface="Arial"/>
              </a:rPr>
              <a:t>Sínodo </a:t>
            </a:r>
            <a:r>
              <a:rPr sz="950" spc="-5" dirty="0">
                <a:latin typeface="Arial"/>
                <a:cs typeface="Arial"/>
              </a:rPr>
              <a:t>del Vaticano </a:t>
            </a:r>
            <a:r>
              <a:rPr sz="950" dirty="0">
                <a:latin typeface="Arial"/>
                <a:cs typeface="Arial"/>
              </a:rPr>
              <a:t>Mientras </a:t>
            </a:r>
            <a:r>
              <a:rPr sz="950" spc="-5" dirty="0">
                <a:latin typeface="Arial"/>
                <a:cs typeface="Arial"/>
              </a:rPr>
              <a:t>reflexiona  </a:t>
            </a:r>
            <a:r>
              <a:rPr sz="950" dirty="0">
                <a:latin typeface="Arial"/>
                <a:cs typeface="Arial"/>
              </a:rPr>
              <a:t>sobre </a:t>
            </a:r>
            <a:r>
              <a:rPr sz="950" spc="-5" dirty="0">
                <a:latin typeface="Arial"/>
                <a:cs typeface="Arial"/>
              </a:rPr>
              <a:t>la siguiente pregunta,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tome</a:t>
            </a:r>
            <a:endParaRPr sz="9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925050" y="2177465"/>
            <a:ext cx="1883410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spc="-5" dirty="0">
                <a:latin typeface="Arial"/>
                <a:cs typeface="Arial"/>
              </a:rPr>
              <a:t>algunas notas para compartir </a:t>
            </a:r>
            <a:r>
              <a:rPr sz="950" dirty="0">
                <a:latin typeface="Arial"/>
                <a:cs typeface="Arial"/>
              </a:rPr>
              <a:t>en</a:t>
            </a:r>
            <a:r>
              <a:rPr sz="950" spc="-4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la</a:t>
            </a:r>
            <a:endParaRPr sz="9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925050" y="2321395"/>
            <a:ext cx="1816100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spc="-5" dirty="0">
                <a:latin typeface="Arial"/>
                <a:cs typeface="Arial"/>
              </a:rPr>
              <a:t>próxima </a:t>
            </a:r>
            <a:r>
              <a:rPr sz="950" dirty="0">
                <a:latin typeface="Arial"/>
                <a:cs typeface="Arial"/>
              </a:rPr>
              <a:t>sesión sobre </a:t>
            </a:r>
            <a:r>
              <a:rPr sz="950" spc="-5" dirty="0">
                <a:latin typeface="Arial"/>
                <a:cs typeface="Arial"/>
              </a:rPr>
              <a:t>la</a:t>
            </a:r>
            <a:r>
              <a:rPr sz="950" spc="-65" dirty="0">
                <a:latin typeface="Arial"/>
                <a:cs typeface="Arial"/>
              </a:rPr>
              <a:t> </a:t>
            </a:r>
            <a:r>
              <a:rPr sz="950" spc="-5" dirty="0">
                <a:latin typeface="Arial"/>
                <a:cs typeface="Arial"/>
              </a:rPr>
              <a:t>siguiente</a:t>
            </a:r>
            <a:endParaRPr sz="9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925050" y="2465324"/>
            <a:ext cx="1929130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spc="-5" dirty="0">
                <a:latin typeface="Arial"/>
                <a:cs typeface="Arial"/>
              </a:rPr>
              <a:t>pregunta: ¿Se le ocurren </a:t>
            </a:r>
            <a:r>
              <a:rPr sz="950" dirty="0">
                <a:latin typeface="Arial"/>
                <a:cs typeface="Arial"/>
              </a:rPr>
              <a:t>formas</a:t>
            </a:r>
            <a:r>
              <a:rPr sz="950" spc="-65" dirty="0">
                <a:latin typeface="Arial"/>
                <a:cs typeface="Arial"/>
              </a:rPr>
              <a:t> </a:t>
            </a:r>
            <a:r>
              <a:rPr sz="950" spc="-5" dirty="0">
                <a:latin typeface="Arial"/>
                <a:cs typeface="Arial"/>
              </a:rPr>
              <a:t>de</a:t>
            </a:r>
            <a:endParaRPr sz="9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925050" y="2609253"/>
            <a:ext cx="1440815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spc="-5" dirty="0">
                <a:latin typeface="Arial"/>
                <a:cs typeface="Arial"/>
              </a:rPr>
              <a:t>introducir el </a:t>
            </a:r>
            <a:r>
              <a:rPr sz="950" dirty="0">
                <a:latin typeface="Arial"/>
                <a:cs typeface="Arial"/>
              </a:rPr>
              <a:t>método </a:t>
            </a:r>
            <a:r>
              <a:rPr sz="950" spc="-5" dirty="0">
                <a:latin typeface="Arial"/>
                <a:cs typeface="Arial"/>
              </a:rPr>
              <a:t>de</a:t>
            </a:r>
            <a:r>
              <a:rPr sz="950" spc="-65" dirty="0">
                <a:latin typeface="Arial"/>
                <a:cs typeface="Arial"/>
              </a:rPr>
              <a:t> </a:t>
            </a:r>
            <a:r>
              <a:rPr sz="950" spc="-5" dirty="0">
                <a:latin typeface="Arial"/>
                <a:cs typeface="Arial"/>
              </a:rPr>
              <a:t>las</a:t>
            </a:r>
            <a:endParaRPr sz="9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925050" y="2753182"/>
            <a:ext cx="2192020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dirty="0">
                <a:latin typeface="Arial"/>
                <a:cs typeface="Arial"/>
              </a:rPr>
              <a:t>conversaciones </a:t>
            </a:r>
            <a:r>
              <a:rPr sz="950" spc="-5" dirty="0">
                <a:latin typeface="Arial"/>
                <a:cs typeface="Arial"/>
              </a:rPr>
              <a:t>espirituales en </a:t>
            </a:r>
            <a:r>
              <a:rPr sz="950" dirty="0">
                <a:latin typeface="Arial"/>
                <a:cs typeface="Arial"/>
              </a:rPr>
              <a:t>su vida</a:t>
            </a:r>
            <a:r>
              <a:rPr sz="950" spc="-7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</a:t>
            </a:r>
            <a:endParaRPr sz="9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925050" y="2897111"/>
            <a:ext cx="596265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spc="-15" dirty="0">
                <a:latin typeface="Arial"/>
                <a:cs typeface="Arial"/>
              </a:rPr>
              <a:t>ministerio?</a:t>
            </a:r>
            <a:endParaRPr sz="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7" y="0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12188952" y="0"/>
                </a:moveTo>
                <a:lnTo>
                  <a:pt x="0" y="0"/>
                </a:lnTo>
                <a:lnTo>
                  <a:pt x="0" y="6858000"/>
                </a:lnTo>
                <a:lnTo>
                  <a:pt x="12188952" y="6858000"/>
                </a:lnTo>
                <a:lnTo>
                  <a:pt x="12188952" y="0"/>
                </a:lnTo>
                <a:close/>
              </a:path>
            </a:pathLst>
          </a:custGeom>
          <a:solidFill>
            <a:srgbClr val="F1EBEA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95680" y="2761932"/>
            <a:ext cx="8001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latin typeface="Calibri"/>
                <a:cs typeface="Calibri"/>
              </a:rPr>
              <a:t>.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132108" cy="10607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527053" y="3144126"/>
            <a:ext cx="661897" cy="25483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611" y="88811"/>
            <a:ext cx="228776" cy="2287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3F5419-0454-4A28-8BCD-FE2FB77B45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5970" y="891781"/>
            <a:ext cx="7260059" cy="482472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7" y="0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12188952" y="0"/>
                </a:moveTo>
                <a:lnTo>
                  <a:pt x="0" y="0"/>
                </a:lnTo>
                <a:lnTo>
                  <a:pt x="0" y="6858000"/>
                </a:lnTo>
                <a:lnTo>
                  <a:pt x="12188952" y="6858000"/>
                </a:lnTo>
                <a:lnTo>
                  <a:pt x="12188952" y="0"/>
                </a:lnTo>
                <a:close/>
              </a:path>
            </a:pathLst>
          </a:custGeom>
          <a:solidFill>
            <a:srgbClr val="F1EBEA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142999" cy="10709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16939" y="416308"/>
            <a:ext cx="6188075" cy="5509200"/>
          </a:xfrm>
          <a:prstGeom prst="rect">
            <a:avLst/>
          </a:prstGeom>
        </p:spPr>
        <p:txBody>
          <a:bodyPr vert="horz" wrap="square" lIns="0" tIns="3733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40"/>
              </a:spcBef>
            </a:pPr>
            <a:r>
              <a:rPr sz="4200" b="1" spc="459" dirty="0">
                <a:solidFill>
                  <a:srgbClr val="44131A"/>
                </a:solidFill>
                <a:latin typeface="Calibri"/>
                <a:cs typeface="Calibri"/>
              </a:rPr>
              <a:t>Resumen </a:t>
            </a:r>
            <a:r>
              <a:rPr sz="4200" b="1" spc="434" dirty="0">
                <a:solidFill>
                  <a:srgbClr val="44131A"/>
                </a:solidFill>
                <a:latin typeface="Calibri"/>
                <a:cs typeface="Calibri"/>
              </a:rPr>
              <a:t>de </a:t>
            </a:r>
            <a:r>
              <a:rPr sz="4200" b="1" spc="305" dirty="0">
                <a:solidFill>
                  <a:srgbClr val="44131A"/>
                </a:solidFill>
                <a:latin typeface="Calibri"/>
                <a:cs typeface="Calibri"/>
              </a:rPr>
              <a:t>la</a:t>
            </a:r>
            <a:r>
              <a:rPr sz="4200" b="1" spc="-390" dirty="0">
                <a:solidFill>
                  <a:srgbClr val="44131A"/>
                </a:solidFill>
                <a:latin typeface="Calibri"/>
                <a:cs typeface="Calibri"/>
              </a:rPr>
              <a:t> </a:t>
            </a:r>
            <a:r>
              <a:rPr sz="4200" b="1" spc="355" dirty="0">
                <a:solidFill>
                  <a:srgbClr val="44131A"/>
                </a:solidFill>
                <a:latin typeface="Calibri"/>
                <a:cs typeface="Calibri"/>
              </a:rPr>
              <a:t>sesión</a:t>
            </a:r>
            <a:endParaRPr sz="4200" dirty="0">
              <a:latin typeface="Calibri"/>
              <a:cs typeface="Calibri"/>
            </a:endParaRPr>
          </a:p>
          <a:p>
            <a:pPr marL="449580" indent="-227965">
              <a:lnSpc>
                <a:spcPct val="100000"/>
              </a:lnSpc>
              <a:spcBef>
                <a:spcPts val="1725"/>
              </a:spcBef>
              <a:buClr>
                <a:srgbClr val="A62C52"/>
              </a:buClr>
              <a:buSzPct val="104347"/>
              <a:buFont typeface="Arial"/>
              <a:buChar char="•"/>
              <a:tabLst>
                <a:tab pos="449580" algn="l"/>
              </a:tabLst>
            </a:pPr>
            <a:r>
              <a:rPr lang="es-PE" sz="2300" spc="100" dirty="0">
                <a:solidFill>
                  <a:srgbClr val="44131A"/>
                </a:solidFill>
                <a:latin typeface="Calibri"/>
                <a:cs typeface="Calibri"/>
              </a:rPr>
              <a:t>Bienvenida y</a:t>
            </a:r>
            <a:r>
              <a:rPr lang="es-PE" sz="2300" spc="-10" dirty="0">
                <a:solidFill>
                  <a:srgbClr val="44131A"/>
                </a:solidFill>
                <a:latin typeface="Calibri"/>
                <a:cs typeface="Calibri"/>
              </a:rPr>
              <a:t> </a:t>
            </a:r>
            <a:r>
              <a:rPr lang="es-PE" sz="2300" spc="105" dirty="0">
                <a:solidFill>
                  <a:srgbClr val="44131A"/>
                </a:solidFill>
                <a:latin typeface="Calibri"/>
                <a:cs typeface="Calibri"/>
              </a:rPr>
              <a:t>resumen</a:t>
            </a:r>
            <a:endParaRPr lang="es-PE" sz="2300" dirty="0">
              <a:latin typeface="Calibri"/>
              <a:cs typeface="Calibri"/>
            </a:endParaRPr>
          </a:p>
          <a:p>
            <a:pPr marL="449580" indent="-227965">
              <a:lnSpc>
                <a:spcPct val="100000"/>
              </a:lnSpc>
              <a:spcBef>
                <a:spcPts val="660"/>
              </a:spcBef>
              <a:buClr>
                <a:srgbClr val="A62C52"/>
              </a:buClr>
              <a:buSzPct val="104347"/>
              <a:buFont typeface="Arial"/>
              <a:buChar char="•"/>
              <a:tabLst>
                <a:tab pos="449580" algn="l"/>
              </a:tabLst>
            </a:pPr>
            <a:r>
              <a:rPr lang="es-PE" sz="2300" spc="110" dirty="0">
                <a:solidFill>
                  <a:srgbClr val="44131A"/>
                </a:solidFill>
                <a:latin typeface="Calibri"/>
                <a:cs typeface="Calibri"/>
              </a:rPr>
              <a:t>Repaso </a:t>
            </a:r>
            <a:r>
              <a:rPr lang="es-PE" sz="2300" spc="114" dirty="0">
                <a:solidFill>
                  <a:srgbClr val="44131A"/>
                </a:solidFill>
                <a:latin typeface="Calibri"/>
                <a:cs typeface="Calibri"/>
              </a:rPr>
              <a:t>de </a:t>
            </a:r>
            <a:r>
              <a:rPr lang="es-PE" sz="2300" spc="75" dirty="0">
                <a:solidFill>
                  <a:srgbClr val="44131A"/>
                </a:solidFill>
                <a:latin typeface="Calibri"/>
                <a:cs typeface="Calibri"/>
              </a:rPr>
              <a:t>la </a:t>
            </a:r>
            <a:r>
              <a:rPr lang="es-PE" sz="2300" spc="85" dirty="0">
                <a:solidFill>
                  <a:srgbClr val="44131A"/>
                </a:solidFill>
                <a:latin typeface="Calibri"/>
                <a:cs typeface="Calibri"/>
              </a:rPr>
              <a:t>sesión</a:t>
            </a:r>
            <a:r>
              <a:rPr lang="es-PE" sz="2300" spc="-145" dirty="0">
                <a:solidFill>
                  <a:srgbClr val="44131A"/>
                </a:solidFill>
                <a:latin typeface="Calibri"/>
                <a:cs typeface="Calibri"/>
              </a:rPr>
              <a:t> </a:t>
            </a:r>
            <a:r>
              <a:rPr lang="es-PE" sz="2300" spc="90" dirty="0">
                <a:solidFill>
                  <a:srgbClr val="44131A"/>
                </a:solidFill>
                <a:latin typeface="Calibri"/>
                <a:cs typeface="Calibri"/>
              </a:rPr>
              <a:t>anterior</a:t>
            </a:r>
            <a:endParaRPr lang="es-PE" sz="2300" dirty="0">
              <a:latin typeface="Calibri"/>
              <a:cs typeface="Calibri"/>
            </a:endParaRPr>
          </a:p>
          <a:p>
            <a:pPr marL="449580" indent="-227965">
              <a:lnSpc>
                <a:spcPct val="100000"/>
              </a:lnSpc>
              <a:spcBef>
                <a:spcPts val="660"/>
              </a:spcBef>
              <a:buClr>
                <a:srgbClr val="A62C52"/>
              </a:buClr>
              <a:buSzPct val="104347"/>
              <a:buFont typeface="Arial"/>
              <a:buChar char="•"/>
              <a:tabLst>
                <a:tab pos="449580" algn="l"/>
              </a:tabLst>
            </a:pPr>
            <a:r>
              <a:rPr lang="es-PE" sz="2300" spc="85" dirty="0">
                <a:solidFill>
                  <a:srgbClr val="44131A"/>
                </a:solidFill>
                <a:latin typeface="Calibri"/>
                <a:cs typeface="Calibri"/>
              </a:rPr>
              <a:t>Reflexión </a:t>
            </a:r>
            <a:r>
              <a:rPr lang="es-PE" sz="2300" spc="95" dirty="0">
                <a:solidFill>
                  <a:srgbClr val="44131A"/>
                </a:solidFill>
                <a:latin typeface="Calibri"/>
                <a:cs typeface="Calibri"/>
              </a:rPr>
              <a:t>sobre </a:t>
            </a:r>
            <a:r>
              <a:rPr lang="es-PE" sz="2300" spc="80" dirty="0">
                <a:solidFill>
                  <a:srgbClr val="44131A"/>
                </a:solidFill>
                <a:latin typeface="Calibri"/>
                <a:cs typeface="Calibri"/>
              </a:rPr>
              <a:t>las</a:t>
            </a:r>
            <a:r>
              <a:rPr lang="es-PE" sz="2300" spc="-75" dirty="0">
                <a:solidFill>
                  <a:srgbClr val="44131A"/>
                </a:solidFill>
                <a:latin typeface="Calibri"/>
                <a:cs typeface="Calibri"/>
              </a:rPr>
              <a:t> </a:t>
            </a:r>
            <a:r>
              <a:rPr lang="es-PE" sz="2300" spc="85" dirty="0">
                <a:solidFill>
                  <a:srgbClr val="44131A"/>
                </a:solidFill>
                <a:latin typeface="Calibri"/>
                <a:cs typeface="Calibri"/>
              </a:rPr>
              <a:t>Escrituras</a:t>
            </a:r>
            <a:endParaRPr lang="es-PE" sz="2300" dirty="0">
              <a:latin typeface="Calibri"/>
              <a:cs typeface="Calibri"/>
            </a:endParaRPr>
          </a:p>
          <a:p>
            <a:pPr marL="450215" marR="5080" indent="-228600">
              <a:lnSpc>
                <a:spcPts val="2750"/>
              </a:lnSpc>
              <a:spcBef>
                <a:spcPts val="755"/>
              </a:spcBef>
              <a:buClr>
                <a:srgbClr val="A62C52"/>
              </a:buClr>
              <a:buSzPct val="104347"/>
              <a:buFont typeface="Arial"/>
              <a:buChar char="•"/>
              <a:tabLst>
                <a:tab pos="450215" algn="l"/>
              </a:tabLst>
            </a:pPr>
            <a:r>
              <a:rPr lang="es-PE" sz="2300" spc="95" dirty="0">
                <a:solidFill>
                  <a:srgbClr val="44131A"/>
                </a:solidFill>
                <a:latin typeface="Calibri"/>
                <a:cs typeface="Calibri"/>
              </a:rPr>
              <a:t>Presentación: </a:t>
            </a:r>
            <a:r>
              <a:rPr lang="es-PE" sz="2300" spc="100" dirty="0">
                <a:solidFill>
                  <a:srgbClr val="44131A"/>
                </a:solidFill>
                <a:latin typeface="Calibri"/>
                <a:cs typeface="Calibri"/>
              </a:rPr>
              <a:t>Discernimiento comunitario</a:t>
            </a:r>
            <a:r>
              <a:rPr lang="es-PE" sz="2300" spc="-110" dirty="0">
                <a:solidFill>
                  <a:srgbClr val="44131A"/>
                </a:solidFill>
                <a:latin typeface="Calibri"/>
                <a:cs typeface="Calibri"/>
              </a:rPr>
              <a:t> </a:t>
            </a:r>
            <a:r>
              <a:rPr lang="es-PE" sz="2300" spc="100" dirty="0">
                <a:solidFill>
                  <a:srgbClr val="44131A"/>
                </a:solidFill>
                <a:latin typeface="Calibri"/>
                <a:cs typeface="Calibri"/>
              </a:rPr>
              <a:t>y  participaci</a:t>
            </a:r>
            <a:r>
              <a:rPr lang="es-PE" sz="2300" spc="100" dirty="0">
                <a:solidFill>
                  <a:srgbClr val="44131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ó</a:t>
            </a:r>
            <a:r>
              <a:rPr lang="es-PE" sz="2300" spc="100" dirty="0">
                <a:solidFill>
                  <a:srgbClr val="44131A"/>
                </a:solidFill>
                <a:latin typeface="Calibri"/>
                <a:cs typeface="Calibri"/>
              </a:rPr>
              <a:t>n en la </a:t>
            </a:r>
            <a:r>
              <a:rPr lang="es-PE" sz="2300" spc="120" dirty="0">
                <a:solidFill>
                  <a:srgbClr val="44131A"/>
                </a:solidFill>
                <a:latin typeface="Calibri"/>
                <a:cs typeface="Calibri"/>
              </a:rPr>
              <a:t>toma </a:t>
            </a:r>
            <a:r>
              <a:rPr lang="es-PE" sz="2300" spc="114" dirty="0">
                <a:solidFill>
                  <a:srgbClr val="44131A"/>
                </a:solidFill>
                <a:latin typeface="Calibri"/>
                <a:cs typeface="Calibri"/>
              </a:rPr>
              <a:t>de </a:t>
            </a:r>
            <a:r>
              <a:rPr lang="es-PE" sz="2300" spc="90" dirty="0">
                <a:solidFill>
                  <a:srgbClr val="44131A"/>
                </a:solidFill>
                <a:latin typeface="Calibri"/>
                <a:cs typeface="Calibri"/>
              </a:rPr>
              <a:t>decisiones</a:t>
            </a:r>
            <a:endParaRPr lang="es-PE" sz="2300" dirty="0">
              <a:latin typeface="Calibri"/>
              <a:cs typeface="Calibri"/>
            </a:endParaRPr>
          </a:p>
          <a:p>
            <a:pPr marL="449580" indent="-227965">
              <a:lnSpc>
                <a:spcPct val="100000"/>
              </a:lnSpc>
              <a:spcBef>
                <a:spcPts val="580"/>
              </a:spcBef>
              <a:buClr>
                <a:srgbClr val="A62C52"/>
              </a:buClr>
              <a:buSzPct val="104347"/>
              <a:buFont typeface="Arial"/>
              <a:buChar char="•"/>
              <a:tabLst>
                <a:tab pos="449580" algn="l"/>
              </a:tabLst>
            </a:pPr>
            <a:r>
              <a:rPr lang="es-PE" sz="2300" spc="85" dirty="0">
                <a:solidFill>
                  <a:srgbClr val="44131A"/>
                </a:solidFill>
                <a:latin typeface="Calibri"/>
                <a:cs typeface="Calibri"/>
              </a:rPr>
              <a:t>Reflexión </a:t>
            </a:r>
            <a:r>
              <a:rPr lang="es-PE" sz="2300" spc="114" dirty="0">
                <a:solidFill>
                  <a:srgbClr val="44131A"/>
                </a:solidFill>
                <a:latin typeface="Calibri"/>
                <a:cs typeface="Calibri"/>
              </a:rPr>
              <a:t>en</a:t>
            </a:r>
            <a:r>
              <a:rPr lang="es-PE" sz="2300" spc="-10" dirty="0">
                <a:solidFill>
                  <a:srgbClr val="44131A"/>
                </a:solidFill>
                <a:latin typeface="Calibri"/>
                <a:cs typeface="Calibri"/>
              </a:rPr>
              <a:t> </a:t>
            </a:r>
            <a:r>
              <a:rPr lang="es-PE" sz="2300" spc="80" dirty="0">
                <a:solidFill>
                  <a:srgbClr val="44131A"/>
                </a:solidFill>
                <a:latin typeface="Calibri"/>
                <a:cs typeface="Calibri"/>
              </a:rPr>
              <a:t>silencio</a:t>
            </a:r>
            <a:endParaRPr lang="es-PE" sz="2300" dirty="0">
              <a:latin typeface="Calibri"/>
              <a:cs typeface="Calibri"/>
            </a:endParaRPr>
          </a:p>
          <a:p>
            <a:pPr marL="449580" indent="-227965">
              <a:lnSpc>
                <a:spcPct val="100000"/>
              </a:lnSpc>
              <a:spcBef>
                <a:spcPts val="660"/>
              </a:spcBef>
              <a:buClr>
                <a:srgbClr val="A62C52"/>
              </a:buClr>
              <a:buSzPct val="104347"/>
              <a:buFont typeface="Arial"/>
              <a:buChar char="•"/>
              <a:tabLst>
                <a:tab pos="449580" algn="l"/>
              </a:tabLst>
            </a:pPr>
            <a:r>
              <a:rPr lang="es-PE" sz="2300" spc="85" dirty="0">
                <a:solidFill>
                  <a:srgbClr val="44131A"/>
                </a:solidFill>
                <a:latin typeface="Calibri"/>
                <a:cs typeface="Calibri"/>
              </a:rPr>
              <a:t>Discusión </a:t>
            </a:r>
            <a:r>
              <a:rPr lang="es-PE" sz="2300" spc="114" dirty="0">
                <a:solidFill>
                  <a:srgbClr val="44131A"/>
                </a:solidFill>
                <a:latin typeface="Calibri"/>
                <a:cs typeface="Calibri"/>
              </a:rPr>
              <a:t>en </a:t>
            </a:r>
            <a:r>
              <a:rPr lang="es-PE" sz="2300" spc="100" dirty="0">
                <a:solidFill>
                  <a:srgbClr val="44131A"/>
                </a:solidFill>
                <a:latin typeface="Calibri"/>
                <a:cs typeface="Calibri"/>
              </a:rPr>
              <a:t>grupos</a:t>
            </a:r>
            <a:r>
              <a:rPr lang="es-PE" sz="2300" spc="-85" dirty="0">
                <a:solidFill>
                  <a:srgbClr val="44131A"/>
                </a:solidFill>
                <a:latin typeface="Calibri"/>
                <a:cs typeface="Calibri"/>
              </a:rPr>
              <a:t> </a:t>
            </a:r>
            <a:r>
              <a:rPr lang="es-PE" sz="2300" spc="110" dirty="0">
                <a:solidFill>
                  <a:srgbClr val="44131A"/>
                </a:solidFill>
                <a:latin typeface="Calibri"/>
                <a:cs typeface="Calibri"/>
              </a:rPr>
              <a:t>pequeños</a:t>
            </a:r>
            <a:endParaRPr lang="es-PE" sz="2300" dirty="0">
              <a:latin typeface="Calibri"/>
              <a:cs typeface="Calibri"/>
            </a:endParaRPr>
          </a:p>
          <a:p>
            <a:pPr marL="449580" indent="-227965">
              <a:lnSpc>
                <a:spcPct val="100000"/>
              </a:lnSpc>
              <a:spcBef>
                <a:spcPts val="660"/>
              </a:spcBef>
              <a:buClr>
                <a:srgbClr val="A62C52"/>
              </a:buClr>
              <a:buSzPct val="104347"/>
              <a:buFont typeface="Arial"/>
              <a:buChar char="•"/>
              <a:tabLst>
                <a:tab pos="449580" algn="l"/>
              </a:tabLst>
            </a:pPr>
            <a:r>
              <a:rPr lang="es-PE" sz="2300" spc="145" dirty="0">
                <a:solidFill>
                  <a:srgbClr val="44131A"/>
                </a:solidFill>
                <a:latin typeface="Calibri"/>
                <a:cs typeface="Calibri"/>
              </a:rPr>
              <a:t>Intercambio </a:t>
            </a:r>
            <a:r>
              <a:rPr lang="es-PE" sz="2300" spc="170" dirty="0">
                <a:solidFill>
                  <a:srgbClr val="44131A"/>
                </a:solidFill>
                <a:latin typeface="Calibri"/>
                <a:cs typeface="Calibri"/>
              </a:rPr>
              <a:t>en el </a:t>
            </a:r>
            <a:r>
              <a:rPr lang="es-PE" sz="2300" spc="160" dirty="0">
                <a:solidFill>
                  <a:srgbClr val="44131A"/>
                </a:solidFill>
                <a:latin typeface="Calibri"/>
                <a:cs typeface="Calibri"/>
              </a:rPr>
              <a:t>grupo</a:t>
            </a:r>
            <a:r>
              <a:rPr lang="es-PE" sz="2300" spc="-195" dirty="0">
                <a:solidFill>
                  <a:srgbClr val="44131A"/>
                </a:solidFill>
                <a:latin typeface="Calibri"/>
                <a:cs typeface="Calibri"/>
              </a:rPr>
              <a:t> </a:t>
            </a:r>
            <a:r>
              <a:rPr lang="es-PE" sz="2300" spc="160" dirty="0">
                <a:solidFill>
                  <a:srgbClr val="44131A"/>
                </a:solidFill>
                <a:latin typeface="Calibri"/>
                <a:cs typeface="Calibri"/>
              </a:rPr>
              <a:t>grande</a:t>
            </a:r>
            <a:endParaRPr lang="es-PE" sz="2300" dirty="0">
              <a:latin typeface="Calibri"/>
              <a:cs typeface="Calibri"/>
            </a:endParaRPr>
          </a:p>
          <a:p>
            <a:pPr marL="449580" indent="-227965">
              <a:lnSpc>
                <a:spcPct val="100000"/>
              </a:lnSpc>
              <a:spcBef>
                <a:spcPts val="660"/>
              </a:spcBef>
              <a:buClr>
                <a:srgbClr val="A62C52"/>
              </a:buClr>
              <a:buSzPct val="104347"/>
              <a:buFont typeface="Arial"/>
              <a:buChar char="•"/>
              <a:tabLst>
                <a:tab pos="449580" algn="l"/>
              </a:tabLst>
            </a:pPr>
            <a:r>
              <a:rPr lang="es-PE" sz="2300" spc="150" dirty="0">
                <a:solidFill>
                  <a:srgbClr val="44131A"/>
                </a:solidFill>
                <a:latin typeface="Calibri"/>
                <a:cs typeface="Calibri"/>
              </a:rPr>
              <a:t>Conclusión </a:t>
            </a:r>
            <a:r>
              <a:rPr lang="es-PE" sz="2300" spc="155" dirty="0">
                <a:solidFill>
                  <a:srgbClr val="44131A"/>
                </a:solidFill>
                <a:latin typeface="Calibri"/>
                <a:cs typeface="Calibri"/>
              </a:rPr>
              <a:t>y </a:t>
            </a:r>
            <a:r>
              <a:rPr lang="es-PE" sz="2300" spc="140" dirty="0">
                <a:solidFill>
                  <a:srgbClr val="44131A"/>
                </a:solidFill>
                <a:latin typeface="Calibri"/>
                <a:cs typeface="Calibri"/>
              </a:rPr>
              <a:t>oración</a:t>
            </a:r>
            <a:r>
              <a:rPr lang="es-PE" sz="2300" spc="-110" dirty="0">
                <a:solidFill>
                  <a:srgbClr val="44131A"/>
                </a:solidFill>
                <a:latin typeface="Calibri"/>
                <a:cs typeface="Calibri"/>
              </a:rPr>
              <a:t> </a:t>
            </a:r>
            <a:r>
              <a:rPr lang="es-PE" sz="2300" spc="114" dirty="0">
                <a:solidFill>
                  <a:srgbClr val="44131A"/>
                </a:solidFill>
                <a:latin typeface="Calibri"/>
                <a:cs typeface="Calibri"/>
              </a:rPr>
              <a:t>final</a:t>
            </a:r>
            <a:endParaRPr lang="es-PE" sz="2300" dirty="0">
              <a:latin typeface="Calibri"/>
              <a:cs typeface="Calibri"/>
            </a:endParaRPr>
          </a:p>
          <a:p>
            <a:pPr marL="449580" indent="-227965">
              <a:lnSpc>
                <a:spcPct val="100000"/>
              </a:lnSpc>
              <a:spcBef>
                <a:spcPts val="655"/>
              </a:spcBef>
              <a:buClr>
                <a:srgbClr val="A62C52"/>
              </a:buClr>
              <a:buSzPct val="104347"/>
              <a:buFont typeface="Arial"/>
              <a:buChar char="•"/>
              <a:tabLst>
                <a:tab pos="449580" algn="l"/>
              </a:tabLst>
            </a:pPr>
            <a:r>
              <a:rPr lang="es-PE" sz="2300" spc="170" dirty="0">
                <a:solidFill>
                  <a:srgbClr val="44131A"/>
                </a:solidFill>
                <a:latin typeface="Calibri"/>
                <a:cs typeface="Calibri"/>
              </a:rPr>
              <a:t>Mirando </a:t>
            </a:r>
            <a:r>
              <a:rPr lang="es-PE" sz="2300" spc="140" dirty="0">
                <a:solidFill>
                  <a:srgbClr val="44131A"/>
                </a:solidFill>
                <a:latin typeface="Calibri"/>
                <a:cs typeface="Calibri"/>
              </a:rPr>
              <a:t>hacia </a:t>
            </a:r>
            <a:r>
              <a:rPr lang="es-PE" sz="2300" spc="114" dirty="0">
                <a:solidFill>
                  <a:srgbClr val="44131A"/>
                </a:solidFill>
                <a:latin typeface="Calibri"/>
                <a:cs typeface="Calibri"/>
              </a:rPr>
              <a:t>la </a:t>
            </a:r>
            <a:r>
              <a:rPr lang="es-PE" sz="2300" spc="160" dirty="0">
                <a:solidFill>
                  <a:srgbClr val="44131A"/>
                </a:solidFill>
                <a:latin typeface="Calibri"/>
                <a:cs typeface="Calibri"/>
              </a:rPr>
              <a:t>próxima</a:t>
            </a:r>
            <a:r>
              <a:rPr lang="es-PE" sz="2300" spc="-125" dirty="0">
                <a:solidFill>
                  <a:srgbClr val="44131A"/>
                </a:solidFill>
                <a:latin typeface="Calibri"/>
                <a:cs typeface="Calibri"/>
              </a:rPr>
              <a:t> </a:t>
            </a:r>
            <a:r>
              <a:rPr lang="es-PE" sz="2300" spc="135" dirty="0">
                <a:solidFill>
                  <a:srgbClr val="44131A"/>
                </a:solidFill>
                <a:latin typeface="Calibri"/>
                <a:cs typeface="Calibri"/>
              </a:rPr>
              <a:t>sesión</a:t>
            </a:r>
            <a:endParaRPr lang="es-PE" sz="23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527053" y="3090621"/>
            <a:ext cx="661897" cy="25483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611" y="88811"/>
            <a:ext cx="228776" cy="2287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8" name="Picture 4" descr="Comienza la última sesión del Sínodo de la Sinodalidad - Diócesis de Ávila">
            <a:extLst>
              <a:ext uri="{FF2B5EF4-FFF2-40B4-BE49-F238E27FC236}">
                <a16:creationId xmlns:a16="http://schemas.microsoft.com/office/drawing/2014/main" id="{B5E26CDF-F375-4BC0-88FD-E61DBA3C6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513996"/>
            <a:ext cx="4363473" cy="383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40" y="2245059"/>
            <a:ext cx="12189460" cy="4632325"/>
          </a:xfrm>
          <a:custGeom>
            <a:avLst/>
            <a:gdLst/>
            <a:ahLst/>
            <a:cxnLst/>
            <a:rect l="l" t="t" r="r" b="b"/>
            <a:pathLst>
              <a:path w="12189460" h="4632325">
                <a:moveTo>
                  <a:pt x="0" y="4632325"/>
                </a:moveTo>
                <a:lnTo>
                  <a:pt x="12188952" y="4632325"/>
                </a:lnTo>
                <a:lnTo>
                  <a:pt x="12188952" y="0"/>
                </a:lnTo>
                <a:lnTo>
                  <a:pt x="0" y="0"/>
                </a:lnTo>
                <a:lnTo>
                  <a:pt x="0" y="4632325"/>
                </a:lnTo>
                <a:close/>
              </a:path>
            </a:pathLst>
          </a:custGeom>
          <a:solidFill>
            <a:srgbClr val="F1EBEA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38200" y="2515771"/>
            <a:ext cx="621665" cy="888365"/>
          </a:xfrm>
          <a:custGeom>
            <a:avLst/>
            <a:gdLst/>
            <a:ahLst/>
            <a:cxnLst/>
            <a:rect l="l" t="t" r="r" b="b"/>
            <a:pathLst>
              <a:path w="621665" h="888364">
                <a:moveTo>
                  <a:pt x="310819" y="888060"/>
                </a:moveTo>
                <a:lnTo>
                  <a:pt x="0" y="577240"/>
                </a:lnTo>
                <a:lnTo>
                  <a:pt x="0" y="0"/>
                </a:lnTo>
                <a:lnTo>
                  <a:pt x="310819" y="310819"/>
                </a:lnTo>
                <a:lnTo>
                  <a:pt x="621638" y="310819"/>
                </a:lnTo>
                <a:lnTo>
                  <a:pt x="621638" y="577240"/>
                </a:lnTo>
                <a:lnTo>
                  <a:pt x="310819" y="888060"/>
                </a:lnTo>
                <a:close/>
              </a:path>
              <a:path w="621665" h="888364">
                <a:moveTo>
                  <a:pt x="621638" y="310819"/>
                </a:moveTo>
                <a:lnTo>
                  <a:pt x="310819" y="310819"/>
                </a:lnTo>
                <a:lnTo>
                  <a:pt x="621638" y="0"/>
                </a:lnTo>
                <a:lnTo>
                  <a:pt x="621638" y="310819"/>
                </a:lnTo>
                <a:close/>
              </a:path>
            </a:pathLst>
          </a:custGeom>
          <a:solidFill>
            <a:srgbClr val="8FA2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38200" y="2515771"/>
            <a:ext cx="621665" cy="888365"/>
          </a:xfrm>
          <a:custGeom>
            <a:avLst/>
            <a:gdLst/>
            <a:ahLst/>
            <a:cxnLst/>
            <a:rect l="l" t="t" r="r" b="b"/>
            <a:pathLst>
              <a:path w="621665" h="888364">
                <a:moveTo>
                  <a:pt x="621638" y="0"/>
                </a:moveTo>
                <a:lnTo>
                  <a:pt x="621638" y="577240"/>
                </a:lnTo>
                <a:lnTo>
                  <a:pt x="310819" y="888060"/>
                </a:lnTo>
                <a:lnTo>
                  <a:pt x="0" y="577240"/>
                </a:lnTo>
                <a:lnTo>
                  <a:pt x="0" y="0"/>
                </a:lnTo>
                <a:lnTo>
                  <a:pt x="310819" y="310819"/>
                </a:lnTo>
                <a:lnTo>
                  <a:pt x="621638" y="0"/>
                </a:lnTo>
                <a:close/>
              </a:path>
            </a:pathLst>
          </a:custGeom>
          <a:ln w="12699">
            <a:solidFill>
              <a:srgbClr val="8FA2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59838" y="2515768"/>
            <a:ext cx="10158095" cy="577850"/>
          </a:xfrm>
          <a:custGeom>
            <a:avLst/>
            <a:gdLst/>
            <a:ahLst/>
            <a:cxnLst/>
            <a:rect l="l" t="t" r="r" b="b"/>
            <a:pathLst>
              <a:path w="10158095" h="577850">
                <a:moveTo>
                  <a:pt x="10061321" y="577240"/>
                </a:moveTo>
                <a:lnTo>
                  <a:pt x="0" y="577240"/>
                </a:lnTo>
                <a:lnTo>
                  <a:pt x="0" y="0"/>
                </a:lnTo>
                <a:lnTo>
                  <a:pt x="10061321" y="0"/>
                </a:lnTo>
                <a:lnTo>
                  <a:pt x="10098771" y="7560"/>
                </a:lnTo>
                <a:lnTo>
                  <a:pt x="10129353" y="28181"/>
                </a:lnTo>
                <a:lnTo>
                  <a:pt x="10149974" y="58764"/>
                </a:lnTo>
                <a:lnTo>
                  <a:pt x="10157535" y="96215"/>
                </a:lnTo>
                <a:lnTo>
                  <a:pt x="10157535" y="481024"/>
                </a:lnTo>
                <a:lnTo>
                  <a:pt x="10149974" y="518474"/>
                </a:lnTo>
                <a:lnTo>
                  <a:pt x="10129353" y="549059"/>
                </a:lnTo>
                <a:lnTo>
                  <a:pt x="10098771" y="569678"/>
                </a:lnTo>
                <a:lnTo>
                  <a:pt x="10061321" y="57724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59838" y="2515768"/>
            <a:ext cx="10158095" cy="577850"/>
          </a:xfrm>
          <a:custGeom>
            <a:avLst/>
            <a:gdLst/>
            <a:ahLst/>
            <a:cxnLst/>
            <a:rect l="l" t="t" r="r" b="b"/>
            <a:pathLst>
              <a:path w="10158095" h="577850">
                <a:moveTo>
                  <a:pt x="10157535" y="96215"/>
                </a:moveTo>
                <a:lnTo>
                  <a:pt x="10157535" y="481024"/>
                </a:lnTo>
                <a:lnTo>
                  <a:pt x="10157535" y="481024"/>
                </a:lnTo>
                <a:lnTo>
                  <a:pt x="10061321" y="577240"/>
                </a:lnTo>
                <a:lnTo>
                  <a:pt x="0" y="577240"/>
                </a:lnTo>
                <a:lnTo>
                  <a:pt x="0" y="0"/>
                </a:lnTo>
                <a:lnTo>
                  <a:pt x="10061321" y="0"/>
                </a:lnTo>
                <a:lnTo>
                  <a:pt x="10061321" y="0"/>
                </a:lnTo>
                <a:lnTo>
                  <a:pt x="10098771" y="7560"/>
                </a:lnTo>
                <a:lnTo>
                  <a:pt x="10129353" y="28181"/>
                </a:lnTo>
                <a:lnTo>
                  <a:pt x="10149974" y="58764"/>
                </a:lnTo>
                <a:lnTo>
                  <a:pt x="10157535" y="96215"/>
                </a:lnTo>
                <a:close/>
              </a:path>
            </a:pathLst>
          </a:custGeom>
          <a:ln w="12699">
            <a:solidFill>
              <a:srgbClr val="8FA2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38200" y="3283771"/>
            <a:ext cx="621665" cy="888365"/>
          </a:xfrm>
          <a:custGeom>
            <a:avLst/>
            <a:gdLst/>
            <a:ahLst/>
            <a:cxnLst/>
            <a:rect l="l" t="t" r="r" b="b"/>
            <a:pathLst>
              <a:path w="621665" h="888364">
                <a:moveTo>
                  <a:pt x="310819" y="888060"/>
                </a:moveTo>
                <a:lnTo>
                  <a:pt x="0" y="577240"/>
                </a:lnTo>
                <a:lnTo>
                  <a:pt x="0" y="0"/>
                </a:lnTo>
                <a:lnTo>
                  <a:pt x="310819" y="310819"/>
                </a:lnTo>
                <a:lnTo>
                  <a:pt x="621638" y="310819"/>
                </a:lnTo>
                <a:lnTo>
                  <a:pt x="621638" y="577240"/>
                </a:lnTo>
                <a:lnTo>
                  <a:pt x="310819" y="888060"/>
                </a:lnTo>
                <a:close/>
              </a:path>
              <a:path w="621665" h="888364">
                <a:moveTo>
                  <a:pt x="621638" y="310819"/>
                </a:moveTo>
                <a:lnTo>
                  <a:pt x="310819" y="310819"/>
                </a:lnTo>
                <a:lnTo>
                  <a:pt x="621638" y="0"/>
                </a:lnTo>
                <a:lnTo>
                  <a:pt x="621638" y="310819"/>
                </a:lnTo>
                <a:close/>
              </a:path>
            </a:pathLst>
          </a:custGeom>
          <a:solidFill>
            <a:srgbClr val="86AC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38200" y="3283771"/>
            <a:ext cx="621665" cy="888365"/>
          </a:xfrm>
          <a:custGeom>
            <a:avLst/>
            <a:gdLst/>
            <a:ahLst/>
            <a:cxnLst/>
            <a:rect l="l" t="t" r="r" b="b"/>
            <a:pathLst>
              <a:path w="621665" h="888364">
                <a:moveTo>
                  <a:pt x="621638" y="0"/>
                </a:moveTo>
                <a:lnTo>
                  <a:pt x="621638" y="577240"/>
                </a:lnTo>
                <a:lnTo>
                  <a:pt x="310819" y="888060"/>
                </a:lnTo>
                <a:lnTo>
                  <a:pt x="0" y="577240"/>
                </a:lnTo>
                <a:lnTo>
                  <a:pt x="0" y="0"/>
                </a:lnTo>
                <a:lnTo>
                  <a:pt x="310819" y="310819"/>
                </a:lnTo>
                <a:lnTo>
                  <a:pt x="621638" y="0"/>
                </a:lnTo>
                <a:close/>
              </a:path>
            </a:pathLst>
          </a:custGeom>
          <a:ln w="12699">
            <a:solidFill>
              <a:srgbClr val="86AC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59838" y="3283768"/>
            <a:ext cx="10158095" cy="577850"/>
          </a:xfrm>
          <a:custGeom>
            <a:avLst/>
            <a:gdLst/>
            <a:ahLst/>
            <a:cxnLst/>
            <a:rect l="l" t="t" r="r" b="b"/>
            <a:pathLst>
              <a:path w="10158095" h="577850">
                <a:moveTo>
                  <a:pt x="10061321" y="577240"/>
                </a:moveTo>
                <a:lnTo>
                  <a:pt x="0" y="577240"/>
                </a:lnTo>
                <a:lnTo>
                  <a:pt x="0" y="0"/>
                </a:lnTo>
                <a:lnTo>
                  <a:pt x="10061321" y="0"/>
                </a:lnTo>
                <a:lnTo>
                  <a:pt x="10098771" y="7560"/>
                </a:lnTo>
                <a:lnTo>
                  <a:pt x="10129353" y="28181"/>
                </a:lnTo>
                <a:lnTo>
                  <a:pt x="10149974" y="58764"/>
                </a:lnTo>
                <a:lnTo>
                  <a:pt x="10157535" y="96215"/>
                </a:lnTo>
                <a:lnTo>
                  <a:pt x="10157535" y="481024"/>
                </a:lnTo>
                <a:lnTo>
                  <a:pt x="10149974" y="518474"/>
                </a:lnTo>
                <a:lnTo>
                  <a:pt x="10129353" y="549059"/>
                </a:lnTo>
                <a:lnTo>
                  <a:pt x="10098771" y="569678"/>
                </a:lnTo>
                <a:lnTo>
                  <a:pt x="10061321" y="57724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59838" y="3283768"/>
            <a:ext cx="10158095" cy="577850"/>
          </a:xfrm>
          <a:custGeom>
            <a:avLst/>
            <a:gdLst/>
            <a:ahLst/>
            <a:cxnLst/>
            <a:rect l="l" t="t" r="r" b="b"/>
            <a:pathLst>
              <a:path w="10158095" h="577850">
                <a:moveTo>
                  <a:pt x="10157535" y="96215"/>
                </a:moveTo>
                <a:lnTo>
                  <a:pt x="10157535" y="481024"/>
                </a:lnTo>
                <a:lnTo>
                  <a:pt x="10157535" y="481024"/>
                </a:lnTo>
                <a:lnTo>
                  <a:pt x="10061321" y="577240"/>
                </a:lnTo>
                <a:lnTo>
                  <a:pt x="0" y="577240"/>
                </a:lnTo>
                <a:lnTo>
                  <a:pt x="0" y="0"/>
                </a:lnTo>
                <a:lnTo>
                  <a:pt x="10061321" y="0"/>
                </a:lnTo>
                <a:lnTo>
                  <a:pt x="10061321" y="0"/>
                </a:lnTo>
                <a:lnTo>
                  <a:pt x="10098771" y="7560"/>
                </a:lnTo>
                <a:lnTo>
                  <a:pt x="10129353" y="28181"/>
                </a:lnTo>
                <a:lnTo>
                  <a:pt x="10149974" y="58764"/>
                </a:lnTo>
                <a:lnTo>
                  <a:pt x="10157535" y="96215"/>
                </a:lnTo>
                <a:close/>
              </a:path>
            </a:pathLst>
          </a:custGeom>
          <a:ln w="12699">
            <a:solidFill>
              <a:srgbClr val="86AC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38200" y="4051770"/>
            <a:ext cx="621665" cy="888365"/>
          </a:xfrm>
          <a:custGeom>
            <a:avLst/>
            <a:gdLst/>
            <a:ahLst/>
            <a:cxnLst/>
            <a:rect l="l" t="t" r="r" b="b"/>
            <a:pathLst>
              <a:path w="621665" h="888364">
                <a:moveTo>
                  <a:pt x="310819" y="888060"/>
                </a:moveTo>
                <a:lnTo>
                  <a:pt x="0" y="577240"/>
                </a:lnTo>
                <a:lnTo>
                  <a:pt x="0" y="0"/>
                </a:lnTo>
                <a:lnTo>
                  <a:pt x="310819" y="310819"/>
                </a:lnTo>
                <a:lnTo>
                  <a:pt x="621638" y="310819"/>
                </a:lnTo>
                <a:lnTo>
                  <a:pt x="621638" y="577240"/>
                </a:lnTo>
                <a:lnTo>
                  <a:pt x="310819" y="888060"/>
                </a:lnTo>
                <a:close/>
              </a:path>
              <a:path w="621665" h="888364">
                <a:moveTo>
                  <a:pt x="621638" y="310819"/>
                </a:moveTo>
                <a:lnTo>
                  <a:pt x="310819" y="310819"/>
                </a:lnTo>
                <a:lnTo>
                  <a:pt x="621638" y="0"/>
                </a:lnTo>
                <a:lnTo>
                  <a:pt x="621638" y="310819"/>
                </a:lnTo>
                <a:close/>
              </a:path>
            </a:pathLst>
          </a:custGeom>
          <a:solidFill>
            <a:srgbClr val="94B7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38200" y="4051770"/>
            <a:ext cx="621665" cy="888365"/>
          </a:xfrm>
          <a:custGeom>
            <a:avLst/>
            <a:gdLst/>
            <a:ahLst/>
            <a:cxnLst/>
            <a:rect l="l" t="t" r="r" b="b"/>
            <a:pathLst>
              <a:path w="621665" h="888364">
                <a:moveTo>
                  <a:pt x="621638" y="0"/>
                </a:moveTo>
                <a:lnTo>
                  <a:pt x="621638" y="577240"/>
                </a:lnTo>
                <a:lnTo>
                  <a:pt x="310819" y="888060"/>
                </a:lnTo>
                <a:lnTo>
                  <a:pt x="0" y="577240"/>
                </a:lnTo>
                <a:lnTo>
                  <a:pt x="0" y="0"/>
                </a:lnTo>
                <a:lnTo>
                  <a:pt x="310819" y="310819"/>
                </a:lnTo>
                <a:lnTo>
                  <a:pt x="621638" y="0"/>
                </a:lnTo>
                <a:close/>
              </a:path>
            </a:pathLst>
          </a:custGeom>
          <a:ln w="12699">
            <a:solidFill>
              <a:srgbClr val="94B7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59838" y="4051769"/>
            <a:ext cx="10158095" cy="577850"/>
          </a:xfrm>
          <a:custGeom>
            <a:avLst/>
            <a:gdLst/>
            <a:ahLst/>
            <a:cxnLst/>
            <a:rect l="l" t="t" r="r" b="b"/>
            <a:pathLst>
              <a:path w="10158095" h="577850">
                <a:moveTo>
                  <a:pt x="10061321" y="577240"/>
                </a:moveTo>
                <a:lnTo>
                  <a:pt x="0" y="577240"/>
                </a:lnTo>
                <a:lnTo>
                  <a:pt x="0" y="0"/>
                </a:lnTo>
                <a:lnTo>
                  <a:pt x="10061321" y="0"/>
                </a:lnTo>
                <a:lnTo>
                  <a:pt x="10098771" y="7560"/>
                </a:lnTo>
                <a:lnTo>
                  <a:pt x="10129353" y="28181"/>
                </a:lnTo>
                <a:lnTo>
                  <a:pt x="10149974" y="58764"/>
                </a:lnTo>
                <a:lnTo>
                  <a:pt x="10157535" y="96215"/>
                </a:lnTo>
                <a:lnTo>
                  <a:pt x="10157535" y="481024"/>
                </a:lnTo>
                <a:lnTo>
                  <a:pt x="10149974" y="518474"/>
                </a:lnTo>
                <a:lnTo>
                  <a:pt x="10129353" y="549059"/>
                </a:lnTo>
                <a:lnTo>
                  <a:pt x="10098771" y="569678"/>
                </a:lnTo>
                <a:lnTo>
                  <a:pt x="10061321" y="57724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59838" y="4051769"/>
            <a:ext cx="10158095" cy="577850"/>
          </a:xfrm>
          <a:custGeom>
            <a:avLst/>
            <a:gdLst/>
            <a:ahLst/>
            <a:cxnLst/>
            <a:rect l="l" t="t" r="r" b="b"/>
            <a:pathLst>
              <a:path w="10158095" h="577850">
                <a:moveTo>
                  <a:pt x="10157535" y="96215"/>
                </a:moveTo>
                <a:lnTo>
                  <a:pt x="10157535" y="481024"/>
                </a:lnTo>
                <a:lnTo>
                  <a:pt x="10157535" y="481024"/>
                </a:lnTo>
                <a:lnTo>
                  <a:pt x="10061321" y="577240"/>
                </a:lnTo>
                <a:lnTo>
                  <a:pt x="0" y="577240"/>
                </a:lnTo>
                <a:lnTo>
                  <a:pt x="0" y="0"/>
                </a:lnTo>
                <a:lnTo>
                  <a:pt x="10061321" y="0"/>
                </a:lnTo>
                <a:lnTo>
                  <a:pt x="10061321" y="0"/>
                </a:lnTo>
                <a:lnTo>
                  <a:pt x="10098771" y="7560"/>
                </a:lnTo>
                <a:lnTo>
                  <a:pt x="10129353" y="28181"/>
                </a:lnTo>
                <a:lnTo>
                  <a:pt x="10149974" y="58764"/>
                </a:lnTo>
                <a:lnTo>
                  <a:pt x="10157535" y="96215"/>
                </a:lnTo>
                <a:close/>
              </a:path>
            </a:pathLst>
          </a:custGeom>
          <a:ln w="12699">
            <a:solidFill>
              <a:srgbClr val="94B7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38200" y="4819772"/>
            <a:ext cx="621665" cy="888365"/>
          </a:xfrm>
          <a:custGeom>
            <a:avLst/>
            <a:gdLst/>
            <a:ahLst/>
            <a:cxnLst/>
            <a:rect l="l" t="t" r="r" b="b"/>
            <a:pathLst>
              <a:path w="621665" h="888364">
                <a:moveTo>
                  <a:pt x="310819" y="888060"/>
                </a:moveTo>
                <a:lnTo>
                  <a:pt x="0" y="577240"/>
                </a:lnTo>
                <a:lnTo>
                  <a:pt x="0" y="0"/>
                </a:lnTo>
                <a:lnTo>
                  <a:pt x="310819" y="310819"/>
                </a:lnTo>
                <a:lnTo>
                  <a:pt x="621638" y="310819"/>
                </a:lnTo>
                <a:lnTo>
                  <a:pt x="621638" y="577240"/>
                </a:lnTo>
                <a:lnTo>
                  <a:pt x="310819" y="888060"/>
                </a:lnTo>
                <a:close/>
              </a:path>
              <a:path w="621665" h="888364">
                <a:moveTo>
                  <a:pt x="621638" y="310819"/>
                </a:moveTo>
                <a:lnTo>
                  <a:pt x="310819" y="310819"/>
                </a:lnTo>
                <a:lnTo>
                  <a:pt x="621638" y="0"/>
                </a:lnTo>
                <a:lnTo>
                  <a:pt x="621638" y="310819"/>
                </a:lnTo>
                <a:close/>
              </a:path>
            </a:pathLst>
          </a:custGeom>
          <a:solidFill>
            <a:srgbClr val="C1B9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38200" y="4819772"/>
            <a:ext cx="621665" cy="888365"/>
          </a:xfrm>
          <a:custGeom>
            <a:avLst/>
            <a:gdLst/>
            <a:ahLst/>
            <a:cxnLst/>
            <a:rect l="l" t="t" r="r" b="b"/>
            <a:pathLst>
              <a:path w="621665" h="888364">
                <a:moveTo>
                  <a:pt x="621638" y="0"/>
                </a:moveTo>
                <a:lnTo>
                  <a:pt x="621638" y="577240"/>
                </a:lnTo>
                <a:lnTo>
                  <a:pt x="310819" y="888060"/>
                </a:lnTo>
                <a:lnTo>
                  <a:pt x="0" y="577240"/>
                </a:lnTo>
                <a:lnTo>
                  <a:pt x="0" y="0"/>
                </a:lnTo>
                <a:lnTo>
                  <a:pt x="310819" y="310819"/>
                </a:lnTo>
                <a:lnTo>
                  <a:pt x="621638" y="0"/>
                </a:lnTo>
                <a:close/>
              </a:path>
            </a:pathLst>
          </a:custGeom>
          <a:ln w="12699">
            <a:solidFill>
              <a:srgbClr val="C1B9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59838" y="4819769"/>
            <a:ext cx="10158095" cy="577850"/>
          </a:xfrm>
          <a:custGeom>
            <a:avLst/>
            <a:gdLst/>
            <a:ahLst/>
            <a:cxnLst/>
            <a:rect l="l" t="t" r="r" b="b"/>
            <a:pathLst>
              <a:path w="10158095" h="577850">
                <a:moveTo>
                  <a:pt x="10061321" y="577240"/>
                </a:moveTo>
                <a:lnTo>
                  <a:pt x="0" y="577240"/>
                </a:lnTo>
                <a:lnTo>
                  <a:pt x="0" y="0"/>
                </a:lnTo>
                <a:lnTo>
                  <a:pt x="10061321" y="0"/>
                </a:lnTo>
                <a:lnTo>
                  <a:pt x="10098771" y="7560"/>
                </a:lnTo>
                <a:lnTo>
                  <a:pt x="10129353" y="28181"/>
                </a:lnTo>
                <a:lnTo>
                  <a:pt x="10149974" y="58764"/>
                </a:lnTo>
                <a:lnTo>
                  <a:pt x="10157535" y="96215"/>
                </a:lnTo>
                <a:lnTo>
                  <a:pt x="10157535" y="481024"/>
                </a:lnTo>
                <a:lnTo>
                  <a:pt x="10149974" y="518474"/>
                </a:lnTo>
                <a:lnTo>
                  <a:pt x="10129353" y="549059"/>
                </a:lnTo>
                <a:lnTo>
                  <a:pt x="10098771" y="569678"/>
                </a:lnTo>
                <a:lnTo>
                  <a:pt x="10061321" y="57724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59838" y="4819769"/>
            <a:ext cx="10158095" cy="577850"/>
          </a:xfrm>
          <a:custGeom>
            <a:avLst/>
            <a:gdLst/>
            <a:ahLst/>
            <a:cxnLst/>
            <a:rect l="l" t="t" r="r" b="b"/>
            <a:pathLst>
              <a:path w="10158095" h="577850">
                <a:moveTo>
                  <a:pt x="10157535" y="96215"/>
                </a:moveTo>
                <a:lnTo>
                  <a:pt x="10157535" y="481024"/>
                </a:lnTo>
                <a:lnTo>
                  <a:pt x="10157535" y="481024"/>
                </a:lnTo>
                <a:lnTo>
                  <a:pt x="10061321" y="577240"/>
                </a:lnTo>
                <a:lnTo>
                  <a:pt x="0" y="577240"/>
                </a:lnTo>
                <a:lnTo>
                  <a:pt x="0" y="0"/>
                </a:lnTo>
                <a:lnTo>
                  <a:pt x="10061321" y="0"/>
                </a:lnTo>
                <a:lnTo>
                  <a:pt x="10061321" y="0"/>
                </a:lnTo>
                <a:lnTo>
                  <a:pt x="10098771" y="7560"/>
                </a:lnTo>
                <a:lnTo>
                  <a:pt x="10129353" y="28181"/>
                </a:lnTo>
                <a:lnTo>
                  <a:pt x="10149974" y="58764"/>
                </a:lnTo>
                <a:lnTo>
                  <a:pt x="10157535" y="96215"/>
                </a:lnTo>
                <a:close/>
              </a:path>
            </a:pathLst>
          </a:custGeom>
          <a:ln w="12699">
            <a:solidFill>
              <a:srgbClr val="C1B9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38200" y="5587772"/>
            <a:ext cx="621665" cy="888365"/>
          </a:xfrm>
          <a:custGeom>
            <a:avLst/>
            <a:gdLst/>
            <a:ahLst/>
            <a:cxnLst/>
            <a:rect l="l" t="t" r="r" b="b"/>
            <a:pathLst>
              <a:path w="621665" h="888364">
                <a:moveTo>
                  <a:pt x="310819" y="888060"/>
                </a:moveTo>
                <a:lnTo>
                  <a:pt x="0" y="577240"/>
                </a:lnTo>
                <a:lnTo>
                  <a:pt x="0" y="0"/>
                </a:lnTo>
                <a:lnTo>
                  <a:pt x="310819" y="310819"/>
                </a:lnTo>
                <a:lnTo>
                  <a:pt x="621638" y="310819"/>
                </a:lnTo>
                <a:lnTo>
                  <a:pt x="621638" y="577240"/>
                </a:lnTo>
                <a:lnTo>
                  <a:pt x="310819" y="888060"/>
                </a:lnTo>
                <a:close/>
              </a:path>
              <a:path w="621665" h="888364">
                <a:moveTo>
                  <a:pt x="621638" y="310819"/>
                </a:moveTo>
                <a:lnTo>
                  <a:pt x="310819" y="310819"/>
                </a:lnTo>
                <a:lnTo>
                  <a:pt x="621638" y="0"/>
                </a:lnTo>
                <a:lnTo>
                  <a:pt x="621638" y="310819"/>
                </a:lnTo>
                <a:close/>
              </a:path>
            </a:pathLst>
          </a:custGeom>
          <a:solidFill>
            <a:srgbClr val="C983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38200" y="5587772"/>
            <a:ext cx="621665" cy="888365"/>
          </a:xfrm>
          <a:custGeom>
            <a:avLst/>
            <a:gdLst/>
            <a:ahLst/>
            <a:cxnLst/>
            <a:rect l="l" t="t" r="r" b="b"/>
            <a:pathLst>
              <a:path w="621665" h="888364">
                <a:moveTo>
                  <a:pt x="621638" y="0"/>
                </a:moveTo>
                <a:lnTo>
                  <a:pt x="621638" y="577240"/>
                </a:lnTo>
                <a:lnTo>
                  <a:pt x="310819" y="888060"/>
                </a:lnTo>
                <a:lnTo>
                  <a:pt x="0" y="577240"/>
                </a:lnTo>
                <a:lnTo>
                  <a:pt x="0" y="0"/>
                </a:lnTo>
                <a:lnTo>
                  <a:pt x="310819" y="310819"/>
                </a:lnTo>
                <a:lnTo>
                  <a:pt x="621638" y="0"/>
                </a:lnTo>
                <a:close/>
              </a:path>
            </a:pathLst>
          </a:custGeom>
          <a:ln w="12699">
            <a:solidFill>
              <a:srgbClr val="C983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59838" y="5587769"/>
            <a:ext cx="10158095" cy="577850"/>
          </a:xfrm>
          <a:custGeom>
            <a:avLst/>
            <a:gdLst/>
            <a:ahLst/>
            <a:cxnLst/>
            <a:rect l="l" t="t" r="r" b="b"/>
            <a:pathLst>
              <a:path w="10158095" h="577850">
                <a:moveTo>
                  <a:pt x="10061321" y="577240"/>
                </a:moveTo>
                <a:lnTo>
                  <a:pt x="0" y="577240"/>
                </a:lnTo>
                <a:lnTo>
                  <a:pt x="0" y="0"/>
                </a:lnTo>
                <a:lnTo>
                  <a:pt x="10061321" y="0"/>
                </a:lnTo>
                <a:lnTo>
                  <a:pt x="10098771" y="7560"/>
                </a:lnTo>
                <a:lnTo>
                  <a:pt x="10129353" y="28181"/>
                </a:lnTo>
                <a:lnTo>
                  <a:pt x="10149974" y="58764"/>
                </a:lnTo>
                <a:lnTo>
                  <a:pt x="10157535" y="96215"/>
                </a:lnTo>
                <a:lnTo>
                  <a:pt x="10157535" y="481024"/>
                </a:lnTo>
                <a:lnTo>
                  <a:pt x="10149974" y="518474"/>
                </a:lnTo>
                <a:lnTo>
                  <a:pt x="10129353" y="549059"/>
                </a:lnTo>
                <a:lnTo>
                  <a:pt x="10098771" y="569678"/>
                </a:lnTo>
                <a:lnTo>
                  <a:pt x="10061321" y="57724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59838" y="5587769"/>
            <a:ext cx="10158095" cy="577850"/>
          </a:xfrm>
          <a:custGeom>
            <a:avLst/>
            <a:gdLst/>
            <a:ahLst/>
            <a:cxnLst/>
            <a:rect l="l" t="t" r="r" b="b"/>
            <a:pathLst>
              <a:path w="10158095" h="577850">
                <a:moveTo>
                  <a:pt x="10157535" y="96215"/>
                </a:moveTo>
                <a:lnTo>
                  <a:pt x="10157535" y="481024"/>
                </a:lnTo>
                <a:lnTo>
                  <a:pt x="10157535" y="481024"/>
                </a:lnTo>
                <a:lnTo>
                  <a:pt x="10061321" y="577240"/>
                </a:lnTo>
                <a:lnTo>
                  <a:pt x="0" y="577240"/>
                </a:lnTo>
                <a:lnTo>
                  <a:pt x="0" y="0"/>
                </a:lnTo>
                <a:lnTo>
                  <a:pt x="10061321" y="0"/>
                </a:lnTo>
                <a:lnTo>
                  <a:pt x="10061321" y="0"/>
                </a:lnTo>
                <a:lnTo>
                  <a:pt x="10098771" y="7560"/>
                </a:lnTo>
                <a:lnTo>
                  <a:pt x="10129353" y="28181"/>
                </a:lnTo>
                <a:lnTo>
                  <a:pt x="10149974" y="58764"/>
                </a:lnTo>
                <a:lnTo>
                  <a:pt x="10157535" y="96215"/>
                </a:lnTo>
                <a:close/>
              </a:path>
            </a:pathLst>
          </a:custGeom>
          <a:ln w="12699">
            <a:solidFill>
              <a:srgbClr val="C983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073785" y="2795320"/>
            <a:ext cx="1441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12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73785" y="3547579"/>
            <a:ext cx="1441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12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73785" y="4299839"/>
            <a:ext cx="1441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12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73785" y="5052733"/>
            <a:ext cx="1441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12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73785" y="5804992"/>
            <a:ext cx="1441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120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0" y="0"/>
            <a:ext cx="12192000" cy="22256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276350" y="807110"/>
            <a:ext cx="658812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1" spc="360" dirty="0">
                <a:solidFill>
                  <a:srgbClr val="FFFFFF"/>
                </a:solidFill>
                <a:latin typeface="Calibri"/>
                <a:cs typeface="Calibri"/>
              </a:rPr>
              <a:t>Objetivos </a:t>
            </a:r>
            <a:r>
              <a:rPr sz="4200" b="1" spc="42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4200" b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b="1" spc="350" dirty="0">
                <a:solidFill>
                  <a:srgbClr val="FFFFFF"/>
                </a:solidFill>
                <a:latin typeface="Calibri"/>
                <a:cs typeface="Calibri"/>
              </a:rPr>
              <a:t>aprendizaje</a:t>
            </a:r>
            <a:endParaRPr sz="4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588744" y="5638253"/>
            <a:ext cx="9765056" cy="594009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60"/>
              </a:spcBef>
            </a:pPr>
            <a:r>
              <a:rPr lang="es-PE" sz="1900" spc="80" dirty="0">
                <a:latin typeface="Calibri"/>
                <a:cs typeface="Calibri"/>
              </a:rPr>
              <a:t>Considerar lo esencial que son </a:t>
            </a:r>
            <a:r>
              <a:rPr lang="es-PE" sz="1900" spc="65" dirty="0">
                <a:latin typeface="Calibri"/>
                <a:cs typeface="Calibri"/>
              </a:rPr>
              <a:t>el</a:t>
            </a:r>
            <a:r>
              <a:rPr lang="es-PE" sz="1900" spc="45" dirty="0">
                <a:latin typeface="Calibri"/>
                <a:cs typeface="Calibri"/>
              </a:rPr>
              <a:t> </a:t>
            </a:r>
            <a:r>
              <a:rPr lang="es-PE" sz="1900" spc="80" dirty="0">
                <a:latin typeface="Calibri"/>
                <a:cs typeface="Calibri"/>
              </a:rPr>
              <a:t>discernimiento</a:t>
            </a:r>
            <a:r>
              <a:rPr lang="es-PE" sz="1900" spc="40" dirty="0">
                <a:latin typeface="Calibri"/>
                <a:cs typeface="Calibri"/>
              </a:rPr>
              <a:t> </a:t>
            </a:r>
            <a:r>
              <a:rPr lang="es-PE" sz="1900" spc="80" dirty="0">
                <a:latin typeface="Calibri"/>
                <a:cs typeface="Calibri"/>
              </a:rPr>
              <a:t>comunitario</a:t>
            </a:r>
            <a:r>
              <a:rPr lang="es-PE" sz="1900" spc="45" dirty="0">
                <a:latin typeface="Calibri"/>
                <a:cs typeface="Calibri"/>
              </a:rPr>
              <a:t> </a:t>
            </a:r>
            <a:r>
              <a:rPr lang="es-PE" sz="1900" spc="85" dirty="0">
                <a:latin typeface="Calibri"/>
                <a:cs typeface="Calibri"/>
              </a:rPr>
              <a:t>y</a:t>
            </a:r>
            <a:r>
              <a:rPr lang="es-PE" sz="1900" spc="40" dirty="0">
                <a:latin typeface="Calibri"/>
                <a:cs typeface="Calibri"/>
              </a:rPr>
              <a:t> </a:t>
            </a:r>
            <a:r>
              <a:rPr lang="es-PE" sz="1900" spc="60" dirty="0">
                <a:latin typeface="Calibri"/>
                <a:cs typeface="Calibri"/>
              </a:rPr>
              <a:t>la</a:t>
            </a:r>
            <a:r>
              <a:rPr lang="es-PE" sz="1900" spc="45" dirty="0">
                <a:latin typeface="Calibri"/>
                <a:cs typeface="Calibri"/>
              </a:rPr>
              <a:t> participaci</a:t>
            </a:r>
            <a:r>
              <a:rPr lang="es-PE" sz="1900" spc="4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ó</a:t>
            </a:r>
            <a:r>
              <a:rPr lang="es-PE" sz="1900" spc="45" dirty="0">
                <a:latin typeface="Calibri"/>
                <a:cs typeface="Calibri"/>
              </a:rPr>
              <a:t>n en la </a:t>
            </a:r>
            <a:r>
              <a:rPr lang="es-PE" sz="1900" spc="100" dirty="0">
                <a:latin typeface="Calibri"/>
                <a:cs typeface="Calibri"/>
              </a:rPr>
              <a:t>toma</a:t>
            </a:r>
            <a:r>
              <a:rPr lang="es-PE" sz="1900" spc="45" dirty="0">
                <a:latin typeface="Calibri"/>
                <a:cs typeface="Calibri"/>
              </a:rPr>
              <a:t> </a:t>
            </a:r>
            <a:r>
              <a:rPr lang="es-PE" sz="1900" spc="90" dirty="0">
                <a:latin typeface="Calibri"/>
                <a:cs typeface="Calibri"/>
              </a:rPr>
              <a:t>de</a:t>
            </a:r>
            <a:r>
              <a:rPr lang="es-PE" sz="1900" spc="45" dirty="0">
                <a:latin typeface="Calibri"/>
                <a:cs typeface="Calibri"/>
              </a:rPr>
              <a:t> </a:t>
            </a:r>
            <a:r>
              <a:rPr lang="es-PE" sz="1900" spc="75" dirty="0">
                <a:latin typeface="Calibri"/>
                <a:cs typeface="Calibri"/>
              </a:rPr>
              <a:t>decisiones</a:t>
            </a:r>
            <a:endParaRPr lang="es-PE" sz="1900" dirty="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580723" y="4968146"/>
            <a:ext cx="6275731" cy="3052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PE" sz="1900" spc="85" dirty="0">
                <a:latin typeface="Calibri"/>
                <a:cs typeface="Calibri"/>
              </a:rPr>
              <a:t>Hacer experiencia d</a:t>
            </a:r>
            <a:r>
              <a:rPr lang="es-PE" sz="1900" spc="60" dirty="0">
                <a:latin typeface="Calibri"/>
                <a:cs typeface="Calibri"/>
              </a:rPr>
              <a:t>el </a:t>
            </a:r>
            <a:r>
              <a:rPr lang="es-PE" sz="1900" spc="75" dirty="0">
                <a:latin typeface="Calibri"/>
                <a:cs typeface="Calibri"/>
              </a:rPr>
              <a:t>proceso </a:t>
            </a:r>
            <a:r>
              <a:rPr lang="es-PE" sz="1900" spc="90" dirty="0">
                <a:latin typeface="Calibri"/>
                <a:cs typeface="Calibri"/>
              </a:rPr>
              <a:t>de </a:t>
            </a:r>
            <a:r>
              <a:rPr lang="es-PE" sz="1900" spc="80" dirty="0">
                <a:latin typeface="Calibri"/>
                <a:cs typeface="Calibri"/>
              </a:rPr>
              <a:t>conver</a:t>
            </a:r>
            <a:r>
              <a:rPr lang="es-PE" sz="1900" spc="80" dirty="0">
                <a:cs typeface="Calibri"/>
              </a:rPr>
              <a:t>saci</a:t>
            </a:r>
            <a:r>
              <a:rPr lang="es-PE" sz="1900" spc="80" dirty="0">
                <a:cs typeface="Arial"/>
              </a:rPr>
              <a:t>ó</a:t>
            </a:r>
            <a:r>
              <a:rPr lang="es-PE" sz="1900" spc="80" dirty="0">
                <a:cs typeface="Calibri"/>
              </a:rPr>
              <a:t>n</a:t>
            </a:r>
            <a:r>
              <a:rPr lang="es-PE" sz="1900" spc="-100" dirty="0">
                <a:latin typeface="Calibri"/>
                <a:cs typeface="Calibri"/>
              </a:rPr>
              <a:t> </a:t>
            </a:r>
            <a:r>
              <a:rPr lang="es-PE" sz="1900" spc="65" dirty="0">
                <a:latin typeface="Calibri"/>
                <a:cs typeface="Calibri"/>
              </a:rPr>
              <a:t>espiritual.</a:t>
            </a:r>
            <a:endParaRPr lang="es-PE" sz="1900" dirty="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588744" y="4212918"/>
            <a:ext cx="8698256" cy="3052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PE" sz="1900" spc="80" dirty="0">
                <a:latin typeface="Calibri"/>
                <a:cs typeface="Calibri"/>
              </a:rPr>
              <a:t>Reflexionar sobre </a:t>
            </a:r>
            <a:r>
              <a:rPr lang="es-PE" sz="1900" spc="60" dirty="0">
                <a:latin typeface="Calibri"/>
                <a:cs typeface="Calibri"/>
              </a:rPr>
              <a:t>la participaci</a:t>
            </a:r>
            <a:r>
              <a:rPr lang="es-PE" sz="1900" spc="6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ó</a:t>
            </a:r>
            <a:r>
              <a:rPr lang="es-PE" sz="1900" spc="60" dirty="0">
                <a:latin typeface="Calibri"/>
                <a:cs typeface="Calibri"/>
              </a:rPr>
              <a:t>n en la </a:t>
            </a:r>
            <a:r>
              <a:rPr lang="es-PE" sz="1900" spc="100" dirty="0">
                <a:latin typeface="Calibri"/>
                <a:cs typeface="Calibri"/>
              </a:rPr>
              <a:t>toma </a:t>
            </a:r>
            <a:r>
              <a:rPr lang="es-PE" sz="1900" spc="90" dirty="0">
                <a:latin typeface="Calibri"/>
                <a:cs typeface="Calibri"/>
              </a:rPr>
              <a:t>de </a:t>
            </a:r>
            <a:r>
              <a:rPr lang="es-PE" sz="1900" spc="75" dirty="0">
                <a:latin typeface="Calibri"/>
                <a:cs typeface="Calibri"/>
              </a:rPr>
              <a:t>decisiones</a:t>
            </a:r>
            <a:r>
              <a:rPr lang="es-PE" sz="1900" spc="70" dirty="0">
                <a:latin typeface="Calibri"/>
                <a:cs typeface="Calibri"/>
              </a:rPr>
              <a:t> </a:t>
            </a:r>
            <a:r>
              <a:rPr lang="es-PE" sz="1900" spc="95" dirty="0">
                <a:latin typeface="Calibri"/>
                <a:cs typeface="Calibri"/>
              </a:rPr>
              <a:t>en</a:t>
            </a:r>
            <a:r>
              <a:rPr lang="es-PE" sz="1900" spc="-270" dirty="0">
                <a:latin typeface="Calibri"/>
                <a:cs typeface="Calibri"/>
              </a:rPr>
              <a:t> </a:t>
            </a:r>
            <a:r>
              <a:rPr lang="es-PE" sz="1900" spc="60" dirty="0">
                <a:latin typeface="Calibri"/>
                <a:cs typeface="Calibri"/>
              </a:rPr>
              <a:t>la Iglesia </a:t>
            </a:r>
            <a:r>
              <a:rPr lang="es-PE" sz="1900" spc="70" dirty="0">
                <a:latin typeface="Calibri"/>
                <a:cs typeface="Calibri"/>
              </a:rPr>
              <a:t>primitiva</a:t>
            </a:r>
            <a:r>
              <a:rPr sz="1900" spc="70" dirty="0">
                <a:latin typeface="Calibri"/>
                <a:cs typeface="Calibri"/>
              </a:rPr>
              <a:t>.</a:t>
            </a:r>
            <a:endParaRPr sz="1900" dirty="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588744" y="3380778"/>
            <a:ext cx="805307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PE" sz="1900" spc="120" dirty="0">
                <a:cs typeface="Calibri"/>
              </a:rPr>
              <a:t>Considerar</a:t>
            </a:r>
            <a:r>
              <a:rPr lang="es-PE" sz="1900" spc="75" dirty="0">
                <a:cs typeface="Calibri"/>
              </a:rPr>
              <a:t> </a:t>
            </a:r>
            <a:r>
              <a:rPr lang="es-PE" sz="1900" spc="160" dirty="0">
                <a:cs typeface="Calibri"/>
              </a:rPr>
              <a:t>c</a:t>
            </a:r>
            <a:r>
              <a:rPr lang="es-PE" sz="1900" spc="160" dirty="0">
                <a:ea typeface="Calibri" panose="020F0502020204030204" pitchFamily="34" charset="0"/>
                <a:cs typeface="Arial"/>
              </a:rPr>
              <a:t>ó</a:t>
            </a:r>
            <a:r>
              <a:rPr lang="es-PE" sz="1900" spc="160" dirty="0">
                <a:cs typeface="Calibri"/>
              </a:rPr>
              <a:t>mo</a:t>
            </a:r>
            <a:r>
              <a:rPr lang="es-PE" sz="1900" spc="70" dirty="0">
                <a:cs typeface="Calibri"/>
              </a:rPr>
              <a:t> </a:t>
            </a:r>
            <a:r>
              <a:rPr lang="es-PE" sz="1900" spc="95" dirty="0">
                <a:cs typeface="Calibri"/>
              </a:rPr>
              <a:t>la</a:t>
            </a:r>
            <a:r>
              <a:rPr lang="es-PE" sz="1900" spc="75" dirty="0">
                <a:cs typeface="Calibri"/>
              </a:rPr>
              <a:t> </a:t>
            </a:r>
            <a:r>
              <a:rPr lang="es-PE" sz="1900" spc="150" dirty="0">
                <a:latin typeface="Calibri"/>
                <a:cs typeface="Calibri"/>
              </a:rPr>
              <a:t>toma</a:t>
            </a:r>
            <a:r>
              <a:rPr lang="es-PE" sz="1900" spc="70" dirty="0">
                <a:latin typeface="Calibri"/>
                <a:cs typeface="Calibri"/>
              </a:rPr>
              <a:t> </a:t>
            </a:r>
            <a:r>
              <a:rPr lang="es-PE" sz="1900" spc="140" dirty="0">
                <a:latin typeface="Calibri"/>
                <a:cs typeface="Calibri"/>
              </a:rPr>
              <a:t>de</a:t>
            </a:r>
            <a:r>
              <a:rPr lang="es-PE" sz="1900" spc="75" dirty="0">
                <a:latin typeface="Calibri"/>
                <a:cs typeface="Calibri"/>
              </a:rPr>
              <a:t> </a:t>
            </a:r>
            <a:r>
              <a:rPr lang="es-PE" sz="1900" spc="114" dirty="0">
                <a:latin typeface="Calibri"/>
                <a:cs typeface="Calibri"/>
              </a:rPr>
              <a:t>decisiones</a:t>
            </a:r>
            <a:r>
              <a:rPr lang="es-PE" sz="1900" spc="75" dirty="0">
                <a:latin typeface="Calibri"/>
                <a:cs typeface="Calibri"/>
              </a:rPr>
              <a:t> </a:t>
            </a:r>
            <a:r>
              <a:rPr lang="es-PE" sz="1900" spc="140" dirty="0">
                <a:latin typeface="Calibri"/>
                <a:cs typeface="Calibri"/>
              </a:rPr>
              <a:t>puede</a:t>
            </a:r>
            <a:r>
              <a:rPr lang="es-PE" sz="1900" spc="70" dirty="0">
                <a:latin typeface="Calibri"/>
                <a:cs typeface="Calibri"/>
              </a:rPr>
              <a:t> </a:t>
            </a:r>
            <a:r>
              <a:rPr lang="es-PE" sz="1900" spc="110" dirty="0">
                <a:latin typeface="Calibri"/>
                <a:cs typeface="Calibri"/>
              </a:rPr>
              <a:t>ser</a:t>
            </a:r>
            <a:r>
              <a:rPr lang="es-PE" sz="1900" spc="70" dirty="0">
                <a:latin typeface="Calibri"/>
                <a:cs typeface="Calibri"/>
              </a:rPr>
              <a:t> </a:t>
            </a:r>
            <a:r>
              <a:rPr lang="es-PE" sz="1900" spc="145" dirty="0">
                <a:latin typeface="Calibri"/>
                <a:cs typeface="Calibri"/>
              </a:rPr>
              <a:t>un</a:t>
            </a:r>
            <a:r>
              <a:rPr lang="es-PE" sz="1900" spc="75" dirty="0">
                <a:latin typeface="Calibri"/>
                <a:cs typeface="Calibri"/>
              </a:rPr>
              <a:t> </a:t>
            </a:r>
            <a:r>
              <a:rPr lang="es-PE" sz="1900" spc="120" dirty="0">
                <a:latin typeface="Calibri"/>
                <a:cs typeface="Calibri"/>
              </a:rPr>
              <a:t>proceso</a:t>
            </a:r>
            <a:r>
              <a:rPr lang="es-PE" sz="1900" spc="50" dirty="0">
                <a:latin typeface="Calibri"/>
                <a:cs typeface="Calibri"/>
              </a:rPr>
              <a:t> </a:t>
            </a:r>
            <a:r>
              <a:rPr lang="es-PE" sz="1900" spc="100" dirty="0">
                <a:latin typeface="Calibri"/>
                <a:cs typeface="Calibri"/>
              </a:rPr>
              <a:t>inclusivo.</a:t>
            </a:r>
            <a:endParaRPr lang="es-PE" sz="1900" dirty="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588744" y="2612771"/>
            <a:ext cx="429641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PE" sz="1900" spc="65" dirty="0">
                <a:latin typeface="Calibri"/>
                <a:cs typeface="Calibri"/>
              </a:rPr>
              <a:t>Utilizar las </a:t>
            </a:r>
            <a:r>
              <a:rPr lang="es-PE" sz="1900" spc="75" dirty="0">
                <a:latin typeface="Calibri"/>
                <a:cs typeface="Calibri"/>
              </a:rPr>
              <a:t>habilidades </a:t>
            </a:r>
            <a:r>
              <a:rPr lang="es-PE" sz="1900" spc="90" dirty="0">
                <a:latin typeface="Calibri"/>
                <a:cs typeface="Calibri"/>
              </a:rPr>
              <a:t>de </a:t>
            </a:r>
            <a:r>
              <a:rPr lang="es-PE" sz="1900" spc="60" dirty="0">
                <a:latin typeface="Calibri"/>
                <a:cs typeface="Calibri"/>
              </a:rPr>
              <a:t>la</a:t>
            </a:r>
            <a:r>
              <a:rPr lang="es-PE" sz="1900" spc="-130" dirty="0">
                <a:latin typeface="Calibri"/>
                <a:cs typeface="Calibri"/>
              </a:rPr>
              <a:t> </a:t>
            </a:r>
            <a:r>
              <a:rPr lang="es-PE" sz="1900" spc="70" dirty="0" err="1">
                <a:latin typeface="Calibri"/>
                <a:cs typeface="Calibri"/>
              </a:rPr>
              <a:t>sinodalidad</a:t>
            </a:r>
            <a:endParaRPr lang="es-PE" sz="1900" dirty="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2611" y="88811"/>
            <a:ext cx="228776" cy="2287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9925050" y="3602964"/>
            <a:ext cx="964565" cy="1590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spc="-5" dirty="0">
                <a:latin typeface="Arial"/>
                <a:cs typeface="Arial"/>
              </a:rPr>
              <a:t>.</a:t>
            </a:r>
            <a:endParaRPr sz="9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AA87E0-390A-9150-51C7-762962466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id="{B9F5021B-1BF8-4F59-AFB7-3C75B47508F0}"/>
              </a:ext>
            </a:extLst>
          </p:cNvPr>
          <p:cNvSpPr/>
          <p:nvPr/>
        </p:nvSpPr>
        <p:spPr>
          <a:xfrm>
            <a:off x="-16042" y="-80211"/>
            <a:ext cx="12192000" cy="38656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F9D196-0ACC-C7D1-E5E2-041A9995BE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1" y="668274"/>
            <a:ext cx="5562599" cy="2529139"/>
          </a:xfrm>
        </p:spPr>
        <p:txBody>
          <a:bodyPr anchor="t">
            <a:normAutofit/>
          </a:bodyPr>
          <a:lstStyle/>
          <a:p>
            <a:pPr algn="l"/>
            <a:r>
              <a:rPr lang="es-ES" sz="4800" spc="110" dirty="0">
                <a:solidFill>
                  <a:schemeClr val="accent2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Repaso: Escucha</a:t>
            </a:r>
            <a:r>
              <a:rPr lang="es-ES" sz="4800" spc="-80" dirty="0">
                <a:solidFill>
                  <a:schemeClr val="accent2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4800" spc="85" dirty="0">
                <a:solidFill>
                  <a:schemeClr val="accent2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activa  </a:t>
            </a:r>
            <a:r>
              <a:rPr lang="es-ES" sz="4800" spc="100" dirty="0">
                <a:solidFill>
                  <a:schemeClr val="accent2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 </a:t>
            </a:r>
            <a:r>
              <a:rPr lang="es-ES" sz="4800" spc="75" dirty="0">
                <a:solidFill>
                  <a:schemeClr val="accent2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</a:t>
            </a:r>
            <a:r>
              <a:rPr lang="es-ES" sz="4800" spc="90" dirty="0">
                <a:solidFill>
                  <a:schemeClr val="accent2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liderazgo</a:t>
            </a:r>
            <a:r>
              <a:rPr lang="es-ES" sz="4800" spc="-55" dirty="0">
                <a:solidFill>
                  <a:schemeClr val="accent2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4800" spc="90" dirty="0">
                <a:solidFill>
                  <a:schemeClr val="accent2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sinodal</a:t>
            </a:r>
            <a:endParaRPr lang="en-US" sz="4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050" name="Picture 2" descr="Pope Francis listens to a question while responding to journalists aboard his flight from Tallinn, Estonia, to Rome in 2018. (CNS/Paul Haring)">
            <a:extLst>
              <a:ext uri="{FF2B5EF4-FFF2-40B4-BE49-F238E27FC236}">
                <a16:creationId xmlns:a16="http://schemas.microsoft.com/office/drawing/2014/main" id="{14D2FAFA-09B8-D654-8438-6D30D18D8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1" r="28999" b="-2"/>
          <a:stretch>
            <a:fillRect/>
          </a:stretch>
        </p:blipFill>
        <p:spPr bwMode="auto">
          <a:xfrm>
            <a:off x="6732218" y="567942"/>
            <a:ext cx="4817466" cy="571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473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7" y="2217534"/>
            <a:ext cx="12189460" cy="4640580"/>
          </a:xfrm>
          <a:custGeom>
            <a:avLst/>
            <a:gdLst/>
            <a:ahLst/>
            <a:cxnLst/>
            <a:rect l="l" t="t" r="r" b="b"/>
            <a:pathLst>
              <a:path w="12189460" h="4640580">
                <a:moveTo>
                  <a:pt x="0" y="4640465"/>
                </a:moveTo>
                <a:lnTo>
                  <a:pt x="12188952" y="4640465"/>
                </a:lnTo>
                <a:lnTo>
                  <a:pt x="12188952" y="0"/>
                </a:lnTo>
                <a:lnTo>
                  <a:pt x="0" y="0"/>
                </a:lnTo>
                <a:lnTo>
                  <a:pt x="0" y="4640465"/>
                </a:lnTo>
                <a:close/>
              </a:path>
            </a:pathLst>
          </a:custGeom>
          <a:solidFill>
            <a:srgbClr val="F1EBEA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09619" y="2671686"/>
            <a:ext cx="4480540" cy="3668311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356235" marR="5080" indent="-342900">
              <a:lnSpc>
                <a:spcPts val="2990"/>
              </a:lnSpc>
              <a:spcBef>
                <a:spcPts val="204"/>
              </a:spcBef>
              <a:buClr>
                <a:srgbClr val="A62C52"/>
              </a:buClr>
              <a:buSzPct val="104000"/>
              <a:buFont typeface="Wingdings" panose="05000000000000000000" pitchFamily="2" charset="2"/>
              <a:buChar char="§"/>
              <a:tabLst>
                <a:tab pos="241300" algn="l"/>
              </a:tabLst>
            </a:pPr>
            <a:r>
              <a:rPr lang="es-PE" sz="2500" b="1" spc="110" dirty="0">
                <a:latin typeface="Calibri"/>
                <a:cs typeface="Calibri"/>
              </a:rPr>
              <a:t>Encuentro</a:t>
            </a:r>
            <a:r>
              <a:rPr lang="es-PE" sz="2500" spc="110" dirty="0">
                <a:latin typeface="Calibri"/>
                <a:cs typeface="Calibri"/>
              </a:rPr>
              <a:t>: ábrete </a:t>
            </a:r>
            <a:r>
              <a:rPr lang="es-PE" sz="2500" spc="114" dirty="0">
                <a:latin typeface="Calibri"/>
                <a:cs typeface="Calibri"/>
              </a:rPr>
              <a:t>a </a:t>
            </a:r>
            <a:r>
              <a:rPr lang="es-PE" sz="2500" spc="80" dirty="0">
                <a:latin typeface="Calibri"/>
                <a:cs typeface="Calibri"/>
              </a:rPr>
              <a:t>la  </a:t>
            </a:r>
            <a:r>
              <a:rPr lang="es-PE" sz="2500" spc="95" dirty="0">
                <a:latin typeface="Calibri"/>
                <a:cs typeface="Calibri"/>
              </a:rPr>
              <a:t>solidaridad </a:t>
            </a:r>
            <a:r>
              <a:rPr lang="es-PE" sz="2500" spc="120" dirty="0">
                <a:latin typeface="Calibri"/>
                <a:cs typeface="Calibri"/>
              </a:rPr>
              <a:t>con </a:t>
            </a:r>
            <a:r>
              <a:rPr lang="es-PE" sz="2500" spc="110" dirty="0">
                <a:latin typeface="Calibri"/>
                <a:cs typeface="Calibri"/>
              </a:rPr>
              <a:t>personas</a:t>
            </a:r>
            <a:r>
              <a:rPr lang="es-PE" sz="2500" spc="-75" dirty="0">
                <a:latin typeface="Calibri"/>
                <a:cs typeface="Calibri"/>
              </a:rPr>
              <a:t> </a:t>
            </a:r>
            <a:r>
              <a:rPr lang="es-PE" sz="2500" spc="125" dirty="0">
                <a:latin typeface="Calibri"/>
                <a:cs typeface="Calibri"/>
              </a:rPr>
              <a:t>que  </a:t>
            </a:r>
            <a:r>
              <a:rPr lang="es-PE" sz="2500" spc="114" dirty="0">
                <a:latin typeface="Calibri"/>
                <a:cs typeface="Calibri"/>
              </a:rPr>
              <a:t>son </a:t>
            </a:r>
            <a:r>
              <a:rPr lang="es-PE" sz="2500" spc="100" dirty="0">
                <a:latin typeface="Calibri"/>
                <a:cs typeface="Calibri"/>
              </a:rPr>
              <a:t>diferentes </a:t>
            </a:r>
            <a:r>
              <a:rPr lang="es-PE" sz="2500" spc="114" dirty="0">
                <a:latin typeface="Calibri"/>
                <a:cs typeface="Calibri"/>
              </a:rPr>
              <a:t>a</a:t>
            </a:r>
            <a:r>
              <a:rPr lang="es-PE" sz="2500" spc="-60" dirty="0">
                <a:latin typeface="Calibri"/>
                <a:cs typeface="Calibri"/>
              </a:rPr>
              <a:t> </a:t>
            </a:r>
            <a:r>
              <a:rPr lang="es-PE" sz="2500" spc="65" dirty="0">
                <a:latin typeface="Calibri"/>
                <a:cs typeface="Calibri"/>
              </a:rPr>
              <a:t>ti.</a:t>
            </a:r>
            <a:endParaRPr lang="es-PE" sz="2500" dirty="0">
              <a:latin typeface="Calibri"/>
              <a:cs typeface="Calibri"/>
            </a:endParaRPr>
          </a:p>
          <a:p>
            <a:pPr marL="356235" marR="368935" indent="-342900">
              <a:lnSpc>
                <a:spcPts val="2990"/>
              </a:lnSpc>
              <a:spcBef>
                <a:spcPts val="685"/>
              </a:spcBef>
              <a:buClr>
                <a:srgbClr val="A62C52"/>
              </a:buClr>
              <a:buSzPct val="104000"/>
              <a:buFont typeface="Wingdings" panose="05000000000000000000" pitchFamily="2" charset="2"/>
              <a:buChar char="§"/>
              <a:tabLst>
                <a:tab pos="241300" algn="l"/>
              </a:tabLst>
            </a:pPr>
            <a:r>
              <a:rPr lang="es-PE" sz="2500" b="1" spc="105" dirty="0">
                <a:latin typeface="Calibri"/>
                <a:cs typeface="Calibri"/>
              </a:rPr>
              <a:t>Escucha</a:t>
            </a:r>
            <a:r>
              <a:rPr lang="es-PE" sz="2500" spc="105" dirty="0">
                <a:latin typeface="Calibri"/>
                <a:cs typeface="Calibri"/>
              </a:rPr>
              <a:t>: </a:t>
            </a:r>
            <a:r>
              <a:rPr lang="es-PE" sz="2500" spc="95" dirty="0">
                <a:latin typeface="Calibri"/>
                <a:cs typeface="Calibri"/>
              </a:rPr>
              <a:t>tratando </a:t>
            </a:r>
            <a:r>
              <a:rPr lang="es-PE" sz="2500" spc="120" dirty="0">
                <a:latin typeface="Calibri"/>
                <a:cs typeface="Calibri"/>
              </a:rPr>
              <a:t>de  </a:t>
            </a:r>
            <a:r>
              <a:rPr lang="es-PE" sz="2500" spc="125" dirty="0">
                <a:latin typeface="Calibri"/>
                <a:cs typeface="Calibri"/>
              </a:rPr>
              <a:t>comprender </a:t>
            </a:r>
            <a:r>
              <a:rPr lang="es-PE" sz="2500" spc="80" dirty="0">
                <a:latin typeface="Calibri"/>
                <a:cs typeface="Calibri"/>
              </a:rPr>
              <a:t>la</a:t>
            </a:r>
            <a:r>
              <a:rPr lang="es-PE" sz="2500" spc="-100" dirty="0">
                <a:latin typeface="Calibri"/>
                <a:cs typeface="Calibri"/>
              </a:rPr>
              <a:t> </a:t>
            </a:r>
            <a:r>
              <a:rPr lang="es-PE" sz="2500" spc="95" dirty="0">
                <a:latin typeface="Calibri"/>
                <a:cs typeface="Calibri"/>
              </a:rPr>
              <a:t>perspectiva  </a:t>
            </a:r>
            <a:r>
              <a:rPr lang="es-PE" sz="2500" spc="100" dirty="0">
                <a:latin typeface="Calibri"/>
                <a:cs typeface="Calibri"/>
              </a:rPr>
              <a:t>del</a:t>
            </a:r>
            <a:r>
              <a:rPr lang="es-PE" sz="2500" spc="50" dirty="0">
                <a:latin typeface="Calibri"/>
                <a:cs typeface="Calibri"/>
              </a:rPr>
              <a:t> </a:t>
            </a:r>
            <a:r>
              <a:rPr lang="es-PE" sz="2500" spc="90" dirty="0">
                <a:latin typeface="Calibri"/>
                <a:cs typeface="Calibri"/>
              </a:rPr>
              <a:t>otro.</a:t>
            </a:r>
            <a:endParaRPr lang="es-PE" sz="2500" dirty="0">
              <a:latin typeface="Calibri"/>
              <a:cs typeface="Calibri"/>
            </a:endParaRPr>
          </a:p>
          <a:p>
            <a:pPr marL="355600" marR="676275" indent="-342900">
              <a:lnSpc>
                <a:spcPts val="2990"/>
              </a:lnSpc>
              <a:spcBef>
                <a:spcPts val="685"/>
              </a:spcBef>
              <a:buClr>
                <a:srgbClr val="A62C52"/>
              </a:buClr>
              <a:buSzPct val="104000"/>
              <a:buFont typeface="Wingdings" panose="05000000000000000000" pitchFamily="2" charset="2"/>
              <a:buChar char="§"/>
              <a:tabLst>
                <a:tab pos="240665" algn="l"/>
              </a:tabLst>
            </a:pPr>
            <a:r>
              <a:rPr lang="es-PE" sz="2500" b="1" spc="160" dirty="0">
                <a:latin typeface="Calibri"/>
                <a:cs typeface="Calibri"/>
              </a:rPr>
              <a:t>Discernimiento</a:t>
            </a:r>
            <a:r>
              <a:rPr lang="es-PE" sz="2500" spc="160" dirty="0">
                <a:latin typeface="Calibri"/>
                <a:cs typeface="Calibri"/>
              </a:rPr>
              <a:t>:</a:t>
            </a:r>
            <a:r>
              <a:rPr lang="es-PE" sz="2500" spc="25" dirty="0">
                <a:latin typeface="Calibri"/>
                <a:cs typeface="Calibri"/>
              </a:rPr>
              <a:t> haciendo</a:t>
            </a:r>
            <a:r>
              <a:rPr lang="es-PE" sz="2500" spc="150" dirty="0">
                <a:latin typeface="Calibri"/>
                <a:cs typeface="Calibri"/>
              </a:rPr>
              <a:t> </a:t>
            </a:r>
            <a:r>
              <a:rPr lang="es-PE" sz="2500" spc="160" dirty="0">
                <a:latin typeface="Calibri"/>
                <a:cs typeface="Calibri"/>
              </a:rPr>
              <a:t>espacio </a:t>
            </a:r>
            <a:r>
              <a:rPr lang="es-PE" sz="2500" spc="165" dirty="0">
                <a:latin typeface="Calibri"/>
                <a:cs typeface="Calibri"/>
              </a:rPr>
              <a:t>para </a:t>
            </a:r>
            <a:r>
              <a:rPr lang="es-PE" sz="2500" spc="135" dirty="0">
                <a:latin typeface="Calibri"/>
                <a:cs typeface="Calibri"/>
              </a:rPr>
              <a:t>el Espíritu </a:t>
            </a:r>
            <a:r>
              <a:rPr lang="es-PE" sz="2500" spc="155" dirty="0">
                <a:latin typeface="Calibri"/>
                <a:cs typeface="Calibri"/>
              </a:rPr>
              <a:t>Santo.</a:t>
            </a:r>
            <a:endParaRPr lang="es-PE" sz="25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2192000" cy="22243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89739" y="625616"/>
            <a:ext cx="7932419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1" spc="265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Reflexi</a:t>
            </a:r>
            <a:r>
              <a:rPr sz="4200" b="1" spc="265" dirty="0">
                <a:solidFill>
                  <a:srgbClr val="FFFFFF"/>
                </a:solidFill>
                <a:latin typeface="Abadi" panose="020B0604020104020204" pitchFamily="34" charset="0"/>
                <a:cs typeface="Arial"/>
              </a:rPr>
              <a:t>ó</a:t>
            </a:r>
            <a:r>
              <a:rPr sz="4200" b="1" spc="265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n </a:t>
            </a:r>
            <a:r>
              <a:rPr sz="4200" b="1" spc="285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sobre </a:t>
            </a:r>
            <a:r>
              <a:rPr sz="4200" b="1" spc="235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las</a:t>
            </a:r>
            <a:r>
              <a:rPr sz="4200" b="1" spc="-180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 </a:t>
            </a:r>
            <a:r>
              <a:rPr sz="4200" b="1" spc="250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Escrituras</a:t>
            </a:r>
            <a:endParaRPr sz="4200" dirty="0">
              <a:latin typeface="Abadi" panose="020B0604020104020204" pitchFamily="34" charset="0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996622" y="2811107"/>
            <a:ext cx="5585759" cy="34212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611" y="88811"/>
            <a:ext cx="228776" cy="2287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7" y="2217534"/>
            <a:ext cx="12189460" cy="4640580"/>
          </a:xfrm>
          <a:custGeom>
            <a:avLst/>
            <a:gdLst/>
            <a:ahLst/>
            <a:cxnLst/>
            <a:rect l="l" t="t" r="r" b="b"/>
            <a:pathLst>
              <a:path w="12189460" h="4640580">
                <a:moveTo>
                  <a:pt x="0" y="4640465"/>
                </a:moveTo>
                <a:lnTo>
                  <a:pt x="12188952" y="4640465"/>
                </a:lnTo>
                <a:lnTo>
                  <a:pt x="12188952" y="0"/>
                </a:lnTo>
                <a:lnTo>
                  <a:pt x="0" y="0"/>
                </a:lnTo>
                <a:lnTo>
                  <a:pt x="0" y="4640465"/>
                </a:lnTo>
                <a:close/>
              </a:path>
            </a:pathLst>
          </a:custGeom>
          <a:solidFill>
            <a:srgbClr val="F1EBEA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7201" y="3757625"/>
            <a:ext cx="4910454" cy="12795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3800"/>
              </a:lnSpc>
              <a:spcBef>
                <a:spcPts val="95"/>
              </a:spcBef>
            </a:pPr>
            <a:r>
              <a:rPr sz="3450" spc="204" dirty="0">
                <a:latin typeface="Abadi" panose="020B0604020104020204" pitchFamily="34" charset="0"/>
                <a:cs typeface="Calibri"/>
              </a:rPr>
              <a:t>Concilio </a:t>
            </a:r>
            <a:r>
              <a:rPr sz="3450" spc="260" dirty="0">
                <a:latin typeface="Abadi" panose="020B0604020104020204" pitchFamily="34" charset="0"/>
                <a:cs typeface="Calibri"/>
              </a:rPr>
              <a:t>de</a:t>
            </a:r>
            <a:r>
              <a:rPr sz="3450" spc="-55" dirty="0">
                <a:latin typeface="Abadi" panose="020B0604020104020204" pitchFamily="34" charset="0"/>
                <a:cs typeface="Calibri"/>
              </a:rPr>
              <a:t> </a:t>
            </a:r>
            <a:r>
              <a:rPr sz="3450" spc="210" dirty="0">
                <a:latin typeface="Abadi" panose="020B0604020104020204" pitchFamily="34" charset="0"/>
                <a:cs typeface="Calibri"/>
              </a:rPr>
              <a:t>Jerusalén:  </a:t>
            </a:r>
            <a:r>
              <a:rPr sz="3450" spc="250" dirty="0" err="1">
                <a:latin typeface="Abadi" panose="020B0604020104020204" pitchFamily="34" charset="0"/>
                <a:cs typeface="Calibri"/>
              </a:rPr>
              <a:t>Hechos</a:t>
            </a:r>
            <a:r>
              <a:rPr sz="3450" spc="114" dirty="0">
                <a:latin typeface="Abadi" panose="020B0604020104020204" pitchFamily="34" charset="0"/>
                <a:cs typeface="Calibri"/>
              </a:rPr>
              <a:t> </a:t>
            </a:r>
            <a:r>
              <a:rPr sz="3450" spc="225" dirty="0">
                <a:latin typeface="Abadi" panose="020B0604020104020204" pitchFamily="34" charset="0"/>
                <a:cs typeface="Calibri"/>
              </a:rPr>
              <a:t>15</a:t>
            </a:r>
            <a:r>
              <a:rPr lang="en-US" sz="3450" spc="225" dirty="0">
                <a:latin typeface="Abadi" panose="020B0604020104020204" pitchFamily="34" charset="0"/>
                <a:cs typeface="Calibri"/>
              </a:rPr>
              <a:t>,</a:t>
            </a:r>
            <a:r>
              <a:rPr sz="3450" spc="225" dirty="0">
                <a:latin typeface="Abadi" panose="020B0604020104020204" pitchFamily="34" charset="0"/>
                <a:cs typeface="Calibri"/>
              </a:rPr>
              <a:t>1-21</a:t>
            </a:r>
            <a:endParaRPr sz="3450" dirty="0">
              <a:latin typeface="Abadi" panose="020B0604020104020204" pitchFamily="34" charset="0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2192000" cy="22243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6939" y="807110"/>
            <a:ext cx="1758314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1" spc="260" dirty="0">
                <a:solidFill>
                  <a:srgbClr val="FFFFFF"/>
                </a:solidFill>
                <a:latin typeface="Calibri"/>
                <a:cs typeface="Calibri"/>
              </a:rPr>
              <a:t>Reflex</a:t>
            </a:r>
            <a:r>
              <a:rPr sz="4200" b="1" spc="15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endParaRPr sz="4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48229" y="807110"/>
            <a:ext cx="574103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1" spc="350" dirty="0">
                <a:solidFill>
                  <a:srgbClr val="FFFFFF"/>
                </a:solidFill>
                <a:latin typeface="Arial"/>
                <a:cs typeface="Arial"/>
              </a:rPr>
              <a:t>ó</a:t>
            </a:r>
            <a:r>
              <a:rPr sz="4200" b="1" spc="350" dirty="0">
                <a:solidFill>
                  <a:srgbClr val="FFFFFF"/>
                </a:solidFill>
                <a:latin typeface="Calibri"/>
                <a:cs typeface="Calibri"/>
              </a:rPr>
              <a:t>n </a:t>
            </a:r>
            <a:r>
              <a:rPr sz="4200" b="1" spc="285" dirty="0">
                <a:solidFill>
                  <a:srgbClr val="FFFFFF"/>
                </a:solidFill>
                <a:latin typeface="Calibri"/>
                <a:cs typeface="Calibri"/>
              </a:rPr>
              <a:t>sobre </a:t>
            </a:r>
            <a:r>
              <a:rPr sz="4200" b="1" spc="235" dirty="0">
                <a:solidFill>
                  <a:srgbClr val="FFFFFF"/>
                </a:solidFill>
                <a:latin typeface="Calibri"/>
                <a:cs typeface="Calibri"/>
              </a:rPr>
              <a:t>las</a:t>
            </a:r>
            <a:r>
              <a:rPr sz="4200" b="1" spc="-2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b="1" spc="250" dirty="0">
                <a:solidFill>
                  <a:srgbClr val="FFFFFF"/>
                </a:solidFill>
                <a:latin typeface="Calibri"/>
                <a:cs typeface="Calibri"/>
              </a:rPr>
              <a:t>Escrituras</a:t>
            </a:r>
            <a:endParaRPr sz="4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996622" y="2811107"/>
            <a:ext cx="5585759" cy="34212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611" y="88811"/>
            <a:ext cx="228776" cy="2287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906000" y="12700"/>
            <a:ext cx="2286000" cy="6845300"/>
          </a:xfrm>
          <a:custGeom>
            <a:avLst/>
            <a:gdLst/>
            <a:ahLst/>
            <a:cxnLst/>
            <a:rect l="l" t="t" r="r" b="b"/>
            <a:pathLst>
              <a:path w="2286000" h="6845300">
                <a:moveTo>
                  <a:pt x="0" y="0"/>
                </a:moveTo>
                <a:lnTo>
                  <a:pt x="2286000" y="0"/>
                </a:lnTo>
                <a:lnTo>
                  <a:pt x="2286000" y="68453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7" y="2217534"/>
            <a:ext cx="12189460" cy="4640580"/>
          </a:xfrm>
          <a:custGeom>
            <a:avLst/>
            <a:gdLst/>
            <a:ahLst/>
            <a:cxnLst/>
            <a:rect l="l" t="t" r="r" b="b"/>
            <a:pathLst>
              <a:path w="12189460" h="4640580">
                <a:moveTo>
                  <a:pt x="0" y="4640465"/>
                </a:moveTo>
                <a:lnTo>
                  <a:pt x="12188952" y="4640465"/>
                </a:lnTo>
                <a:lnTo>
                  <a:pt x="12188952" y="0"/>
                </a:lnTo>
                <a:lnTo>
                  <a:pt x="0" y="0"/>
                </a:lnTo>
                <a:lnTo>
                  <a:pt x="0" y="4640465"/>
                </a:lnTo>
                <a:close/>
              </a:path>
            </a:pathLst>
          </a:custGeom>
          <a:solidFill>
            <a:srgbClr val="F1EBEA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4750" y="2680906"/>
            <a:ext cx="6856650" cy="3758529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584200" marR="746760" indent="-572135">
              <a:lnSpc>
                <a:spcPts val="2310"/>
              </a:lnSpc>
              <a:spcBef>
                <a:spcPts val="650"/>
              </a:spcBef>
              <a:buSzPct val="104166"/>
              <a:buFont typeface="Arial"/>
              <a:buChar char="•"/>
              <a:tabLst>
                <a:tab pos="584200" algn="l"/>
                <a:tab pos="584835" algn="l"/>
              </a:tabLst>
            </a:pPr>
            <a:r>
              <a:rPr lang="es-PE" sz="2400" spc="130" dirty="0">
                <a:latin typeface="Calibri"/>
                <a:cs typeface="Calibri"/>
              </a:rPr>
              <a:t>¿Cómo </a:t>
            </a:r>
            <a:r>
              <a:rPr lang="es-PE" sz="2400" spc="90" dirty="0">
                <a:latin typeface="Calibri"/>
                <a:cs typeface="Calibri"/>
              </a:rPr>
              <a:t>incluían los </a:t>
            </a:r>
            <a:r>
              <a:rPr lang="es-PE" sz="2400" spc="120" dirty="0">
                <a:latin typeface="Calibri"/>
                <a:cs typeface="Calibri"/>
              </a:rPr>
              <a:t>miembros de </a:t>
            </a:r>
            <a:r>
              <a:rPr lang="es-PE" sz="2400" spc="80" dirty="0">
                <a:latin typeface="Calibri"/>
                <a:cs typeface="Calibri"/>
              </a:rPr>
              <a:t>la  </a:t>
            </a:r>
            <a:r>
              <a:rPr lang="es-PE" sz="2400" spc="120" dirty="0">
                <a:latin typeface="Calibri"/>
                <a:cs typeface="Calibri"/>
              </a:rPr>
              <a:t>comunidad </a:t>
            </a:r>
            <a:r>
              <a:rPr lang="es-PE" sz="2400" spc="95" dirty="0">
                <a:latin typeface="Calibri"/>
                <a:cs typeface="Calibri"/>
              </a:rPr>
              <a:t>del </a:t>
            </a:r>
            <a:r>
              <a:rPr lang="es-PE" sz="2400" spc="100" dirty="0">
                <a:latin typeface="Calibri"/>
                <a:cs typeface="Calibri"/>
              </a:rPr>
              <a:t>pasaje </a:t>
            </a:r>
            <a:r>
              <a:rPr lang="es-PE" sz="2400" spc="85" dirty="0">
                <a:latin typeface="Calibri"/>
                <a:cs typeface="Calibri"/>
              </a:rPr>
              <a:t>al Espíritu</a:t>
            </a:r>
            <a:r>
              <a:rPr lang="es-PE" sz="2400" spc="-165" dirty="0">
                <a:latin typeface="Calibri"/>
                <a:cs typeface="Calibri"/>
              </a:rPr>
              <a:t> </a:t>
            </a:r>
            <a:r>
              <a:rPr lang="es-PE" sz="2400" spc="105" dirty="0">
                <a:latin typeface="Calibri"/>
                <a:cs typeface="Calibri"/>
              </a:rPr>
              <a:t>Santo  </a:t>
            </a:r>
            <a:r>
              <a:rPr lang="es-PE" sz="2400" spc="120" dirty="0">
                <a:latin typeface="Calibri"/>
                <a:cs typeface="Calibri"/>
              </a:rPr>
              <a:t>en </a:t>
            </a:r>
            <a:r>
              <a:rPr lang="es-PE" sz="2400" spc="100" dirty="0">
                <a:latin typeface="Calibri"/>
                <a:cs typeface="Calibri"/>
              </a:rPr>
              <a:t>sus</a:t>
            </a:r>
            <a:r>
              <a:rPr lang="es-PE" sz="2400" spc="-25" dirty="0">
                <a:latin typeface="Calibri"/>
                <a:cs typeface="Calibri"/>
              </a:rPr>
              <a:t> </a:t>
            </a:r>
            <a:r>
              <a:rPr lang="es-PE" sz="2400" spc="95" dirty="0">
                <a:latin typeface="Calibri"/>
                <a:cs typeface="Calibri"/>
              </a:rPr>
              <a:t>discusiones?</a:t>
            </a:r>
            <a:endParaRPr lang="es-PE" sz="2400" dirty="0">
              <a:latin typeface="Calibri"/>
              <a:cs typeface="Calibri"/>
            </a:endParaRPr>
          </a:p>
          <a:p>
            <a:pPr marL="584200" indent="-571500">
              <a:lnSpc>
                <a:spcPct val="100000"/>
              </a:lnSpc>
              <a:spcBef>
                <a:spcPts val="1855"/>
              </a:spcBef>
              <a:buSzPct val="104166"/>
              <a:buFont typeface="Arial"/>
              <a:buChar char="•"/>
              <a:tabLst>
                <a:tab pos="583565" algn="l"/>
                <a:tab pos="584200" algn="l"/>
              </a:tabLst>
            </a:pPr>
            <a:r>
              <a:rPr lang="es-PE" sz="2400" spc="120" dirty="0">
                <a:latin typeface="Calibri"/>
                <a:cs typeface="Calibri"/>
              </a:rPr>
              <a:t>¿Hubo </a:t>
            </a:r>
            <a:r>
              <a:rPr lang="es-PE" sz="2400" spc="114" dirty="0">
                <a:latin typeface="Calibri"/>
                <a:cs typeface="Calibri"/>
              </a:rPr>
              <a:t>tiempo </a:t>
            </a:r>
            <a:r>
              <a:rPr lang="es-PE" sz="2400" spc="105" dirty="0">
                <a:latin typeface="Calibri"/>
                <a:cs typeface="Calibri"/>
              </a:rPr>
              <a:t>para </a:t>
            </a:r>
            <a:r>
              <a:rPr lang="es-PE" sz="2400" spc="80" dirty="0">
                <a:latin typeface="Calibri"/>
                <a:cs typeface="Calibri"/>
              </a:rPr>
              <a:t>el </a:t>
            </a:r>
            <a:r>
              <a:rPr lang="es-PE" sz="2400" spc="95" dirty="0">
                <a:latin typeface="Calibri"/>
                <a:cs typeface="Calibri"/>
              </a:rPr>
              <a:t>discernimiento </a:t>
            </a:r>
            <a:r>
              <a:rPr lang="es-PE" sz="2400" spc="120" dirty="0">
                <a:latin typeface="Calibri"/>
                <a:cs typeface="Calibri"/>
              </a:rPr>
              <a:t>en</a:t>
            </a:r>
            <a:r>
              <a:rPr lang="es-PE" sz="2400" spc="-300" dirty="0">
                <a:latin typeface="Calibri"/>
                <a:cs typeface="Calibri"/>
              </a:rPr>
              <a:t> </a:t>
            </a:r>
            <a:r>
              <a:rPr lang="es-PE" sz="2400" spc="75" dirty="0">
                <a:latin typeface="Calibri"/>
                <a:cs typeface="Calibri"/>
              </a:rPr>
              <a:t>silencio?</a:t>
            </a:r>
            <a:endParaRPr lang="es-PE" sz="2400" dirty="0">
              <a:latin typeface="Calibri"/>
              <a:cs typeface="Calibri"/>
            </a:endParaRPr>
          </a:p>
          <a:p>
            <a:pPr marL="584200" marR="1072515" indent="-572135">
              <a:lnSpc>
                <a:spcPts val="2310"/>
              </a:lnSpc>
              <a:spcBef>
                <a:spcPts val="2425"/>
              </a:spcBef>
              <a:buSzPct val="104166"/>
              <a:buFont typeface="Arial"/>
              <a:buChar char="•"/>
              <a:tabLst>
                <a:tab pos="584200" algn="l"/>
                <a:tab pos="584835" algn="l"/>
              </a:tabLst>
            </a:pPr>
            <a:r>
              <a:rPr lang="es-PE" sz="2400" spc="130" dirty="0">
                <a:latin typeface="Calibri"/>
                <a:cs typeface="Calibri"/>
              </a:rPr>
              <a:t>¿Cómo </a:t>
            </a:r>
            <a:r>
              <a:rPr lang="es-PE" sz="2400" spc="100" dirty="0">
                <a:latin typeface="Calibri"/>
                <a:cs typeface="Calibri"/>
              </a:rPr>
              <a:t>se </a:t>
            </a:r>
            <a:r>
              <a:rPr lang="es-PE" sz="2400" spc="105" dirty="0">
                <a:latin typeface="Calibri"/>
                <a:cs typeface="Calibri"/>
              </a:rPr>
              <a:t>relacionaban </a:t>
            </a:r>
            <a:r>
              <a:rPr lang="es-PE" sz="2400" spc="80" dirty="0">
                <a:latin typeface="Calibri"/>
                <a:cs typeface="Calibri"/>
              </a:rPr>
              <a:t>las</a:t>
            </a:r>
            <a:r>
              <a:rPr lang="es-PE" sz="2400" spc="-190" dirty="0">
                <a:latin typeface="Calibri"/>
                <a:cs typeface="Calibri"/>
              </a:rPr>
              <a:t> </a:t>
            </a:r>
            <a:r>
              <a:rPr lang="es-PE" sz="2400" spc="105" dirty="0">
                <a:latin typeface="Calibri"/>
                <a:cs typeface="Calibri"/>
              </a:rPr>
              <a:t>personas  entre</a:t>
            </a:r>
            <a:r>
              <a:rPr lang="es-PE" sz="2400" spc="40" dirty="0">
                <a:latin typeface="Calibri"/>
                <a:cs typeface="Calibri"/>
              </a:rPr>
              <a:t> </a:t>
            </a:r>
            <a:r>
              <a:rPr lang="es-PE" sz="2400" spc="80" dirty="0">
                <a:latin typeface="Calibri"/>
                <a:cs typeface="Calibri"/>
              </a:rPr>
              <a:t>sí?</a:t>
            </a:r>
            <a:endParaRPr lang="es-PE"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"/>
              <a:buChar char="•"/>
            </a:pPr>
            <a:endParaRPr lang="es-PE" sz="1950" dirty="0">
              <a:latin typeface="Calibri"/>
              <a:cs typeface="Calibri"/>
            </a:endParaRPr>
          </a:p>
          <a:p>
            <a:pPr marL="584200" marR="463550" indent="-572135">
              <a:lnSpc>
                <a:spcPts val="2310"/>
              </a:lnSpc>
              <a:buSzPct val="104166"/>
              <a:buFont typeface="Arial"/>
              <a:buChar char="•"/>
              <a:tabLst>
                <a:tab pos="584200" algn="l"/>
                <a:tab pos="584835" algn="l"/>
              </a:tabLst>
            </a:pPr>
            <a:r>
              <a:rPr lang="es-PE" sz="2400" spc="130" dirty="0">
                <a:latin typeface="Calibri"/>
                <a:cs typeface="Calibri"/>
              </a:rPr>
              <a:t>¿Cómo </a:t>
            </a:r>
            <a:r>
              <a:rPr lang="es-PE" sz="2400" spc="100" dirty="0">
                <a:latin typeface="Calibri"/>
                <a:cs typeface="Calibri"/>
              </a:rPr>
              <a:t>se </a:t>
            </a:r>
            <a:r>
              <a:rPr lang="es-PE" sz="2400" spc="114" dirty="0">
                <a:latin typeface="Calibri"/>
                <a:cs typeface="Calibri"/>
              </a:rPr>
              <a:t>escuchaban unos a </a:t>
            </a:r>
            <a:r>
              <a:rPr lang="es-PE" sz="2400" spc="95" dirty="0">
                <a:latin typeface="Calibri"/>
                <a:cs typeface="Calibri"/>
              </a:rPr>
              <a:t>otros </a:t>
            </a:r>
            <a:r>
              <a:rPr lang="es-PE" sz="2400" spc="100" dirty="0">
                <a:latin typeface="Calibri"/>
                <a:cs typeface="Calibri"/>
              </a:rPr>
              <a:t>para  </a:t>
            </a:r>
            <a:r>
              <a:rPr lang="es-PE" sz="2400" spc="120" dirty="0">
                <a:latin typeface="Calibri"/>
                <a:cs typeface="Calibri"/>
              </a:rPr>
              <a:t>comprender </a:t>
            </a:r>
            <a:r>
              <a:rPr lang="es-PE" sz="2400" spc="80" dirty="0">
                <a:latin typeface="Calibri"/>
                <a:cs typeface="Calibri"/>
              </a:rPr>
              <a:t>las </a:t>
            </a:r>
            <a:r>
              <a:rPr lang="es-PE" sz="2400" spc="95" dirty="0">
                <a:latin typeface="Calibri"/>
                <a:cs typeface="Calibri"/>
              </a:rPr>
              <a:t>diferentes</a:t>
            </a:r>
            <a:r>
              <a:rPr lang="es-PE" sz="2400" spc="-40" dirty="0">
                <a:latin typeface="Calibri"/>
                <a:cs typeface="Calibri"/>
              </a:rPr>
              <a:t> </a:t>
            </a:r>
            <a:r>
              <a:rPr lang="es-PE" sz="2400" spc="95" dirty="0">
                <a:latin typeface="Calibri"/>
                <a:cs typeface="Calibri"/>
              </a:rPr>
              <a:t>perspectivas?</a:t>
            </a:r>
            <a:endParaRPr lang="es-PE"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2192000" cy="22243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53085" y="792681"/>
            <a:ext cx="1108583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PE" sz="4000" b="1" spc="375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Compartir </a:t>
            </a:r>
            <a:r>
              <a:rPr lang="es-PE" sz="4000" b="1" spc="425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en </a:t>
            </a:r>
            <a:r>
              <a:rPr lang="es-PE" sz="4000" b="1" spc="380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grupos</a:t>
            </a:r>
            <a:r>
              <a:rPr lang="es-PE" sz="4000" b="1" spc="-434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 </a:t>
            </a:r>
            <a:r>
              <a:rPr lang="es-PE" sz="4000" b="1" spc="420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peque</a:t>
            </a:r>
            <a:r>
              <a:rPr lang="es-PE" sz="4000" b="1" spc="420" dirty="0">
                <a:solidFill>
                  <a:srgbClr val="FFFFFF"/>
                </a:solidFill>
                <a:latin typeface="Abadi" panose="020B0604020104020204" pitchFamily="34" charset="0"/>
                <a:ea typeface="Calibri" panose="020F0502020204030204" pitchFamily="34" charset="0"/>
                <a:cs typeface="Calibri"/>
              </a:rPr>
              <a:t>ñ</a:t>
            </a:r>
            <a:r>
              <a:rPr lang="es-PE" sz="4000" b="1" spc="420" dirty="0">
                <a:solidFill>
                  <a:srgbClr val="FFFFFF"/>
                </a:solidFill>
                <a:latin typeface="Abadi" panose="020B06040201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s-PE" sz="4000" b="1" spc="420" dirty="0">
                <a:solidFill>
                  <a:srgbClr val="FFFFFF"/>
                </a:solidFill>
                <a:latin typeface="Abadi" panose="020B0604020104020204" pitchFamily="34" charset="0"/>
                <a:cs typeface="Calibri"/>
              </a:rPr>
              <a:t>s y grandes</a:t>
            </a:r>
            <a:endParaRPr lang="es-PE" sz="4000" dirty="0">
              <a:latin typeface="Abadi" panose="020B0604020104020204" pitchFamily="34" charset="0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679613" y="2811170"/>
            <a:ext cx="3902785" cy="23904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611" y="88811"/>
            <a:ext cx="228776" cy="2287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9925050" y="871601"/>
            <a:ext cx="1916430" cy="1590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dirty="0">
                <a:latin typeface="Arial"/>
                <a:cs typeface="Arial"/>
              </a:rPr>
              <a:t>¿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9925050" y="1303388"/>
            <a:ext cx="1601470" cy="1590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spc="-5" dirty="0">
                <a:latin typeface="Arial"/>
                <a:cs typeface="Arial"/>
              </a:rPr>
              <a:t>el</a:t>
            </a:r>
            <a:endParaRPr sz="95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925050" y="1448587"/>
            <a:ext cx="2238375" cy="163506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219075">
              <a:lnSpc>
                <a:spcPts val="1090"/>
              </a:lnSpc>
              <a:spcBef>
                <a:spcPts val="175"/>
              </a:spcBef>
            </a:pPr>
            <a:r>
              <a:rPr sz="950" dirty="0">
                <a:latin typeface="Arial"/>
                <a:cs typeface="Arial"/>
              </a:rPr>
              <a:t>¿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7" y="3854030"/>
            <a:ext cx="12189460" cy="3004185"/>
          </a:xfrm>
          <a:custGeom>
            <a:avLst/>
            <a:gdLst/>
            <a:ahLst/>
            <a:cxnLst/>
            <a:rect l="l" t="t" r="r" b="b"/>
            <a:pathLst>
              <a:path w="12189460" h="3004184">
                <a:moveTo>
                  <a:pt x="0" y="3003968"/>
                </a:moveTo>
                <a:lnTo>
                  <a:pt x="12188952" y="3003968"/>
                </a:lnTo>
                <a:lnTo>
                  <a:pt x="12188952" y="0"/>
                </a:lnTo>
                <a:lnTo>
                  <a:pt x="0" y="0"/>
                </a:lnTo>
                <a:lnTo>
                  <a:pt x="0" y="3003968"/>
                </a:lnTo>
                <a:close/>
              </a:path>
            </a:pathLst>
          </a:custGeom>
          <a:solidFill>
            <a:srgbClr val="F1EBEA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38656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17235" y="579983"/>
            <a:ext cx="6375813" cy="47818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00088" y="469597"/>
            <a:ext cx="4417060" cy="3096938"/>
          </a:xfrm>
          <a:prstGeom prst="rect">
            <a:avLst/>
          </a:prstGeom>
        </p:spPr>
        <p:txBody>
          <a:bodyPr vert="horz" wrap="square" lIns="0" tIns="147320" rIns="0" bIns="0" rtlCol="0">
            <a:spAutoFit/>
          </a:bodyPr>
          <a:lstStyle/>
          <a:p>
            <a:pPr marL="20320" marR="5080" indent="-7620">
              <a:lnSpc>
                <a:spcPct val="81400"/>
              </a:lnSpc>
              <a:spcBef>
                <a:spcPts val="1160"/>
              </a:spcBef>
            </a:pPr>
            <a:r>
              <a:rPr lang="es-PE" sz="4750" spc="130" dirty="0">
                <a:solidFill>
                  <a:srgbClr val="FFFFFF"/>
                </a:solidFill>
                <a:latin typeface="Calibri"/>
                <a:cs typeface="Calibri"/>
              </a:rPr>
              <a:t>Una</a:t>
            </a:r>
            <a:r>
              <a:rPr lang="es-PE" sz="475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s-PE" sz="4750" spc="105" dirty="0">
                <a:solidFill>
                  <a:srgbClr val="FFFFFF"/>
                </a:solidFill>
                <a:latin typeface="Calibri"/>
                <a:cs typeface="Calibri"/>
              </a:rPr>
              <a:t>herramienta  para </a:t>
            </a:r>
            <a:r>
              <a:rPr lang="es-PE" sz="4700" spc="80" dirty="0">
                <a:solidFill>
                  <a:srgbClr val="FFFFFF"/>
                </a:solidFill>
                <a:latin typeface="Calibri"/>
                <a:cs typeface="Calibri"/>
              </a:rPr>
              <a:t>el  </a:t>
            </a:r>
            <a:r>
              <a:rPr lang="es-PE" sz="4700" spc="90" dirty="0">
                <a:solidFill>
                  <a:srgbClr val="FFFFFF"/>
                </a:solidFill>
                <a:latin typeface="Calibri"/>
                <a:cs typeface="Calibri"/>
              </a:rPr>
              <a:t>discernimiento:  </a:t>
            </a:r>
            <a:r>
              <a:rPr lang="es-PE" sz="4650" spc="90" dirty="0">
                <a:solidFill>
                  <a:srgbClr val="FFFFFF"/>
                </a:solidFill>
                <a:latin typeface="Calibri"/>
                <a:cs typeface="Calibri"/>
              </a:rPr>
              <a:t>conversaciones  </a:t>
            </a:r>
            <a:r>
              <a:rPr lang="es-PE" sz="4700" spc="80" dirty="0">
                <a:solidFill>
                  <a:srgbClr val="FFFFFF"/>
                </a:solidFill>
                <a:latin typeface="Calibri"/>
                <a:cs typeface="Calibri"/>
              </a:rPr>
              <a:t>espirituales</a:t>
            </a:r>
            <a:endParaRPr lang="es-PE" sz="47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2644" y="4954092"/>
            <a:ext cx="2564130" cy="551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50" spc="140" dirty="0">
                <a:latin typeface="Calibri"/>
                <a:cs typeface="Calibri"/>
              </a:rPr>
              <a:t>Presentación</a:t>
            </a:r>
            <a:endParaRPr sz="345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611" y="88811"/>
            <a:ext cx="228776" cy="2287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1F3B71638CD042BEC7A1ED0E0FD4F0" ma:contentTypeVersion="14" ma:contentTypeDescription="Create a new document." ma:contentTypeScope="" ma:versionID="70cef414f997c88d83b7b12a8acbd51d">
  <xsd:schema xmlns:xsd="http://www.w3.org/2001/XMLSchema" xmlns:xs="http://www.w3.org/2001/XMLSchema" xmlns:p="http://schemas.microsoft.com/office/2006/metadata/properties" xmlns:ns2="a1432372-4e4d-4c4e-a1a0-61c90ff19cb0" xmlns:ns3="705d9b7a-f551-4617-a4e1-ffaf9836f7dc" targetNamespace="http://schemas.microsoft.com/office/2006/metadata/properties" ma:root="true" ma:fieldsID="5b8a9dcc893ee816f61fc85dabfe9dbb" ns2:_="" ns3:_="">
    <xsd:import namespace="a1432372-4e4d-4c4e-a1a0-61c90ff19cb0"/>
    <xsd:import namespace="705d9b7a-f551-4617-a4e1-ffaf9836f7dc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432372-4e4d-4c4e-a1a0-61c90ff19cb0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1c29fe90-60ee-4f29-ac84-ef055a56041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5d9b7a-f551-4617-a4e1-ffaf9836f7dc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bf8ec191-6bb0-4bc7-b8b1-c0f10c7ad09c}" ma:internalName="TaxCatchAll" ma:showField="CatchAllData" ma:web="705d9b7a-f551-4617-a4e1-ffaf9836f7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05d9b7a-f551-4617-a4e1-ffaf9836f7dc" xsi:nil="true"/>
    <lcf76f155ced4ddcb4097134ff3c332f xmlns="a1432372-4e4d-4c4e-a1a0-61c90ff19cb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5CAA3C0-B8BF-4FEF-B521-C5A5DB924FA0}"/>
</file>

<file path=customXml/itemProps2.xml><?xml version="1.0" encoding="utf-8"?>
<ds:datastoreItem xmlns:ds="http://schemas.openxmlformats.org/officeDocument/2006/customXml" ds:itemID="{B30FC9DB-C955-4D9C-8800-71EE4A36F5AC}"/>
</file>

<file path=customXml/itemProps3.xml><?xml version="1.0" encoding="utf-8"?>
<ds:datastoreItem xmlns:ds="http://schemas.openxmlformats.org/officeDocument/2006/customXml" ds:itemID="{20E8E6D9-D78D-41F3-BCB0-73A488B1640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627</TotalTime>
  <Words>2443</Words>
  <Application>Microsoft Office PowerPoint</Application>
  <PresentationFormat>Widescreen</PresentationFormat>
  <Paragraphs>257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Abadi</vt:lpstr>
      <vt:lpstr>Arial</vt:lpstr>
      <vt:lpstr>Calibri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Newsletter (Civic design)</dc:title>
  <dc:creator>Sr Mila Diaz Solano</dc:creator>
  <cp:lastModifiedBy>Suzanne Delaney</cp:lastModifiedBy>
  <cp:revision>21</cp:revision>
  <dcterms:created xsi:type="dcterms:W3CDTF">2026-01-10T20:21:20Z</dcterms:created>
  <dcterms:modified xsi:type="dcterms:W3CDTF">2026-03-19T19:21:57Z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2026-01-10T00:00:00Z</vt:filetime>
  </property>
  <property fmtid="{D5CDD505-2E9C-101B-9397-08002B2CF9AE}" pid="3" name="Creator">
    <vt:lpwstr>Microsoft Office Word</vt:lpwstr>
  </property>
  <property fmtid="{D5CDD505-2E9C-101B-9397-08002B2CF9AE}" pid="4" name="LastSaved">
    <vt:filetime>2026-01-10T00:00:00Z</vt:filetime>
  </property>
  <property fmtid="{D5CDD505-2E9C-101B-9397-08002B2CF9AE}" pid="5" name="ContentTypeId">
    <vt:lpwstr>0x0101003F1F3B71638CD042BEC7A1ED0E0FD4F0</vt:lpwstr>
  </property>
</Properties>
</file>