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5027"/>
    <a:srgbClr val="EEE6DB"/>
    <a:srgbClr val="745B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10" autoAdjust="0"/>
  </p:normalViewPr>
  <p:slideViewPr>
    <p:cSldViewPr>
      <p:cViewPr varScale="1">
        <p:scale>
          <a:sx n="71" d="100"/>
          <a:sy n="71" d="100"/>
        </p:scale>
        <p:origin x="1109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95B4A-219F-4885-8BD7-CF725AD748AA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D664C-4B70-4209-9BB4-50B688552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58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0-2ComvqmM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0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07:56:51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lang="es-ES" sz="1800" dirty="0">
              <a:latin typeface="Arial"/>
              <a:cs typeface="Arial"/>
            </a:endParaRPr>
          </a:p>
          <a:p>
            <a:pPr marL="31750" marR="315595">
              <a:lnSpc>
                <a:spcPts val="1030"/>
              </a:lnSpc>
            </a:pPr>
            <a:r>
              <a:rPr lang="es-ES" sz="1200" spc="-5" dirty="0">
                <a:latin typeface="Arial"/>
                <a:cs typeface="Arial"/>
              </a:rPr>
              <a:t>Dar la bienvenida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los participantes </a:t>
            </a:r>
            <a:r>
              <a:rPr lang="es-ES" sz="1200" dirty="0">
                <a:latin typeface="Arial"/>
                <a:cs typeface="Arial"/>
              </a:rPr>
              <a:t>y  facilitar </a:t>
            </a:r>
            <a:r>
              <a:rPr lang="es-ES" sz="1200" spc="-5" dirty="0">
                <a:latin typeface="Arial"/>
                <a:cs typeface="Arial"/>
              </a:rPr>
              <a:t>las presentaciones según  corresponda.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664C-4B70-4209-9BB4-50B6885523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48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0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07:56:54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s-ES" sz="1600" dirty="0">
              <a:latin typeface="Arial"/>
              <a:cs typeface="Arial"/>
            </a:endParaRPr>
          </a:p>
          <a:p>
            <a:pPr marL="31750" marR="181610" algn="just">
              <a:lnSpc>
                <a:spcPct val="100000"/>
              </a:lnSpc>
            </a:pPr>
            <a:r>
              <a:rPr lang="es-ES" sz="1200" dirty="0">
                <a:latin typeface="Arial"/>
                <a:cs typeface="Arial"/>
              </a:rPr>
              <a:t>El </a:t>
            </a:r>
            <a:r>
              <a:rPr lang="es-ES" sz="1200" spc="-5" dirty="0">
                <a:latin typeface="Arial"/>
                <a:cs typeface="Arial"/>
              </a:rPr>
              <a:t>siguiente es </a:t>
            </a:r>
            <a:r>
              <a:rPr lang="es-ES" sz="1200" dirty="0">
                <a:latin typeface="Arial"/>
                <a:cs typeface="Arial"/>
              </a:rPr>
              <a:t>el </a:t>
            </a:r>
            <a:r>
              <a:rPr lang="es-ES" sz="1200" spc="-5" dirty="0">
                <a:latin typeface="Arial"/>
                <a:cs typeface="Arial"/>
              </a:rPr>
              <a:t>patrón de pensamiento  </a:t>
            </a:r>
            <a:r>
              <a:rPr lang="es-ES" sz="1200" dirty="0">
                <a:latin typeface="Arial"/>
                <a:cs typeface="Arial"/>
              </a:rPr>
              <a:t>típico </a:t>
            </a:r>
            <a:r>
              <a:rPr lang="es-ES" sz="1200" spc="-5" dirty="0">
                <a:latin typeface="Arial"/>
                <a:cs typeface="Arial"/>
              </a:rPr>
              <a:t>de una persona que no reflexiona:  </a:t>
            </a:r>
            <a:r>
              <a:rPr lang="es-ES" sz="1200" dirty="0">
                <a:latin typeface="Arial"/>
                <a:cs typeface="Arial"/>
              </a:rPr>
              <a:t>Mis </a:t>
            </a:r>
            <a:r>
              <a:rPr lang="es-ES" sz="1200" spc="-5" dirty="0">
                <a:latin typeface="Arial"/>
                <a:cs typeface="Arial"/>
              </a:rPr>
              <a:t>creencias </a:t>
            </a:r>
            <a:r>
              <a:rPr lang="es-ES" sz="1200" dirty="0">
                <a:latin typeface="Arial"/>
                <a:cs typeface="Arial"/>
              </a:rPr>
              <a:t>son </a:t>
            </a:r>
            <a:r>
              <a:rPr lang="es-ES" sz="1200" spc="-5" dirty="0">
                <a:latin typeface="Arial"/>
                <a:cs typeface="Arial"/>
              </a:rPr>
              <a:t>la</a:t>
            </a:r>
            <a:r>
              <a:rPr lang="es-ES" sz="1200" spc="-15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verdad.</a:t>
            </a:r>
          </a:p>
          <a:p>
            <a:pPr marL="31750" marR="1026794">
              <a:lnSpc>
                <a:spcPts val="1070"/>
              </a:lnSpc>
              <a:spcBef>
                <a:spcPts val="35"/>
              </a:spcBef>
            </a:pPr>
            <a:r>
              <a:rPr lang="es-ES" sz="1200" spc="-5" dirty="0">
                <a:latin typeface="Arial"/>
                <a:cs typeface="Arial"/>
              </a:rPr>
              <a:t>La </a:t>
            </a:r>
            <a:r>
              <a:rPr lang="es-ES" sz="1200" dirty="0">
                <a:latin typeface="Arial"/>
                <a:cs typeface="Arial"/>
              </a:rPr>
              <a:t>verdad </a:t>
            </a:r>
            <a:r>
              <a:rPr lang="es-ES" sz="1200" spc="-5" dirty="0">
                <a:latin typeface="Arial"/>
                <a:cs typeface="Arial"/>
              </a:rPr>
              <a:t>es obvia. </a:t>
            </a:r>
            <a:r>
              <a:rPr lang="es-ES" sz="1200" dirty="0">
                <a:latin typeface="Arial"/>
                <a:cs typeface="Arial"/>
              </a:rPr>
              <a:t>Mis </a:t>
            </a:r>
            <a:r>
              <a:rPr lang="es-ES" sz="1200" spc="-5" dirty="0">
                <a:latin typeface="Arial"/>
                <a:cs typeface="Arial"/>
              </a:rPr>
              <a:t>creencias </a:t>
            </a:r>
            <a:r>
              <a:rPr lang="es-ES" sz="1200" dirty="0">
                <a:latin typeface="Arial"/>
                <a:cs typeface="Arial"/>
              </a:rPr>
              <a:t>son</a:t>
            </a:r>
            <a:r>
              <a:rPr lang="es-ES" sz="1200" spc="-55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objetivas.</a:t>
            </a:r>
            <a:endParaRPr lang="es-ES" sz="1200" dirty="0">
              <a:latin typeface="Arial"/>
              <a:cs typeface="Arial"/>
            </a:endParaRPr>
          </a:p>
          <a:p>
            <a:pPr marL="31750" marR="73660">
              <a:lnSpc>
                <a:spcPts val="1030"/>
              </a:lnSpc>
              <a:spcBef>
                <a:spcPts val="45"/>
              </a:spcBef>
            </a:pPr>
            <a:r>
              <a:rPr lang="es-ES" sz="1200" dirty="0">
                <a:latin typeface="Arial"/>
                <a:cs typeface="Arial"/>
              </a:rPr>
              <a:t>Todos tenemos </a:t>
            </a:r>
            <a:r>
              <a:rPr lang="es-ES" sz="1200" spc="-5" dirty="0">
                <a:latin typeface="Arial"/>
                <a:cs typeface="Arial"/>
              </a:rPr>
              <a:t>prejuicios. Debemos </a:t>
            </a:r>
            <a:r>
              <a:rPr lang="es-ES" sz="1200" dirty="0">
                <a:latin typeface="Arial"/>
                <a:cs typeface="Arial"/>
              </a:rPr>
              <a:t>ser  </a:t>
            </a:r>
            <a:r>
              <a:rPr lang="es-ES" sz="1200" spc="-5" dirty="0">
                <a:latin typeface="Arial"/>
                <a:cs typeface="Arial"/>
              </a:rPr>
              <a:t>conscientes de nuestros prejuicios </a:t>
            </a:r>
            <a:r>
              <a:rPr lang="es-ES" sz="1200" dirty="0">
                <a:latin typeface="Arial"/>
                <a:cs typeface="Arial"/>
              </a:rPr>
              <a:t>y  suposiciones </a:t>
            </a:r>
            <a:r>
              <a:rPr lang="es-ES" sz="1200" spc="-5" dirty="0">
                <a:latin typeface="Arial"/>
                <a:cs typeface="Arial"/>
              </a:rPr>
              <a:t>para que </a:t>
            </a:r>
            <a:r>
              <a:rPr lang="es-ES" sz="1200" dirty="0">
                <a:latin typeface="Arial"/>
                <a:cs typeface="Arial"/>
              </a:rPr>
              <a:t>no </a:t>
            </a:r>
            <a:r>
              <a:rPr lang="es-ES" sz="1200" spc="-5" dirty="0">
                <a:latin typeface="Arial"/>
                <a:cs typeface="Arial"/>
              </a:rPr>
              <a:t>nos </a:t>
            </a:r>
            <a:r>
              <a:rPr lang="es-ES" sz="1200" dirty="0">
                <a:latin typeface="Arial"/>
                <a:cs typeface="Arial"/>
              </a:rPr>
              <a:t>controlen, y  </a:t>
            </a:r>
            <a:r>
              <a:rPr lang="es-ES" sz="1200" spc="-5" dirty="0">
                <a:latin typeface="Arial"/>
                <a:cs typeface="Arial"/>
              </a:rPr>
              <a:t>empezar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pensar de </a:t>
            </a:r>
            <a:r>
              <a:rPr lang="es-ES" sz="1200" dirty="0">
                <a:latin typeface="Arial"/>
                <a:cs typeface="Arial"/>
              </a:rPr>
              <a:t>forma más creativa</a:t>
            </a:r>
            <a:r>
              <a:rPr lang="es-ES" sz="1200" spc="-75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colaborativa.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664C-4B70-4209-9BB4-50B6885523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05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07:56:54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s-ES"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400" spc="-5" dirty="0">
                <a:latin typeface="Arial"/>
                <a:cs typeface="Arial"/>
              </a:rPr>
              <a:t>He aquí una </a:t>
            </a:r>
            <a:r>
              <a:rPr lang="es-ES" sz="1400" dirty="0">
                <a:latin typeface="Arial"/>
                <a:cs typeface="Arial"/>
              </a:rPr>
              <a:t>forma </a:t>
            </a:r>
            <a:r>
              <a:rPr lang="es-ES" sz="1400" spc="-5" dirty="0">
                <a:latin typeface="Arial"/>
                <a:cs typeface="Arial"/>
              </a:rPr>
              <a:t>en </a:t>
            </a:r>
            <a:r>
              <a:rPr lang="es-ES" sz="1400" dirty="0">
                <a:latin typeface="Arial"/>
                <a:cs typeface="Arial"/>
              </a:rPr>
              <a:t>la </a:t>
            </a:r>
            <a:r>
              <a:rPr lang="es-ES" sz="1400" spc="-5" dirty="0">
                <a:latin typeface="Arial"/>
                <a:cs typeface="Arial"/>
              </a:rPr>
              <a:t>que</a:t>
            </a:r>
            <a:r>
              <a:rPr lang="es-ES" sz="1400" spc="-55" dirty="0">
                <a:latin typeface="Arial"/>
                <a:cs typeface="Arial"/>
              </a:rPr>
              <a:t> </a:t>
            </a:r>
            <a:r>
              <a:rPr lang="es-ES" sz="1400" spc="-5" dirty="0">
                <a:latin typeface="Arial"/>
                <a:cs typeface="Arial"/>
              </a:rPr>
              <a:t>podemos estar atentos </a:t>
            </a:r>
            <a:r>
              <a:rPr lang="es-ES" sz="1400" dirty="0">
                <a:latin typeface="Arial"/>
                <a:cs typeface="Arial"/>
              </a:rPr>
              <a:t>a </a:t>
            </a:r>
            <a:r>
              <a:rPr lang="es-ES" sz="1400" spc="-5" dirty="0">
                <a:latin typeface="Arial"/>
                <a:cs typeface="Arial"/>
              </a:rPr>
              <a:t>los prejuicios</a:t>
            </a:r>
            <a:r>
              <a:rPr lang="es-ES" sz="1400" spc="-75" dirty="0">
                <a:latin typeface="Arial"/>
                <a:cs typeface="Arial"/>
              </a:rPr>
              <a:t> </a:t>
            </a:r>
            <a:r>
              <a:rPr lang="es-ES" sz="1400" dirty="0">
                <a:latin typeface="Arial"/>
                <a:cs typeface="Arial"/>
              </a:rPr>
              <a:t>y suposiciones </a:t>
            </a:r>
            <a:r>
              <a:rPr lang="es-ES" sz="1400" spc="-5" dirty="0">
                <a:latin typeface="Arial"/>
                <a:cs typeface="Arial"/>
              </a:rPr>
              <a:t>que estamos</a:t>
            </a:r>
            <a:r>
              <a:rPr lang="es-ES" sz="1400" spc="-25" dirty="0">
                <a:latin typeface="Arial"/>
                <a:cs typeface="Arial"/>
              </a:rPr>
              <a:t> </a:t>
            </a:r>
            <a:r>
              <a:rPr lang="es-ES" sz="1400" spc="-10" dirty="0">
                <a:latin typeface="Arial"/>
                <a:cs typeface="Arial"/>
              </a:rPr>
              <a:t>formando:</a:t>
            </a:r>
            <a:endParaRPr lang="es-ES" sz="1400" dirty="0">
              <a:latin typeface="Arial"/>
              <a:cs typeface="Arial"/>
            </a:endParaRPr>
          </a:p>
          <a:p>
            <a:pPr marL="12700" marR="5080" indent="31750">
              <a:lnSpc>
                <a:spcPct val="100000"/>
              </a:lnSpc>
              <a:spcBef>
                <a:spcPts val="5"/>
              </a:spcBef>
            </a:pPr>
            <a:r>
              <a:rPr lang="es-ES" sz="1400" dirty="0">
                <a:latin typeface="Arial"/>
                <a:cs typeface="Arial"/>
              </a:rPr>
              <a:t>Me siento </a:t>
            </a:r>
            <a:r>
              <a:rPr lang="es-ES" sz="1400" spc="-5" dirty="0">
                <a:latin typeface="Arial"/>
                <a:cs typeface="Arial"/>
              </a:rPr>
              <a:t>llamado </a:t>
            </a:r>
            <a:r>
              <a:rPr lang="es-ES" sz="1400" dirty="0">
                <a:latin typeface="Arial"/>
                <a:cs typeface="Arial"/>
              </a:rPr>
              <a:t>a reconocer </a:t>
            </a:r>
            <a:r>
              <a:rPr lang="es-ES" sz="1400" spc="-5" dirty="0">
                <a:latin typeface="Arial"/>
                <a:cs typeface="Arial"/>
              </a:rPr>
              <a:t>que</a:t>
            </a:r>
            <a:r>
              <a:rPr lang="es-ES" sz="1400" spc="-90" dirty="0">
                <a:latin typeface="Arial"/>
                <a:cs typeface="Arial"/>
              </a:rPr>
              <a:t> </a:t>
            </a:r>
            <a:r>
              <a:rPr lang="es-ES" sz="1400" dirty="0">
                <a:latin typeface="Arial"/>
                <a:cs typeface="Arial"/>
              </a:rPr>
              <a:t>tengo  </a:t>
            </a:r>
            <a:r>
              <a:rPr lang="es-ES" sz="1400" spc="-5" dirty="0">
                <a:latin typeface="Arial"/>
                <a:cs typeface="Arial"/>
              </a:rPr>
              <a:t>prejuicios. Luego, </a:t>
            </a:r>
            <a:r>
              <a:rPr lang="es-ES" sz="1400" dirty="0">
                <a:latin typeface="Arial"/>
                <a:cs typeface="Arial"/>
              </a:rPr>
              <a:t>me </a:t>
            </a:r>
            <a:r>
              <a:rPr lang="es-ES" sz="1400" spc="-5" dirty="0">
                <a:latin typeface="Arial"/>
                <a:cs typeface="Arial"/>
              </a:rPr>
              <a:t>informo </a:t>
            </a:r>
            <a:r>
              <a:rPr lang="es-ES" sz="1400" dirty="0">
                <a:latin typeface="Arial"/>
                <a:cs typeface="Arial"/>
              </a:rPr>
              <a:t>sobre </a:t>
            </a:r>
            <a:r>
              <a:rPr lang="es-ES" sz="1400" spc="-5" dirty="0">
                <a:latin typeface="Arial"/>
                <a:cs typeface="Arial"/>
              </a:rPr>
              <a:t>las  personas, </a:t>
            </a:r>
            <a:r>
              <a:rPr lang="es-ES" sz="1400" dirty="0">
                <a:latin typeface="Arial"/>
                <a:cs typeface="Arial"/>
              </a:rPr>
              <a:t>la </a:t>
            </a:r>
            <a:r>
              <a:rPr lang="es-ES" sz="1400" spc="-5" dirty="0">
                <a:latin typeface="Arial"/>
                <a:cs typeface="Arial"/>
              </a:rPr>
              <a:t>cultura </a:t>
            </a:r>
            <a:r>
              <a:rPr lang="es-ES" sz="1400" dirty="0">
                <a:latin typeface="Arial"/>
                <a:cs typeface="Arial"/>
              </a:rPr>
              <a:t>o </a:t>
            </a:r>
            <a:r>
              <a:rPr lang="es-ES" sz="1400" spc="-5" dirty="0">
                <a:latin typeface="Arial"/>
                <a:cs typeface="Arial"/>
              </a:rPr>
              <a:t>las organizaciones  </a:t>
            </a:r>
            <a:r>
              <a:rPr lang="es-ES" sz="1400" dirty="0">
                <a:latin typeface="Arial"/>
                <a:cs typeface="Arial"/>
              </a:rPr>
              <a:t>sobre </a:t>
            </a:r>
            <a:r>
              <a:rPr lang="es-ES" sz="1400" spc="-5" dirty="0">
                <a:latin typeface="Arial"/>
                <a:cs typeface="Arial"/>
              </a:rPr>
              <a:t>las que tengo prejuicios. </a:t>
            </a:r>
            <a:r>
              <a:rPr lang="es-ES" sz="1400" dirty="0">
                <a:latin typeface="Arial"/>
                <a:cs typeface="Arial"/>
              </a:rPr>
              <a:t>Me </a:t>
            </a:r>
            <a:r>
              <a:rPr lang="es-ES" sz="1400" spc="-5" dirty="0">
                <a:latin typeface="Arial"/>
                <a:cs typeface="Arial"/>
              </a:rPr>
              <a:t>siento  llamado </a:t>
            </a:r>
            <a:r>
              <a:rPr lang="es-ES" sz="1400" dirty="0">
                <a:latin typeface="Arial"/>
                <a:cs typeface="Arial"/>
              </a:rPr>
              <a:t>a </a:t>
            </a:r>
            <a:r>
              <a:rPr lang="es-ES" sz="1400" spc="-5" dirty="0">
                <a:latin typeface="Arial"/>
                <a:cs typeface="Arial"/>
              </a:rPr>
              <a:t>permitir que otras personas  cuestionen </a:t>
            </a:r>
            <a:r>
              <a:rPr lang="es-ES" sz="1400" dirty="0">
                <a:latin typeface="Arial"/>
                <a:cs typeface="Arial"/>
              </a:rPr>
              <a:t>mis</a:t>
            </a:r>
            <a:r>
              <a:rPr lang="es-ES" sz="1400" spc="-5" dirty="0">
                <a:latin typeface="Arial"/>
                <a:cs typeface="Arial"/>
              </a:rPr>
              <a:t> </a:t>
            </a:r>
            <a:r>
              <a:rPr lang="es-ES" sz="1400" spc="-10" dirty="0">
                <a:latin typeface="Arial"/>
                <a:cs typeface="Arial"/>
              </a:rPr>
              <a:t>suposiciones.</a:t>
            </a:r>
            <a:endParaRPr lang="es-ES" sz="1400" dirty="0">
              <a:latin typeface="Arial"/>
              <a:cs typeface="Arial"/>
            </a:endParaRPr>
          </a:p>
          <a:p>
            <a:pPr marL="12700" marR="19685">
              <a:lnSpc>
                <a:spcPts val="1030"/>
              </a:lnSpc>
              <a:spcBef>
                <a:spcPts val="45"/>
              </a:spcBef>
            </a:pPr>
            <a:r>
              <a:rPr lang="es-ES" sz="1400" dirty="0">
                <a:latin typeface="Arial"/>
                <a:cs typeface="Arial"/>
              </a:rPr>
              <a:t>Me siento </a:t>
            </a:r>
            <a:r>
              <a:rPr lang="es-ES" sz="1400" spc="-5" dirty="0">
                <a:latin typeface="Arial"/>
                <a:cs typeface="Arial"/>
              </a:rPr>
              <a:t>llamado </a:t>
            </a:r>
            <a:r>
              <a:rPr lang="es-ES" sz="1400" dirty="0">
                <a:latin typeface="Arial"/>
                <a:cs typeface="Arial"/>
              </a:rPr>
              <a:t>a </a:t>
            </a:r>
            <a:r>
              <a:rPr lang="es-ES" sz="1400" spc="-5" dirty="0">
                <a:latin typeface="Arial"/>
                <a:cs typeface="Arial"/>
              </a:rPr>
              <a:t>estar abierto </a:t>
            </a:r>
            <a:r>
              <a:rPr lang="es-ES" sz="1400" dirty="0">
                <a:latin typeface="Arial"/>
                <a:cs typeface="Arial"/>
              </a:rPr>
              <a:t>a </a:t>
            </a:r>
            <a:r>
              <a:rPr lang="es-ES" sz="1400" spc="-10" dirty="0">
                <a:latin typeface="Arial"/>
                <a:cs typeface="Arial"/>
              </a:rPr>
              <a:t>recibir  comentarios.</a:t>
            </a:r>
            <a:endParaRPr lang="es-ES" sz="1400" dirty="0"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0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dirty="0">
                <a:latin typeface="Arial"/>
                <a:cs typeface="Arial"/>
              </a:rPr>
              <a:t>Me siento </a:t>
            </a:r>
            <a:r>
              <a:rPr lang="es-ES" sz="1400" spc="-5" dirty="0">
                <a:latin typeface="Arial"/>
                <a:cs typeface="Arial"/>
              </a:rPr>
              <a:t>llamado </a:t>
            </a:r>
            <a:r>
              <a:rPr lang="es-ES" sz="1400" dirty="0">
                <a:latin typeface="Arial"/>
                <a:cs typeface="Arial"/>
              </a:rPr>
              <a:t>a </a:t>
            </a:r>
            <a:r>
              <a:rPr lang="es-ES" sz="1400" spc="-5" dirty="0">
                <a:latin typeface="Arial"/>
                <a:cs typeface="Arial"/>
              </a:rPr>
              <a:t>aceptar</a:t>
            </a:r>
            <a:r>
              <a:rPr lang="es-ES" sz="1400" spc="-40" dirty="0">
                <a:latin typeface="Arial"/>
                <a:cs typeface="Arial"/>
              </a:rPr>
              <a:t> </a:t>
            </a:r>
            <a:r>
              <a:rPr lang="es-ES" sz="1400" spc="-5" dirty="0">
                <a:latin typeface="Arial"/>
                <a:cs typeface="Arial"/>
              </a:rPr>
              <a:t>perspectivas diversas. </a:t>
            </a:r>
            <a:r>
              <a:rPr lang="es-ES" sz="1400" dirty="0">
                <a:latin typeface="Arial"/>
                <a:cs typeface="Arial"/>
              </a:rPr>
              <a:t>A ser curioso y </a:t>
            </a:r>
            <a:r>
              <a:rPr lang="es-ES" sz="1400" spc="-5" dirty="0">
                <a:latin typeface="Arial"/>
                <a:cs typeface="Arial"/>
              </a:rPr>
              <a:t>buscar</a:t>
            </a:r>
            <a:r>
              <a:rPr lang="es-ES" sz="1400" spc="-35" dirty="0">
                <a:latin typeface="Arial"/>
                <a:cs typeface="Arial"/>
              </a:rPr>
              <a:t> </a:t>
            </a:r>
            <a:r>
              <a:rPr lang="es-ES" sz="1400" spc="-5" dirty="0">
                <a:latin typeface="Arial"/>
                <a:cs typeface="Arial"/>
              </a:rPr>
              <a:t>información</a:t>
            </a:r>
            <a:endParaRPr lang="es-ES"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s-ES" sz="1400" dirty="0">
                <a:latin typeface="Arial"/>
                <a:cs typeface="Arial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664C-4B70-4209-9BB4-50B6885523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07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0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07:56:54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lang="es-ES" sz="1800" dirty="0">
              <a:latin typeface="Arial"/>
              <a:cs typeface="Arial"/>
            </a:endParaRPr>
          </a:p>
          <a:p>
            <a:pPr marL="31750" marR="80645">
              <a:lnSpc>
                <a:spcPts val="1030"/>
              </a:lnSpc>
            </a:pPr>
            <a:r>
              <a:rPr lang="es-ES" sz="1200" dirty="0">
                <a:latin typeface="Arial"/>
                <a:cs typeface="Arial"/>
              </a:rPr>
              <a:t>El </a:t>
            </a:r>
            <a:r>
              <a:rPr lang="es-ES" sz="1200" spc="-5" dirty="0">
                <a:latin typeface="Arial"/>
                <a:cs typeface="Arial"/>
              </a:rPr>
              <a:t>profesor de Harvard </a:t>
            </a:r>
            <a:r>
              <a:rPr lang="es-ES" sz="1200" dirty="0">
                <a:latin typeface="Arial"/>
                <a:cs typeface="Arial"/>
              </a:rPr>
              <a:t>y psicólogo  </a:t>
            </a:r>
            <a:r>
              <a:rPr lang="es-ES" sz="1200" spc="-5" dirty="0">
                <a:latin typeface="Arial"/>
                <a:cs typeface="Arial"/>
              </a:rPr>
              <a:t>organizacional Chris </a:t>
            </a:r>
            <a:r>
              <a:rPr lang="es-ES" sz="1200" dirty="0">
                <a:latin typeface="Arial"/>
                <a:cs typeface="Arial"/>
              </a:rPr>
              <a:t>Argyris </a:t>
            </a:r>
            <a:r>
              <a:rPr lang="es-ES" sz="1200" spc="-5" dirty="0">
                <a:latin typeface="Arial"/>
                <a:cs typeface="Arial"/>
              </a:rPr>
              <a:t>propuso </a:t>
            </a:r>
            <a:r>
              <a:rPr lang="es-ES" sz="1200" dirty="0">
                <a:latin typeface="Arial"/>
                <a:cs typeface="Arial"/>
              </a:rPr>
              <a:t>un  modelo </a:t>
            </a:r>
            <a:r>
              <a:rPr lang="es-ES" sz="1200" spc="-5" dirty="0">
                <a:latin typeface="Arial"/>
                <a:cs typeface="Arial"/>
              </a:rPr>
              <a:t>popularizado por </a:t>
            </a:r>
            <a:r>
              <a:rPr lang="es-ES" sz="1200" dirty="0">
                <a:latin typeface="Arial"/>
                <a:cs typeface="Arial"/>
              </a:rPr>
              <a:t>Peter Senge </a:t>
            </a:r>
            <a:r>
              <a:rPr lang="es-ES" sz="1200" spc="-5" dirty="0">
                <a:latin typeface="Arial"/>
                <a:cs typeface="Arial"/>
              </a:rPr>
              <a:t>en  La quinta disciplina: </a:t>
            </a:r>
            <a:r>
              <a:rPr lang="es-ES" sz="1200" dirty="0">
                <a:latin typeface="Arial"/>
                <a:cs typeface="Arial"/>
              </a:rPr>
              <a:t>El </a:t>
            </a:r>
            <a:r>
              <a:rPr lang="es-ES" sz="1200" spc="-5" dirty="0">
                <a:latin typeface="Arial"/>
                <a:cs typeface="Arial"/>
              </a:rPr>
              <a:t>arte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la práctica de  la organización que aprende, llamado «La  escalera de inferencias». Describe el  proceso </a:t>
            </a:r>
            <a:r>
              <a:rPr lang="es-ES" sz="1200" dirty="0">
                <a:latin typeface="Arial"/>
                <a:cs typeface="Arial"/>
              </a:rPr>
              <a:t>de </a:t>
            </a:r>
            <a:r>
              <a:rPr lang="es-ES" sz="1200" spc="-5" dirty="0">
                <a:latin typeface="Arial"/>
                <a:cs typeface="Arial"/>
              </a:rPr>
              <a:t>pensamiento por el que  pasamos, normalmente </a:t>
            </a:r>
            <a:r>
              <a:rPr lang="es-ES" sz="1200" dirty="0">
                <a:latin typeface="Arial"/>
                <a:cs typeface="Arial"/>
              </a:rPr>
              <a:t>sin </a:t>
            </a:r>
            <a:r>
              <a:rPr lang="es-ES" sz="1200" spc="-5" dirty="0">
                <a:latin typeface="Arial"/>
                <a:cs typeface="Arial"/>
              </a:rPr>
              <a:t>darnos cuenta,  para llegar de un hecho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una decisión </a:t>
            </a:r>
            <a:r>
              <a:rPr lang="es-ES" sz="1200" dirty="0">
                <a:latin typeface="Arial"/>
                <a:cs typeface="Arial"/>
              </a:rPr>
              <a:t>o  </a:t>
            </a:r>
            <a:r>
              <a:rPr lang="es-ES" sz="1200" spc="-5" dirty="0">
                <a:latin typeface="Arial"/>
                <a:cs typeface="Arial"/>
              </a:rPr>
              <a:t>acción. </a:t>
            </a:r>
            <a:r>
              <a:rPr lang="es-ES" sz="1200" dirty="0">
                <a:latin typeface="Arial"/>
                <a:cs typeface="Arial"/>
              </a:rPr>
              <a:t>Sin </a:t>
            </a:r>
            <a:r>
              <a:rPr lang="es-ES" sz="1200" spc="-5" dirty="0">
                <a:latin typeface="Arial"/>
                <a:cs typeface="Arial"/>
              </a:rPr>
              <a:t>una </a:t>
            </a:r>
            <a:r>
              <a:rPr lang="es-ES" sz="1200" dirty="0">
                <a:latin typeface="Arial"/>
                <a:cs typeface="Arial"/>
              </a:rPr>
              <a:t>reflexión </a:t>
            </a:r>
            <a:r>
              <a:rPr lang="es-ES" sz="1200" spc="-5" dirty="0">
                <a:latin typeface="Arial"/>
                <a:cs typeface="Arial"/>
              </a:rPr>
              <a:t>profunda,  </a:t>
            </a:r>
            <a:r>
              <a:rPr lang="es-ES" sz="1200" dirty="0">
                <a:latin typeface="Arial"/>
                <a:cs typeface="Arial"/>
              </a:rPr>
              <a:t>saltamos </a:t>
            </a:r>
            <a:r>
              <a:rPr lang="es-ES" sz="1200" spc="-5" dirty="0">
                <a:latin typeface="Arial"/>
                <a:cs typeface="Arial"/>
              </a:rPr>
              <a:t>de los hechos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la acción,  influidos por nuestras </a:t>
            </a:r>
            <a:r>
              <a:rPr lang="es-ES" sz="1200" dirty="0">
                <a:latin typeface="Arial"/>
                <a:cs typeface="Arial"/>
              </a:rPr>
              <a:t>suposiciones y  </a:t>
            </a:r>
            <a:r>
              <a:rPr lang="es-ES" sz="1200" spc="-5" dirty="0">
                <a:latin typeface="Arial"/>
                <a:cs typeface="Arial"/>
              </a:rPr>
              <a:t>prejuicios.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664C-4B70-4209-9BB4-50B6885523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57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0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07:56:54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lang="es-ES" sz="1800" dirty="0">
              <a:latin typeface="Arial"/>
              <a:cs typeface="Arial"/>
            </a:endParaRPr>
          </a:p>
          <a:p>
            <a:pPr marL="31750" marR="48260">
              <a:lnSpc>
                <a:spcPts val="1030"/>
              </a:lnSpc>
            </a:pPr>
            <a:r>
              <a:rPr lang="es-ES" sz="1200" dirty="0">
                <a:latin typeface="Arial"/>
                <a:cs typeface="Arial"/>
              </a:rPr>
              <a:t>Veamos </a:t>
            </a:r>
            <a:r>
              <a:rPr lang="es-ES" sz="1200" spc="-5" dirty="0">
                <a:latin typeface="Arial"/>
                <a:cs typeface="Arial"/>
              </a:rPr>
              <a:t>un breve vídeo de un </a:t>
            </a:r>
            <a:r>
              <a:rPr lang="es-ES" sz="1200" dirty="0">
                <a:latin typeface="Arial"/>
                <a:cs typeface="Arial"/>
              </a:rPr>
              <a:t>minuto </a:t>
            </a:r>
            <a:r>
              <a:rPr lang="es-ES" sz="1200" spc="-5" dirty="0">
                <a:latin typeface="Arial"/>
                <a:cs typeface="Arial"/>
              </a:rPr>
              <a:t>de  duración </a:t>
            </a:r>
            <a:r>
              <a:rPr lang="es-ES" sz="1200" dirty="0">
                <a:latin typeface="Arial"/>
                <a:cs typeface="Arial"/>
              </a:rPr>
              <a:t>realizado </a:t>
            </a:r>
            <a:r>
              <a:rPr lang="es-ES" sz="1200" spc="-5" dirty="0">
                <a:latin typeface="Arial"/>
                <a:cs typeface="Arial"/>
              </a:rPr>
              <a:t>por un grupo de jóvenes  en el que </a:t>
            </a:r>
            <a:r>
              <a:rPr lang="es-ES" sz="1200" dirty="0">
                <a:latin typeface="Arial"/>
                <a:cs typeface="Arial"/>
              </a:rPr>
              <a:t>se </a:t>
            </a:r>
            <a:r>
              <a:rPr lang="es-ES" sz="1200" spc="-5" dirty="0">
                <a:latin typeface="Arial"/>
                <a:cs typeface="Arial"/>
              </a:rPr>
              <a:t>presenta la escalera de  inferencias: </a:t>
            </a:r>
            <a:r>
              <a:rPr lang="es-ES" sz="1200" spc="-5" dirty="0">
                <a:latin typeface="Arial"/>
                <a:cs typeface="Arial"/>
                <a:hlinkClick r:id="rId3"/>
              </a:rPr>
              <a:t> </a:t>
            </a:r>
            <a:r>
              <a:rPr lang="es-ES" sz="1200" spc="-15" dirty="0">
                <a:latin typeface="Arial"/>
                <a:cs typeface="Arial"/>
                <a:hlinkClick r:id="rId3"/>
              </a:rPr>
              <a:t>https://www.youtube.com/watch?v=j0- </a:t>
            </a:r>
            <a:r>
              <a:rPr lang="es-ES" sz="1200" spc="-15" dirty="0">
                <a:latin typeface="Arial"/>
                <a:cs typeface="Arial"/>
              </a:rPr>
              <a:t> </a:t>
            </a:r>
            <a:r>
              <a:rPr lang="es-ES" sz="1200" spc="-10" dirty="0">
                <a:latin typeface="Arial"/>
                <a:cs typeface="Arial"/>
                <a:hlinkClick r:id="rId3"/>
              </a:rPr>
              <a:t>2ComvqmM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664C-4B70-4209-9BB4-50B6885523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2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0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07:56:54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lang="es-ES" sz="1800" dirty="0">
              <a:latin typeface="Arial"/>
              <a:cs typeface="Arial"/>
            </a:endParaRPr>
          </a:p>
          <a:p>
            <a:pPr marL="31750" marR="35560">
              <a:lnSpc>
                <a:spcPts val="1030"/>
              </a:lnSpc>
            </a:pPr>
            <a:r>
              <a:rPr lang="es-ES" sz="1200" dirty="0">
                <a:latin typeface="Arial"/>
                <a:cs typeface="Arial"/>
              </a:rPr>
              <a:t>¿Por </a:t>
            </a:r>
            <a:r>
              <a:rPr lang="es-ES" sz="1200" spc="-5" dirty="0">
                <a:latin typeface="Arial"/>
                <a:cs typeface="Arial"/>
              </a:rPr>
              <a:t>qué es esto </a:t>
            </a:r>
            <a:r>
              <a:rPr lang="es-ES" sz="1200" dirty="0">
                <a:latin typeface="Arial"/>
                <a:cs typeface="Arial"/>
              </a:rPr>
              <a:t>tan </a:t>
            </a:r>
            <a:r>
              <a:rPr lang="es-ES" sz="1200" spc="-5" dirty="0">
                <a:latin typeface="Arial"/>
                <a:cs typeface="Arial"/>
              </a:rPr>
              <a:t>importante? </a:t>
            </a:r>
            <a:r>
              <a:rPr lang="es-ES" sz="1200" dirty="0">
                <a:latin typeface="Arial"/>
                <a:cs typeface="Arial"/>
              </a:rPr>
              <a:t>Es  </a:t>
            </a:r>
            <a:r>
              <a:rPr lang="es-ES" sz="1200" spc="-5" dirty="0">
                <a:latin typeface="Arial"/>
                <a:cs typeface="Arial"/>
              </a:rPr>
              <a:t>fundamental que </a:t>
            </a:r>
            <a:r>
              <a:rPr lang="es-ES" sz="1200" dirty="0">
                <a:latin typeface="Arial"/>
                <a:cs typeface="Arial"/>
              </a:rPr>
              <a:t>filtremos </a:t>
            </a:r>
            <a:r>
              <a:rPr lang="es-ES" sz="1200" spc="-5" dirty="0">
                <a:latin typeface="Arial"/>
                <a:cs typeface="Arial"/>
              </a:rPr>
              <a:t>la información,  </a:t>
            </a:r>
            <a:r>
              <a:rPr lang="es-ES" sz="1200" dirty="0">
                <a:latin typeface="Arial"/>
                <a:cs typeface="Arial"/>
              </a:rPr>
              <a:t>ya </a:t>
            </a:r>
            <a:r>
              <a:rPr lang="es-ES" sz="1200" spc="-5" dirty="0">
                <a:latin typeface="Arial"/>
                <a:cs typeface="Arial"/>
              </a:rPr>
              <a:t>que, de lo contrario, nos </a:t>
            </a:r>
            <a:r>
              <a:rPr lang="es-ES" sz="1200" dirty="0">
                <a:latin typeface="Arial"/>
                <a:cs typeface="Arial"/>
              </a:rPr>
              <a:t>veríamos  </a:t>
            </a:r>
            <a:r>
              <a:rPr lang="es-ES" sz="1200" spc="-5" dirty="0">
                <a:latin typeface="Arial"/>
                <a:cs typeface="Arial"/>
              </a:rPr>
              <a:t>inmovilizados por una </a:t>
            </a:r>
            <a:r>
              <a:rPr lang="es-ES" sz="1200" dirty="0">
                <a:latin typeface="Arial"/>
                <a:cs typeface="Arial"/>
              </a:rPr>
              <a:t>sobrecarga </a:t>
            </a:r>
            <a:r>
              <a:rPr lang="es-ES" sz="1200" spc="-5" dirty="0">
                <a:latin typeface="Arial"/>
                <a:cs typeface="Arial"/>
              </a:rPr>
              <a:t>de datos.  </a:t>
            </a:r>
            <a:r>
              <a:rPr lang="es-ES" sz="1200" dirty="0">
                <a:latin typeface="Arial"/>
                <a:cs typeface="Arial"/>
              </a:rPr>
              <a:t>El </a:t>
            </a:r>
            <a:r>
              <a:rPr lang="es-ES" sz="1200" spc="-5" dirty="0">
                <a:latin typeface="Arial"/>
                <a:cs typeface="Arial"/>
              </a:rPr>
              <a:t>problema es que normalmente </a:t>
            </a:r>
            <a:r>
              <a:rPr lang="es-ES" sz="1200" dirty="0">
                <a:latin typeface="Arial"/>
                <a:cs typeface="Arial"/>
              </a:rPr>
              <a:t>no somos  </a:t>
            </a:r>
            <a:r>
              <a:rPr lang="es-ES" sz="1200" spc="-5" dirty="0">
                <a:latin typeface="Arial"/>
                <a:cs typeface="Arial"/>
              </a:rPr>
              <a:t>conscientes de </a:t>
            </a:r>
            <a:r>
              <a:rPr lang="es-ES" sz="1200" dirty="0">
                <a:latin typeface="Arial"/>
                <a:cs typeface="Arial"/>
              </a:rPr>
              <a:t>cómo </a:t>
            </a:r>
            <a:r>
              <a:rPr lang="es-ES" sz="1200" spc="-5" dirty="0">
                <a:latin typeface="Arial"/>
                <a:cs typeface="Arial"/>
              </a:rPr>
              <a:t>seleccionamos la  información, le damos significado, </a:t>
            </a:r>
            <a:r>
              <a:rPr lang="es-ES" sz="1200" dirty="0">
                <a:latin typeface="Arial"/>
                <a:cs typeface="Arial"/>
              </a:rPr>
              <a:t>sacamos  conclusiones y </a:t>
            </a:r>
            <a:r>
              <a:rPr lang="es-ES" sz="1200" spc="-5" dirty="0">
                <a:latin typeface="Arial"/>
                <a:cs typeface="Arial"/>
              </a:rPr>
              <a:t>actuamos en </a:t>
            </a:r>
            <a:r>
              <a:rPr lang="es-ES" sz="1200" dirty="0">
                <a:latin typeface="Arial"/>
                <a:cs typeface="Arial"/>
              </a:rPr>
              <a:t>función de  </a:t>
            </a:r>
            <a:r>
              <a:rPr lang="es-ES" sz="1200" spc="-5" dirty="0">
                <a:latin typeface="Arial"/>
                <a:cs typeface="Arial"/>
              </a:rPr>
              <a:t>nuestras suposiciones. </a:t>
            </a:r>
            <a:r>
              <a:rPr lang="es-ES" sz="1200" dirty="0">
                <a:latin typeface="Arial"/>
                <a:cs typeface="Arial"/>
              </a:rPr>
              <a:t>Si fuéramos más  </a:t>
            </a:r>
            <a:r>
              <a:rPr lang="es-ES" sz="1200" spc="-5" dirty="0">
                <a:latin typeface="Arial"/>
                <a:cs typeface="Arial"/>
              </a:rPr>
              <a:t>conscientes de </a:t>
            </a:r>
            <a:r>
              <a:rPr lang="es-ES" sz="1200" dirty="0">
                <a:latin typeface="Arial"/>
                <a:cs typeface="Arial"/>
              </a:rPr>
              <a:t>cuándo </a:t>
            </a:r>
            <a:r>
              <a:rPr lang="es-ES" sz="1200" spc="-5" dirty="0">
                <a:latin typeface="Arial"/>
                <a:cs typeface="Arial"/>
              </a:rPr>
              <a:t>actuamos  basándonos en </a:t>
            </a:r>
            <a:r>
              <a:rPr lang="es-ES" sz="1200" dirty="0">
                <a:latin typeface="Arial"/>
                <a:cs typeface="Arial"/>
              </a:rPr>
              <a:t>suposiciones, </a:t>
            </a:r>
            <a:r>
              <a:rPr lang="es-ES" sz="1200" spc="-5" dirty="0">
                <a:latin typeface="Arial"/>
                <a:cs typeface="Arial"/>
              </a:rPr>
              <a:t>habría  </a:t>
            </a:r>
            <a:r>
              <a:rPr lang="es-ES" sz="1200" dirty="0">
                <a:latin typeface="Arial"/>
                <a:cs typeface="Arial"/>
              </a:rPr>
              <a:t>mucho </a:t>
            </a:r>
            <a:r>
              <a:rPr lang="es-ES" sz="1200" spc="-5" dirty="0">
                <a:latin typeface="Arial"/>
                <a:cs typeface="Arial"/>
              </a:rPr>
              <a:t>menos </a:t>
            </a:r>
            <a:r>
              <a:rPr lang="es-ES" sz="1200" dirty="0">
                <a:latin typeface="Arial"/>
                <a:cs typeface="Arial"/>
              </a:rPr>
              <a:t>resentimiento,  </a:t>
            </a:r>
            <a:r>
              <a:rPr lang="es-ES" sz="1200" spc="-5" dirty="0">
                <a:latin typeface="Arial"/>
                <a:cs typeface="Arial"/>
              </a:rPr>
              <a:t>malentendidos </a:t>
            </a:r>
            <a:r>
              <a:rPr lang="es-ES" sz="1200" dirty="0">
                <a:latin typeface="Arial"/>
                <a:cs typeface="Arial"/>
              </a:rPr>
              <a:t>e </a:t>
            </a:r>
            <a:r>
              <a:rPr lang="es-ES" sz="1200" spc="-5" dirty="0">
                <a:latin typeface="Arial"/>
                <a:cs typeface="Arial"/>
              </a:rPr>
              <a:t>ineficiencias en nuestra  </a:t>
            </a:r>
            <a:r>
              <a:rPr lang="es-ES" sz="1200" dirty="0">
                <a:latin typeface="Arial"/>
                <a:cs typeface="Arial"/>
              </a:rPr>
              <a:t>familia, </a:t>
            </a:r>
            <a:r>
              <a:rPr lang="es-ES" sz="1200" spc="-5" dirty="0">
                <a:latin typeface="Arial"/>
                <a:cs typeface="Arial"/>
              </a:rPr>
              <a:t>nuestro ministerio, nuestra  comunidad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nuestro </a:t>
            </a:r>
            <a:r>
              <a:rPr lang="es-ES" sz="1200" dirty="0">
                <a:latin typeface="Arial"/>
                <a:cs typeface="Arial"/>
              </a:rPr>
              <a:t>trabajo. Somos  </a:t>
            </a:r>
            <a:r>
              <a:rPr lang="es-ES" sz="1200" spc="-5" dirty="0">
                <a:latin typeface="Arial"/>
                <a:cs typeface="Arial"/>
              </a:rPr>
              <a:t>humanos, por </a:t>
            </a:r>
            <a:r>
              <a:rPr lang="es-ES" sz="1200" dirty="0">
                <a:latin typeface="Arial"/>
                <a:cs typeface="Arial"/>
              </a:rPr>
              <a:t>lo </a:t>
            </a:r>
            <a:r>
              <a:rPr lang="es-ES" sz="1200" spc="-5" dirty="0">
                <a:latin typeface="Arial"/>
                <a:cs typeface="Arial"/>
              </a:rPr>
              <a:t>que nunca pensaremos ni  actuaremos de manera perfecta en esta  </a:t>
            </a:r>
            <a:r>
              <a:rPr lang="es-ES" sz="1200" dirty="0">
                <a:latin typeface="Arial"/>
                <a:cs typeface="Arial"/>
              </a:rPr>
              <a:t>vida. </a:t>
            </a:r>
            <a:r>
              <a:rPr lang="es-ES" sz="1200" spc="-5" dirty="0">
                <a:latin typeface="Arial"/>
                <a:cs typeface="Arial"/>
              </a:rPr>
              <a:t>La </a:t>
            </a:r>
            <a:r>
              <a:rPr lang="es-ES" sz="1200" dirty="0">
                <a:latin typeface="Arial"/>
                <a:cs typeface="Arial"/>
              </a:rPr>
              <a:t>conciencia </a:t>
            </a:r>
            <a:r>
              <a:rPr lang="es-ES" sz="1200" spc="-5" dirty="0">
                <a:latin typeface="Arial"/>
                <a:cs typeface="Arial"/>
              </a:rPr>
              <a:t>es la </a:t>
            </a:r>
            <a:r>
              <a:rPr lang="es-ES" sz="1200" dirty="0">
                <a:latin typeface="Arial"/>
                <a:cs typeface="Arial"/>
              </a:rPr>
              <a:t>clave </a:t>
            </a:r>
            <a:r>
              <a:rPr lang="es-ES" sz="1200" spc="-5" dirty="0">
                <a:latin typeface="Arial"/>
                <a:cs typeface="Arial"/>
              </a:rPr>
              <a:t>para una  </a:t>
            </a:r>
            <a:r>
              <a:rPr lang="es-ES" sz="1200" dirty="0">
                <a:latin typeface="Arial"/>
                <a:cs typeface="Arial"/>
              </a:rPr>
              <a:t>vida y </a:t>
            </a:r>
            <a:r>
              <a:rPr lang="es-ES" sz="1200" spc="-10" dirty="0">
                <a:latin typeface="Arial"/>
                <a:cs typeface="Arial"/>
              </a:rPr>
              <a:t>unas relaciones </a:t>
            </a:r>
            <a:r>
              <a:rPr lang="es-ES" sz="1200" dirty="0">
                <a:latin typeface="Arial"/>
                <a:cs typeface="Arial"/>
              </a:rPr>
              <a:t>más</a:t>
            </a:r>
            <a:r>
              <a:rPr lang="es-ES" sz="1200" spc="-45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saludables.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664C-4B70-4209-9BB4-50B6885523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98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45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3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07:56:55</a:t>
            </a:r>
            <a:endParaRPr lang="es-ES" sz="800" dirty="0">
              <a:latin typeface="Arial"/>
              <a:cs typeface="Arial"/>
            </a:endParaRPr>
          </a:p>
          <a:p>
            <a:pPr marL="12700" marR="99695">
              <a:lnSpc>
                <a:spcPts val="1030"/>
              </a:lnSpc>
              <a:spcBef>
                <a:spcPts val="175"/>
              </a:spcBef>
            </a:pPr>
            <a:endParaRPr lang="es-ES" sz="1200" dirty="0">
              <a:latin typeface="Arial"/>
              <a:cs typeface="Arial"/>
            </a:endParaRPr>
          </a:p>
          <a:p>
            <a:pPr marL="12700" marR="99695">
              <a:lnSpc>
                <a:spcPts val="1030"/>
              </a:lnSpc>
              <a:spcBef>
                <a:spcPts val="175"/>
              </a:spcBef>
            </a:pPr>
            <a:r>
              <a:rPr lang="es-ES" sz="1200" dirty="0">
                <a:latin typeface="Arial"/>
                <a:cs typeface="Arial"/>
              </a:rPr>
              <a:t>En </a:t>
            </a:r>
            <a:r>
              <a:rPr lang="es-ES" sz="1200" spc="-5" dirty="0">
                <a:latin typeface="Arial"/>
                <a:cs typeface="Arial"/>
              </a:rPr>
              <a:t>unos momentos nos dividiremos en  grupos</a:t>
            </a:r>
            <a:r>
              <a:rPr lang="es-ES" sz="1200" spc="-1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pequeños.</a:t>
            </a:r>
            <a:endParaRPr lang="es-ES" sz="1200" dirty="0">
              <a:latin typeface="Arial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ts val="107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latin typeface="Arial"/>
                <a:cs typeface="Arial"/>
              </a:rPr>
              <a:t>Primero, </a:t>
            </a:r>
            <a:r>
              <a:rPr lang="es-ES" sz="1200" spc="-5" dirty="0">
                <a:latin typeface="Arial"/>
                <a:cs typeface="Arial"/>
              </a:rPr>
              <a:t>dedicaremos </a:t>
            </a:r>
            <a:r>
              <a:rPr lang="es-ES" sz="1200" dirty="0">
                <a:latin typeface="Arial"/>
                <a:cs typeface="Arial"/>
              </a:rPr>
              <a:t>cinco </a:t>
            </a:r>
            <a:r>
              <a:rPr lang="es-ES" sz="1200" spc="-5" dirty="0">
                <a:latin typeface="Arial"/>
                <a:cs typeface="Arial"/>
              </a:rPr>
              <a:t>minutos </a:t>
            </a:r>
            <a:r>
              <a:rPr lang="es-ES" sz="1200" dirty="0">
                <a:latin typeface="Arial"/>
                <a:cs typeface="Arial"/>
              </a:rPr>
              <a:t>a la  reflexión silenciosa </a:t>
            </a:r>
            <a:r>
              <a:rPr lang="es-ES" sz="1200" spc="-5" dirty="0">
                <a:latin typeface="Arial"/>
                <a:cs typeface="Arial"/>
              </a:rPr>
              <a:t>para </a:t>
            </a:r>
            <a:r>
              <a:rPr lang="es-ES" sz="1200" dirty="0">
                <a:latin typeface="Arial"/>
                <a:cs typeface="Arial"/>
              </a:rPr>
              <a:t>contemplar </a:t>
            </a:r>
            <a:r>
              <a:rPr lang="es-ES" sz="1200" spc="-5" dirty="0">
                <a:latin typeface="Arial"/>
                <a:cs typeface="Arial"/>
              </a:rPr>
              <a:t>las  preguntas. </a:t>
            </a:r>
            <a:r>
              <a:rPr lang="es-ES" sz="1200" dirty="0">
                <a:latin typeface="Arial"/>
                <a:cs typeface="Arial"/>
              </a:rPr>
              <a:t>Quizás </a:t>
            </a:r>
            <a:r>
              <a:rPr lang="es-ES" sz="1200" spc="-5" dirty="0">
                <a:latin typeface="Arial"/>
                <a:cs typeface="Arial"/>
              </a:rPr>
              <a:t>desee </a:t>
            </a:r>
            <a:r>
              <a:rPr lang="es-ES" sz="1200" dirty="0">
                <a:latin typeface="Arial"/>
                <a:cs typeface="Arial"/>
              </a:rPr>
              <a:t>tomar</a:t>
            </a:r>
            <a:r>
              <a:rPr lang="es-ES" sz="1200" spc="-55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algunas notas. </a:t>
            </a:r>
            <a:r>
              <a:rPr lang="es-ES" sz="1200" dirty="0">
                <a:latin typeface="Arial"/>
                <a:cs typeface="Arial"/>
              </a:rPr>
              <a:t>¿Cuándo </a:t>
            </a:r>
            <a:r>
              <a:rPr lang="es-ES" sz="1200" spc="-5" dirty="0">
                <a:latin typeface="Arial"/>
                <a:cs typeface="Arial"/>
              </a:rPr>
              <a:t>hizo una suposición </a:t>
            </a:r>
            <a:r>
              <a:rPr lang="es-ES" sz="1200" dirty="0">
                <a:latin typeface="Arial"/>
                <a:cs typeface="Arial"/>
              </a:rPr>
              <a:t>o</a:t>
            </a:r>
            <a:r>
              <a:rPr lang="es-ES" sz="1200" spc="-2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tuvo un prejuicio </a:t>
            </a:r>
            <a:r>
              <a:rPr lang="es-ES" sz="1200" dirty="0">
                <a:latin typeface="Arial"/>
                <a:cs typeface="Arial"/>
              </a:rPr>
              <a:t>y más </a:t>
            </a:r>
            <a:r>
              <a:rPr lang="es-ES" sz="1200" spc="-5" dirty="0">
                <a:latin typeface="Arial"/>
                <a:cs typeface="Arial"/>
              </a:rPr>
              <a:t>tarde </a:t>
            </a:r>
            <a:r>
              <a:rPr lang="es-ES" sz="1200" dirty="0">
                <a:latin typeface="Arial"/>
                <a:cs typeface="Arial"/>
              </a:rPr>
              <a:t>se </a:t>
            </a:r>
            <a:r>
              <a:rPr lang="es-ES" sz="1200" spc="-5" dirty="0">
                <a:latin typeface="Arial"/>
                <a:cs typeface="Arial"/>
              </a:rPr>
              <a:t>dio </a:t>
            </a:r>
            <a:r>
              <a:rPr lang="es-ES" sz="1200" dirty="0">
                <a:latin typeface="Arial"/>
                <a:cs typeface="Arial"/>
              </a:rPr>
              <a:t>cuenta</a:t>
            </a:r>
            <a:r>
              <a:rPr lang="es-ES" sz="1200" spc="-5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de </a:t>
            </a:r>
            <a:r>
              <a:rPr lang="en-US" sz="1200" spc="-5" dirty="0">
                <a:latin typeface="Arial"/>
                <a:cs typeface="Arial"/>
              </a:rPr>
              <a:t>que era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spc="-10" dirty="0" err="1">
                <a:latin typeface="Arial"/>
                <a:cs typeface="Arial"/>
              </a:rPr>
              <a:t>incorrecto</a:t>
            </a:r>
            <a:r>
              <a:rPr lang="en-US" sz="1200" spc="-10" dirty="0">
                <a:latin typeface="Arial"/>
                <a:cs typeface="Arial"/>
              </a:rPr>
              <a:t>?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s-ES" sz="1200" dirty="0">
                <a:latin typeface="Arial"/>
                <a:cs typeface="Arial"/>
              </a:rPr>
              <a:t>Cómo </a:t>
            </a:r>
            <a:r>
              <a:rPr lang="es-ES" sz="1200" spc="-5" dirty="0">
                <a:latin typeface="Arial"/>
                <a:cs typeface="Arial"/>
              </a:rPr>
              <a:t>puede animar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los demás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que</a:t>
            </a:r>
            <a:r>
              <a:rPr lang="es-ES" sz="1200" spc="-70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le </a:t>
            </a:r>
            <a:r>
              <a:rPr lang="es-ES" sz="1200" spc="-5" dirty="0">
                <a:latin typeface="Arial"/>
                <a:cs typeface="Arial"/>
              </a:rPr>
              <a:t>ayuden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cuestionar </a:t>
            </a:r>
            <a:r>
              <a:rPr lang="es-ES" sz="1200" dirty="0">
                <a:latin typeface="Arial"/>
                <a:cs typeface="Arial"/>
              </a:rPr>
              <a:t>sus</a:t>
            </a:r>
            <a:r>
              <a:rPr lang="es-ES" sz="1200" spc="-35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suposiciones?</a:t>
            </a:r>
          </a:p>
          <a:p>
            <a:pPr marL="12700" marR="207645">
              <a:lnSpc>
                <a:spcPts val="1030"/>
              </a:lnSpc>
              <a:spcBef>
                <a:spcPts val="80"/>
              </a:spcBef>
            </a:pPr>
            <a:r>
              <a:rPr lang="es-ES" sz="1200" dirty="0">
                <a:latin typeface="Arial"/>
                <a:cs typeface="Arial"/>
              </a:rPr>
              <a:t>¿Cómo </a:t>
            </a:r>
            <a:r>
              <a:rPr lang="es-ES" sz="1200" spc="-5" dirty="0">
                <a:latin typeface="Arial"/>
                <a:cs typeface="Arial"/>
              </a:rPr>
              <a:t>podrías utilizar la </a:t>
            </a:r>
            <a:r>
              <a:rPr lang="es-ES" sz="1200" dirty="0">
                <a:latin typeface="Arial"/>
                <a:cs typeface="Arial"/>
              </a:rPr>
              <a:t>Escalera </a:t>
            </a:r>
            <a:r>
              <a:rPr lang="es-ES" sz="1200" spc="-5" dirty="0">
                <a:latin typeface="Arial"/>
                <a:cs typeface="Arial"/>
              </a:rPr>
              <a:t>de  </a:t>
            </a:r>
            <a:r>
              <a:rPr lang="es-ES" sz="1200" dirty="0">
                <a:latin typeface="Arial"/>
                <a:cs typeface="Arial"/>
              </a:rPr>
              <a:t>Inferencias </a:t>
            </a:r>
            <a:r>
              <a:rPr lang="es-ES" sz="1200" spc="-5" dirty="0">
                <a:latin typeface="Arial"/>
                <a:cs typeface="Arial"/>
              </a:rPr>
              <a:t>para ayudarte </a:t>
            </a:r>
            <a:r>
              <a:rPr lang="es-ES" sz="1200" dirty="0">
                <a:latin typeface="Arial"/>
                <a:cs typeface="Arial"/>
              </a:rPr>
              <a:t>a</a:t>
            </a:r>
            <a:r>
              <a:rPr lang="es-ES" sz="1200" spc="-80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mantenerte  </a:t>
            </a:r>
            <a:r>
              <a:rPr lang="es-ES" sz="1200" spc="-5" dirty="0">
                <a:latin typeface="Arial"/>
                <a:cs typeface="Arial"/>
              </a:rPr>
              <a:t>abierto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las perspectivas de otras  personas?</a:t>
            </a:r>
            <a:endParaRPr lang="es-ES" sz="1200" dirty="0">
              <a:latin typeface="Arial"/>
              <a:cs typeface="Arial"/>
            </a:endParaRPr>
          </a:p>
          <a:p>
            <a:pPr marL="12700" marR="5080">
              <a:lnSpc>
                <a:spcPts val="1030"/>
              </a:lnSpc>
              <a:spcBef>
                <a:spcPts val="70"/>
              </a:spcBef>
            </a:pPr>
            <a:r>
              <a:rPr lang="es-ES" sz="1200" dirty="0">
                <a:latin typeface="Arial"/>
                <a:cs typeface="Arial"/>
              </a:rPr>
              <a:t>A continuación, </a:t>
            </a:r>
            <a:r>
              <a:rPr lang="es-ES" sz="1200" spc="-5" dirty="0">
                <a:latin typeface="Arial"/>
                <a:cs typeface="Arial"/>
              </a:rPr>
              <a:t>en </a:t>
            </a:r>
            <a:r>
              <a:rPr lang="es-ES" sz="1200" dirty="0">
                <a:latin typeface="Arial"/>
                <a:cs typeface="Arial"/>
              </a:rPr>
              <a:t>sus </a:t>
            </a:r>
            <a:r>
              <a:rPr lang="es-ES" sz="1200" spc="-5" dirty="0">
                <a:latin typeface="Arial"/>
                <a:cs typeface="Arial"/>
              </a:rPr>
              <a:t>grupos de trabajo,  dedicarán 15 </a:t>
            </a:r>
            <a:r>
              <a:rPr lang="es-ES" sz="1200" dirty="0">
                <a:latin typeface="Arial"/>
                <a:cs typeface="Arial"/>
              </a:rPr>
              <a:t>minutos a </a:t>
            </a:r>
            <a:r>
              <a:rPr lang="es-ES" sz="1200" spc="-5" dirty="0">
                <a:latin typeface="Arial"/>
                <a:cs typeface="Arial"/>
              </a:rPr>
              <a:t>debatir un </a:t>
            </a:r>
            <a:r>
              <a:rPr lang="es-ES" sz="1200" dirty="0">
                <a:latin typeface="Arial"/>
                <a:cs typeface="Arial"/>
              </a:rPr>
              <a:t>resumen  </a:t>
            </a:r>
            <a:r>
              <a:rPr lang="es-ES" sz="1200" spc="-5" dirty="0">
                <a:latin typeface="Arial"/>
                <a:cs typeface="Arial"/>
              </a:rPr>
              <a:t>de </a:t>
            </a:r>
            <a:r>
              <a:rPr lang="es-ES" sz="1200" dirty="0">
                <a:latin typeface="Arial"/>
                <a:cs typeface="Arial"/>
              </a:rPr>
              <a:t>sus </a:t>
            </a:r>
            <a:r>
              <a:rPr lang="es-ES" sz="1200" spc="-5" dirty="0">
                <a:latin typeface="Arial"/>
                <a:cs typeface="Arial"/>
              </a:rPr>
              <a:t>respuestas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las preguntas  </a:t>
            </a:r>
            <a:r>
              <a:rPr lang="es-ES" sz="1200" spc="-10" dirty="0">
                <a:latin typeface="Arial"/>
                <a:cs typeface="Arial"/>
              </a:rPr>
              <a:t>anteriores.</a:t>
            </a:r>
            <a:endParaRPr lang="en-US" sz="1200" dirty="0">
              <a:latin typeface="Arial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ts val="107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>
              <a:latin typeface="Arial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ts val="107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>
              <a:latin typeface="Arial"/>
              <a:cs typeface="Arial"/>
            </a:endParaRPr>
          </a:p>
          <a:p>
            <a:pPr marL="12700" marR="5080">
              <a:lnSpc>
                <a:spcPts val="1070"/>
              </a:lnSpc>
              <a:spcBef>
                <a:spcPts val="25"/>
              </a:spcBef>
            </a:pPr>
            <a:endParaRPr lang="es-E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664C-4B70-4209-9BB4-50B6885523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39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0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07:56:55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lang="es-ES" sz="1800" dirty="0">
              <a:latin typeface="Arial"/>
              <a:cs typeface="Arial"/>
            </a:endParaRPr>
          </a:p>
          <a:p>
            <a:pPr marL="31750" marR="106045">
              <a:lnSpc>
                <a:spcPts val="1030"/>
              </a:lnSpc>
            </a:pPr>
            <a:r>
              <a:rPr lang="es-ES" sz="1200" spc="-5" dirty="0">
                <a:latin typeface="Arial"/>
                <a:cs typeface="Arial"/>
              </a:rPr>
              <a:t>Durante los próximos diez minutos, facilite  el intercambio en grupo </a:t>
            </a:r>
            <a:r>
              <a:rPr lang="es-ES" sz="1200" dirty="0">
                <a:latin typeface="Arial"/>
                <a:cs typeface="Arial"/>
              </a:rPr>
              <a:t>grande sobre </a:t>
            </a:r>
            <a:r>
              <a:rPr lang="es-ES" sz="1200" spc="-5" dirty="0">
                <a:latin typeface="Arial"/>
                <a:cs typeface="Arial"/>
              </a:rPr>
              <a:t>las  siguientes</a:t>
            </a:r>
            <a:r>
              <a:rPr lang="es-ES" sz="1200" spc="-10" dirty="0">
                <a:latin typeface="Arial"/>
                <a:cs typeface="Arial"/>
              </a:rPr>
              <a:t> preguntas:</a:t>
            </a:r>
            <a:endParaRPr lang="es-ES" sz="1200" dirty="0">
              <a:latin typeface="Arial"/>
              <a:cs typeface="Arial"/>
            </a:endParaRPr>
          </a:p>
          <a:p>
            <a:pPr marL="31750" marR="41275">
              <a:lnSpc>
                <a:spcPts val="1030"/>
              </a:lnSpc>
              <a:spcBef>
                <a:spcPts val="65"/>
              </a:spcBef>
            </a:pPr>
            <a:r>
              <a:rPr lang="es-ES" sz="1200" dirty="0">
                <a:latin typeface="Arial"/>
                <a:cs typeface="Arial"/>
              </a:rPr>
              <a:t>¿Qué </a:t>
            </a:r>
            <a:r>
              <a:rPr lang="es-ES" sz="1200" spc="-5" dirty="0">
                <a:latin typeface="Arial"/>
                <a:cs typeface="Arial"/>
              </a:rPr>
              <a:t>escuchaste en </a:t>
            </a:r>
            <a:r>
              <a:rPr lang="es-ES" sz="1200" dirty="0">
                <a:latin typeface="Arial"/>
                <a:cs typeface="Arial"/>
              </a:rPr>
              <a:t>tu </a:t>
            </a:r>
            <a:r>
              <a:rPr lang="es-ES" sz="1200" spc="-5" dirty="0">
                <a:latin typeface="Arial"/>
                <a:cs typeface="Arial"/>
              </a:rPr>
              <a:t>grupo pequeño que  </a:t>
            </a:r>
            <a:r>
              <a:rPr lang="es-ES" sz="1200" dirty="0">
                <a:latin typeface="Arial"/>
                <a:cs typeface="Arial"/>
              </a:rPr>
              <a:t>sería </a:t>
            </a:r>
            <a:r>
              <a:rPr lang="es-ES" sz="1200" spc="-5" dirty="0">
                <a:latin typeface="Arial"/>
                <a:cs typeface="Arial"/>
              </a:rPr>
              <a:t>bueno que escuchara </a:t>
            </a:r>
            <a:r>
              <a:rPr lang="es-ES" sz="1200" dirty="0">
                <a:latin typeface="Arial"/>
                <a:cs typeface="Arial"/>
              </a:rPr>
              <a:t>todo </a:t>
            </a:r>
            <a:r>
              <a:rPr lang="es-ES" sz="1200" spc="-5" dirty="0">
                <a:latin typeface="Arial"/>
                <a:cs typeface="Arial"/>
              </a:rPr>
              <a:t>el</a:t>
            </a:r>
            <a:r>
              <a:rPr lang="es-ES" sz="1200" spc="-50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grupo?</a:t>
            </a:r>
          </a:p>
          <a:p>
            <a:pPr marL="31750" marR="106680">
              <a:lnSpc>
                <a:spcPts val="1030"/>
              </a:lnSpc>
              <a:spcBef>
                <a:spcPts val="60"/>
              </a:spcBef>
            </a:pPr>
            <a:r>
              <a:rPr lang="es-ES" sz="1200" dirty="0">
                <a:latin typeface="Arial"/>
                <a:cs typeface="Arial"/>
              </a:rPr>
              <a:t>¿Qué </a:t>
            </a:r>
            <a:r>
              <a:rPr lang="es-ES" sz="1200" spc="-5" dirty="0">
                <a:latin typeface="Arial"/>
                <a:cs typeface="Arial"/>
              </a:rPr>
              <a:t>ejemplos </a:t>
            </a:r>
            <a:r>
              <a:rPr lang="es-ES" sz="1200" dirty="0">
                <a:latin typeface="Arial"/>
                <a:cs typeface="Arial"/>
              </a:rPr>
              <a:t>se te </a:t>
            </a:r>
            <a:r>
              <a:rPr lang="es-ES" sz="1200" spc="-5" dirty="0">
                <a:latin typeface="Arial"/>
                <a:cs typeface="Arial"/>
              </a:rPr>
              <a:t>ocurren de </a:t>
            </a:r>
            <a:r>
              <a:rPr lang="es-ES" sz="1200" dirty="0">
                <a:latin typeface="Arial"/>
                <a:cs typeface="Arial"/>
              </a:rPr>
              <a:t>cómo  </a:t>
            </a:r>
            <a:r>
              <a:rPr lang="es-ES" sz="1200" spc="-5" dirty="0">
                <a:latin typeface="Arial"/>
                <a:cs typeface="Arial"/>
              </a:rPr>
              <a:t>podría beneficiar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nuestros ministerios  ayudar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las personas </a:t>
            </a:r>
            <a:r>
              <a:rPr lang="es-ES" sz="1200" dirty="0">
                <a:latin typeface="Arial"/>
                <a:cs typeface="Arial"/>
              </a:rPr>
              <a:t>a ser más  </a:t>
            </a:r>
            <a:r>
              <a:rPr lang="es-ES" sz="1200" spc="-5" dirty="0">
                <a:latin typeface="Arial"/>
                <a:cs typeface="Arial"/>
              </a:rPr>
              <a:t>conscientes de la escalera de</a:t>
            </a:r>
            <a:r>
              <a:rPr lang="es-ES" sz="1200" spc="-35" dirty="0">
                <a:latin typeface="Arial"/>
                <a:cs typeface="Arial"/>
              </a:rPr>
              <a:t> </a:t>
            </a:r>
            <a:r>
              <a:rPr lang="es-ES" sz="1200" spc="-10" dirty="0">
                <a:latin typeface="Arial"/>
                <a:cs typeface="Arial"/>
              </a:rPr>
              <a:t>inferencias?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664C-4B70-4209-9BB4-50B6885523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87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0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07:56:55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s-ES" sz="1600" dirty="0">
              <a:latin typeface="Arial"/>
              <a:cs typeface="Arial"/>
            </a:endParaRPr>
          </a:p>
          <a:p>
            <a:pPr marL="31750" marR="10160">
              <a:lnSpc>
                <a:spcPct val="100000"/>
              </a:lnSpc>
            </a:pPr>
            <a:r>
              <a:rPr lang="es-ES" sz="1200" dirty="0">
                <a:latin typeface="Arial"/>
                <a:cs typeface="Arial"/>
              </a:rPr>
              <a:t>Al cerrar </a:t>
            </a:r>
            <a:r>
              <a:rPr lang="es-ES" sz="1200" spc="-5" dirty="0">
                <a:latin typeface="Arial"/>
                <a:cs typeface="Arial"/>
              </a:rPr>
              <a:t>esta </a:t>
            </a:r>
            <a:r>
              <a:rPr lang="es-ES" sz="1200" dirty="0">
                <a:latin typeface="Arial"/>
                <a:cs typeface="Arial"/>
              </a:rPr>
              <a:t>sesión, </a:t>
            </a:r>
            <a:r>
              <a:rPr lang="es-ES" sz="1200" spc="-5" dirty="0">
                <a:latin typeface="Arial"/>
                <a:cs typeface="Arial"/>
              </a:rPr>
              <a:t>invite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los  participantes </a:t>
            </a:r>
            <a:r>
              <a:rPr lang="es-ES" sz="1200" dirty="0">
                <a:latin typeface="Arial"/>
                <a:cs typeface="Arial"/>
              </a:rPr>
              <a:t>a reflexionar sobre </a:t>
            </a:r>
            <a:r>
              <a:rPr lang="es-ES" sz="1200" spc="-5" dirty="0">
                <a:latin typeface="Arial"/>
                <a:cs typeface="Arial"/>
              </a:rPr>
              <a:t>lo que han  aprendido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experimentado en la </a:t>
            </a:r>
            <a:r>
              <a:rPr lang="es-ES" sz="1200" dirty="0">
                <a:latin typeface="Arial"/>
                <a:cs typeface="Arial"/>
              </a:rPr>
              <a:t>sesión de  </a:t>
            </a:r>
            <a:r>
              <a:rPr lang="es-ES" sz="1200" spc="-5" dirty="0">
                <a:latin typeface="Arial"/>
                <a:cs typeface="Arial"/>
              </a:rPr>
              <a:t>hoy. </a:t>
            </a:r>
            <a:r>
              <a:rPr lang="es-ES" sz="1200" dirty="0">
                <a:latin typeface="Arial"/>
                <a:cs typeface="Arial"/>
              </a:rPr>
              <a:t>¿Cuál </a:t>
            </a:r>
            <a:r>
              <a:rPr lang="es-ES" sz="1200" spc="-5" dirty="0">
                <a:latin typeface="Arial"/>
                <a:cs typeface="Arial"/>
              </a:rPr>
              <a:t>es la idea principal que </a:t>
            </a:r>
            <a:r>
              <a:rPr lang="es-ES" sz="1200" dirty="0">
                <a:latin typeface="Arial"/>
                <a:cs typeface="Arial"/>
              </a:rPr>
              <a:t>se </a:t>
            </a:r>
            <a:r>
              <a:rPr lang="es-ES" sz="1200" spc="-5" dirty="0">
                <a:latin typeface="Arial"/>
                <a:cs typeface="Arial"/>
              </a:rPr>
              <a:t>llevan  de</a:t>
            </a:r>
            <a:r>
              <a:rPr lang="es-ES" sz="1200" spc="-1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hoy?</a:t>
            </a:r>
            <a:endParaRPr lang="es-ES" sz="1200" dirty="0">
              <a:latin typeface="Arial"/>
              <a:cs typeface="Arial"/>
            </a:endParaRPr>
          </a:p>
          <a:p>
            <a:pPr marL="31750" marR="54610">
              <a:lnSpc>
                <a:spcPts val="1070"/>
              </a:lnSpc>
              <a:spcBef>
                <a:spcPts val="25"/>
              </a:spcBef>
            </a:pPr>
            <a:r>
              <a:rPr lang="es-ES" sz="1200" dirty="0">
                <a:latin typeface="Arial"/>
                <a:cs typeface="Arial"/>
              </a:rPr>
              <a:t>¿Qué compromiso </a:t>
            </a:r>
            <a:r>
              <a:rPr lang="es-ES" sz="1200" spc="-5" dirty="0">
                <a:latin typeface="Arial"/>
                <a:cs typeface="Arial"/>
              </a:rPr>
              <a:t>quieren asumir </a:t>
            </a:r>
            <a:r>
              <a:rPr lang="es-ES" sz="1200" dirty="0">
                <a:latin typeface="Arial"/>
                <a:cs typeface="Arial"/>
              </a:rPr>
              <a:t>con  respecto a </a:t>
            </a:r>
            <a:r>
              <a:rPr lang="es-ES" sz="1200" spc="-5" dirty="0">
                <a:latin typeface="Arial"/>
                <a:cs typeface="Arial"/>
              </a:rPr>
              <a:t>la apertura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los </a:t>
            </a:r>
            <a:r>
              <a:rPr lang="es-ES" sz="1200" dirty="0">
                <a:latin typeface="Arial"/>
                <a:cs typeface="Arial"/>
              </a:rPr>
              <a:t>prejuicios  </a:t>
            </a:r>
            <a:r>
              <a:rPr lang="es-ES" sz="1200" spc="-5" dirty="0">
                <a:latin typeface="Arial"/>
                <a:cs typeface="Arial"/>
              </a:rPr>
              <a:t>durante las </a:t>
            </a:r>
            <a:r>
              <a:rPr lang="es-ES" sz="1200" dirty="0">
                <a:latin typeface="Arial"/>
                <a:cs typeface="Arial"/>
              </a:rPr>
              <a:t>próximas </a:t>
            </a:r>
            <a:r>
              <a:rPr lang="es-ES" sz="1200" spc="-5" dirty="0">
                <a:latin typeface="Arial"/>
                <a:cs typeface="Arial"/>
              </a:rPr>
              <a:t>dos </a:t>
            </a:r>
            <a:r>
              <a:rPr lang="es-ES" sz="1200" dirty="0">
                <a:latin typeface="Arial"/>
                <a:cs typeface="Arial"/>
              </a:rPr>
              <a:t>semanas?</a:t>
            </a:r>
            <a:r>
              <a:rPr lang="es-ES" sz="1200" spc="-70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Anime  a todos </a:t>
            </a:r>
            <a:r>
              <a:rPr lang="es-ES" sz="1200" spc="-5" dirty="0">
                <a:latin typeface="Arial"/>
                <a:cs typeface="Arial"/>
              </a:rPr>
              <a:t>los participantes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asumir un  </a:t>
            </a:r>
            <a:r>
              <a:rPr lang="es-ES" sz="1200" dirty="0">
                <a:latin typeface="Arial"/>
                <a:cs typeface="Arial"/>
              </a:rPr>
              <a:t>compromiso.</a:t>
            </a:r>
          </a:p>
          <a:p>
            <a:pPr marL="31750" marR="264160">
              <a:lnSpc>
                <a:spcPts val="1030"/>
              </a:lnSpc>
              <a:spcBef>
                <a:spcPts val="55"/>
              </a:spcBef>
            </a:pPr>
            <a:r>
              <a:rPr lang="es-ES" sz="1200" dirty="0">
                <a:latin typeface="Arial"/>
                <a:cs typeface="Arial"/>
              </a:rPr>
              <a:t>Si </a:t>
            </a:r>
            <a:r>
              <a:rPr lang="es-ES" sz="1200" spc="-5" dirty="0">
                <a:latin typeface="Arial"/>
                <a:cs typeface="Arial"/>
              </a:rPr>
              <a:t>el </a:t>
            </a:r>
            <a:r>
              <a:rPr lang="es-ES" sz="1200" dirty="0">
                <a:latin typeface="Arial"/>
                <a:cs typeface="Arial"/>
              </a:rPr>
              <a:t>tiempo </a:t>
            </a:r>
            <a:r>
              <a:rPr lang="es-ES" sz="1200" spc="-5" dirty="0">
                <a:latin typeface="Arial"/>
                <a:cs typeface="Arial"/>
              </a:rPr>
              <a:t>lo permite, invíteles </a:t>
            </a:r>
            <a:r>
              <a:rPr lang="es-ES" sz="1200" dirty="0">
                <a:latin typeface="Arial"/>
                <a:cs typeface="Arial"/>
              </a:rPr>
              <a:t>a  compartir su compromiso </a:t>
            </a:r>
            <a:r>
              <a:rPr lang="es-ES" sz="1200" spc="-5" dirty="0">
                <a:latin typeface="Arial"/>
                <a:cs typeface="Arial"/>
              </a:rPr>
              <a:t>por parejas</a:t>
            </a:r>
            <a:r>
              <a:rPr lang="es-ES" sz="1200" spc="-90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o  con todo </a:t>
            </a:r>
            <a:r>
              <a:rPr lang="es-ES" sz="1200" spc="-5" dirty="0">
                <a:latin typeface="Arial"/>
                <a:cs typeface="Arial"/>
              </a:rPr>
              <a:t>el</a:t>
            </a:r>
            <a:r>
              <a:rPr lang="es-ES" sz="1200" spc="-1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grupo.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664C-4B70-4209-9BB4-50B6885523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4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0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07:56:56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lang="es-ES" sz="1800" dirty="0">
              <a:latin typeface="Arial"/>
              <a:cs typeface="Arial"/>
            </a:endParaRPr>
          </a:p>
          <a:p>
            <a:pPr marL="31750" marR="105410">
              <a:lnSpc>
                <a:spcPts val="1030"/>
              </a:lnSpc>
            </a:pPr>
            <a:r>
              <a:rPr lang="es-ES" sz="1200" spc="-5" dirty="0">
                <a:latin typeface="Arial"/>
                <a:cs typeface="Arial"/>
              </a:rPr>
              <a:t>Cierre </a:t>
            </a:r>
            <a:r>
              <a:rPr lang="es-ES" sz="1200" dirty="0">
                <a:latin typeface="Arial"/>
                <a:cs typeface="Arial"/>
              </a:rPr>
              <a:t>la sesión con </a:t>
            </a:r>
            <a:r>
              <a:rPr lang="es-ES" sz="1200" spc="-5" dirty="0">
                <a:latin typeface="Arial"/>
                <a:cs typeface="Arial"/>
              </a:rPr>
              <a:t>una </a:t>
            </a:r>
            <a:r>
              <a:rPr lang="es-ES" sz="1200" dirty="0">
                <a:latin typeface="Arial"/>
                <a:cs typeface="Arial"/>
              </a:rPr>
              <a:t>sencilla </a:t>
            </a:r>
            <a:r>
              <a:rPr lang="es-ES" sz="1200" spc="-5" dirty="0">
                <a:latin typeface="Arial"/>
                <a:cs typeface="Arial"/>
              </a:rPr>
              <a:t>oración</a:t>
            </a:r>
            <a:r>
              <a:rPr lang="es-ES" sz="1200" spc="-80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y  </a:t>
            </a:r>
            <a:r>
              <a:rPr lang="es-ES" sz="1200" spc="-5" dirty="0">
                <a:latin typeface="Arial"/>
                <a:cs typeface="Arial"/>
              </a:rPr>
              <a:t>un momento para </a:t>
            </a:r>
            <a:r>
              <a:rPr lang="es-ES" sz="1200" dirty="0">
                <a:latin typeface="Arial"/>
                <a:cs typeface="Arial"/>
              </a:rPr>
              <a:t>compartir.</a:t>
            </a:r>
          </a:p>
          <a:p>
            <a:pPr marL="31750" marR="92075">
              <a:lnSpc>
                <a:spcPts val="1030"/>
              </a:lnSpc>
              <a:spcBef>
                <a:spcPts val="60"/>
              </a:spcBef>
            </a:pPr>
            <a:r>
              <a:rPr lang="es-ES" sz="1200" dirty="0">
                <a:latin typeface="Arial"/>
                <a:cs typeface="Arial"/>
              </a:rPr>
              <a:t>¿Alguien </a:t>
            </a:r>
            <a:r>
              <a:rPr lang="es-ES" sz="1200" spc="-5" dirty="0">
                <a:latin typeface="Arial"/>
                <a:cs typeface="Arial"/>
              </a:rPr>
              <a:t>tiene alguna petición de oración,  </a:t>
            </a:r>
            <a:r>
              <a:rPr lang="es-ES" sz="1200" dirty="0">
                <a:latin typeface="Arial"/>
                <a:cs typeface="Arial"/>
              </a:rPr>
              <a:t>tal vez </a:t>
            </a:r>
            <a:r>
              <a:rPr lang="es-ES" sz="1200" spc="-5" dirty="0">
                <a:latin typeface="Arial"/>
                <a:cs typeface="Arial"/>
              </a:rPr>
              <a:t>por alguien que </a:t>
            </a:r>
            <a:r>
              <a:rPr lang="es-ES" sz="1200" dirty="0">
                <a:latin typeface="Arial"/>
                <a:cs typeface="Arial"/>
              </a:rPr>
              <a:t>conozca </a:t>
            </a:r>
            <a:r>
              <a:rPr lang="es-ES" sz="1200" spc="-5" dirty="0">
                <a:latin typeface="Arial"/>
                <a:cs typeface="Arial"/>
              </a:rPr>
              <a:t>que esté  pasando por dificultades </a:t>
            </a:r>
            <a:r>
              <a:rPr lang="es-ES" sz="1200" dirty="0">
                <a:latin typeface="Arial"/>
                <a:cs typeface="Arial"/>
              </a:rPr>
              <a:t>o </a:t>
            </a:r>
            <a:r>
              <a:rPr lang="es-ES" sz="1200" spc="-5" dirty="0">
                <a:latin typeface="Arial"/>
                <a:cs typeface="Arial"/>
              </a:rPr>
              <a:t>celebrando una  bendición?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664C-4B70-4209-9BB4-50B6885523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06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45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3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07:56:56</a:t>
            </a:r>
            <a:endParaRPr lang="es-ES" sz="800" dirty="0">
              <a:latin typeface="Arial"/>
              <a:cs typeface="Arial"/>
            </a:endParaRPr>
          </a:p>
          <a:p>
            <a:endParaRPr lang="en-US" dirty="0"/>
          </a:p>
          <a:p>
            <a:pPr marL="12700" marR="106045" algn="just">
              <a:lnSpc>
                <a:spcPts val="1030"/>
              </a:lnSpc>
              <a:spcBef>
                <a:spcPts val="175"/>
              </a:spcBef>
            </a:pPr>
            <a:r>
              <a:rPr lang="es-ES" sz="1200" spc="-5" dirty="0">
                <a:latin typeface="Arial"/>
                <a:cs typeface="Arial"/>
              </a:rPr>
              <a:t>La próxima </a:t>
            </a:r>
            <a:r>
              <a:rPr lang="es-ES" sz="1200" dirty="0">
                <a:latin typeface="Arial"/>
                <a:cs typeface="Arial"/>
              </a:rPr>
              <a:t>sesión versará sobre el</a:t>
            </a:r>
            <a:r>
              <a:rPr lang="es-ES" sz="1200" spc="-7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tema  del liderazgo</a:t>
            </a:r>
            <a:r>
              <a:rPr lang="es-ES" sz="1200" spc="-15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adaptativo.</a:t>
            </a:r>
            <a:endParaRPr lang="es-ES" sz="1200" dirty="0">
              <a:latin typeface="Arial"/>
              <a:cs typeface="Arial"/>
            </a:endParaRPr>
          </a:p>
          <a:p>
            <a:pPr marL="12700" marR="5080" algn="just">
              <a:lnSpc>
                <a:spcPts val="1030"/>
              </a:lnSpc>
              <a:spcBef>
                <a:spcPts val="60"/>
              </a:spcBef>
            </a:pPr>
            <a:r>
              <a:rPr lang="es-ES" sz="1200" dirty="0">
                <a:latin typeface="Arial"/>
                <a:cs typeface="Arial"/>
              </a:rPr>
              <a:t>Invite a </a:t>
            </a:r>
            <a:r>
              <a:rPr lang="es-ES" sz="1200" spc="-5" dirty="0">
                <a:latin typeface="Arial"/>
                <a:cs typeface="Arial"/>
              </a:rPr>
              <a:t>los participantes </a:t>
            </a:r>
            <a:r>
              <a:rPr lang="es-ES" sz="1200" dirty="0">
                <a:latin typeface="Arial"/>
                <a:cs typeface="Arial"/>
              </a:rPr>
              <a:t>a prepararse </a:t>
            </a:r>
            <a:r>
              <a:rPr lang="es-ES" sz="1200" spc="-5" dirty="0">
                <a:latin typeface="Arial"/>
                <a:cs typeface="Arial"/>
              </a:rPr>
              <a:t>para  la </a:t>
            </a:r>
            <a:r>
              <a:rPr lang="es-ES" sz="1200" dirty="0">
                <a:latin typeface="Arial"/>
                <a:cs typeface="Arial"/>
              </a:rPr>
              <a:t>sesión cinco </a:t>
            </a:r>
            <a:r>
              <a:rPr lang="es-ES" sz="1200" spc="-5" dirty="0">
                <a:latin typeface="Arial"/>
                <a:cs typeface="Arial"/>
              </a:rPr>
              <a:t>utilizando los </a:t>
            </a:r>
            <a:r>
              <a:rPr lang="es-ES" sz="1200" dirty="0">
                <a:latin typeface="Arial"/>
                <a:cs typeface="Arial"/>
              </a:rPr>
              <a:t>recursos </a:t>
            </a:r>
            <a:r>
              <a:rPr lang="es-ES" sz="1200" spc="-5" dirty="0">
                <a:latin typeface="Arial"/>
                <a:cs typeface="Arial"/>
              </a:rPr>
              <a:t>que  </a:t>
            </a:r>
            <a:r>
              <a:rPr lang="es-ES" sz="1200" dirty="0">
                <a:latin typeface="Arial"/>
                <a:cs typeface="Arial"/>
              </a:rPr>
              <a:t>se </a:t>
            </a:r>
            <a:r>
              <a:rPr lang="es-ES" sz="1200" spc="-5" dirty="0">
                <a:latin typeface="Arial"/>
                <a:cs typeface="Arial"/>
              </a:rPr>
              <a:t>encuentran al final del</a:t>
            </a:r>
            <a:r>
              <a:rPr lang="es-ES" sz="1200" spc="-15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folleto:</a:t>
            </a:r>
            <a:endParaRPr lang="es-ES" sz="1200" dirty="0">
              <a:latin typeface="Arial"/>
              <a:cs typeface="Arial"/>
            </a:endParaRPr>
          </a:p>
          <a:p>
            <a:pPr marL="12700" marR="74930">
              <a:lnSpc>
                <a:spcPts val="1030"/>
              </a:lnSpc>
              <a:spcBef>
                <a:spcPts val="65"/>
              </a:spcBef>
            </a:pPr>
            <a:r>
              <a:rPr lang="es-ES" sz="1200" spc="-5" dirty="0">
                <a:latin typeface="Arial"/>
                <a:cs typeface="Arial"/>
              </a:rPr>
              <a:t>Lea el artículo sobre </a:t>
            </a:r>
            <a:r>
              <a:rPr lang="es-ES" sz="1200" dirty="0">
                <a:latin typeface="Arial"/>
                <a:cs typeface="Arial"/>
              </a:rPr>
              <a:t>cómo convertirse </a:t>
            </a:r>
            <a:r>
              <a:rPr lang="es-ES" sz="1200" spc="-5" dirty="0">
                <a:latin typeface="Arial"/>
                <a:cs typeface="Arial"/>
              </a:rPr>
              <a:t>en  un líder</a:t>
            </a:r>
            <a:r>
              <a:rPr lang="es-ES" sz="1200" spc="-1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adaptativo.</a:t>
            </a:r>
            <a:endParaRPr lang="es-ES" sz="1200" dirty="0">
              <a:latin typeface="Arial"/>
              <a:cs typeface="Arial"/>
            </a:endParaRPr>
          </a:p>
          <a:p>
            <a:pPr marL="12700" marR="176530">
              <a:lnSpc>
                <a:spcPts val="1030"/>
              </a:lnSpc>
              <a:spcBef>
                <a:spcPts val="60"/>
              </a:spcBef>
            </a:pPr>
            <a:r>
              <a:rPr lang="es-ES" sz="1200" dirty="0">
                <a:latin typeface="Arial"/>
                <a:cs typeface="Arial"/>
              </a:rPr>
              <a:t>Mientras reflexionan sobre la </a:t>
            </a:r>
            <a:r>
              <a:rPr lang="es-ES" sz="1200" spc="-5" dirty="0">
                <a:latin typeface="Arial"/>
                <a:cs typeface="Arial"/>
              </a:rPr>
              <a:t>siguiente  pregunta, </a:t>
            </a:r>
            <a:r>
              <a:rPr lang="es-ES" sz="1200" dirty="0">
                <a:latin typeface="Arial"/>
                <a:cs typeface="Arial"/>
              </a:rPr>
              <a:t>tomen </a:t>
            </a:r>
            <a:r>
              <a:rPr lang="es-ES" sz="1200" spc="-5" dirty="0">
                <a:latin typeface="Arial"/>
                <a:cs typeface="Arial"/>
              </a:rPr>
              <a:t>algunas notas para  </a:t>
            </a:r>
            <a:r>
              <a:rPr lang="es-ES" sz="1200" dirty="0">
                <a:latin typeface="Arial"/>
                <a:cs typeface="Arial"/>
              </a:rPr>
              <a:t>compartir </a:t>
            </a:r>
            <a:r>
              <a:rPr lang="es-ES" sz="1200" spc="-5" dirty="0">
                <a:latin typeface="Arial"/>
                <a:cs typeface="Arial"/>
              </a:rPr>
              <a:t>en </a:t>
            </a:r>
            <a:r>
              <a:rPr lang="es-ES" sz="1200" dirty="0">
                <a:latin typeface="Arial"/>
                <a:cs typeface="Arial"/>
              </a:rPr>
              <a:t>la próxima sesión sobre</a:t>
            </a:r>
            <a:r>
              <a:rPr lang="es-ES" sz="1200" spc="-95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la  siguiente</a:t>
            </a:r>
            <a:r>
              <a:rPr lang="es-ES" sz="1200" spc="-10" dirty="0">
                <a:latin typeface="Arial"/>
                <a:cs typeface="Arial"/>
              </a:rPr>
              <a:t> pregunta:</a:t>
            </a:r>
            <a:endParaRPr lang="es-ES" sz="1200" dirty="0">
              <a:latin typeface="Arial"/>
              <a:cs typeface="Arial"/>
            </a:endParaRPr>
          </a:p>
          <a:p>
            <a:pPr marL="12700" marR="24130" lvl="0" indent="0" algn="l" defTabSz="914400" rtl="0" eaLnBrk="1" fontAlgn="auto" latinLnBrk="0" hangingPunct="1">
              <a:lnSpc>
                <a:spcPts val="107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latin typeface="Arial"/>
                <a:cs typeface="Arial"/>
              </a:rPr>
              <a:t>¿Observó </a:t>
            </a:r>
            <a:r>
              <a:rPr lang="es-ES" sz="1200" spc="-5" dirty="0">
                <a:latin typeface="Arial"/>
                <a:cs typeface="Arial"/>
              </a:rPr>
              <a:t>alguna forma </a:t>
            </a:r>
            <a:r>
              <a:rPr lang="es-ES" sz="1200" dirty="0">
                <a:latin typeface="Arial"/>
                <a:cs typeface="Arial"/>
              </a:rPr>
              <a:t>en </a:t>
            </a:r>
            <a:r>
              <a:rPr lang="es-ES" sz="1200" spc="-5" dirty="0">
                <a:latin typeface="Arial"/>
                <a:cs typeface="Arial"/>
              </a:rPr>
              <a:t>la que la  </a:t>
            </a:r>
            <a:r>
              <a:rPr lang="es-ES" sz="1200" dirty="0">
                <a:latin typeface="Arial"/>
                <a:cs typeface="Arial"/>
              </a:rPr>
              <a:t>Escalera de </a:t>
            </a:r>
            <a:r>
              <a:rPr lang="es-ES" sz="1200" spc="-5" dirty="0">
                <a:latin typeface="Arial"/>
                <a:cs typeface="Arial"/>
              </a:rPr>
              <a:t>Inferencia </a:t>
            </a:r>
            <a:r>
              <a:rPr lang="es-ES" sz="1200" dirty="0">
                <a:latin typeface="Arial"/>
                <a:cs typeface="Arial"/>
              </a:rPr>
              <a:t>mostrara </a:t>
            </a:r>
            <a:r>
              <a:rPr lang="es-ES" sz="1200" spc="-5" dirty="0">
                <a:latin typeface="Arial"/>
                <a:cs typeface="Arial"/>
              </a:rPr>
              <a:t>que  diferentes personas pueden tener  versiones alternativas de la «verdad»?  Remita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los participantes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los </a:t>
            </a:r>
            <a:r>
              <a:rPr lang="es-ES" sz="1200" dirty="0">
                <a:latin typeface="Arial"/>
                <a:cs typeface="Arial"/>
              </a:rPr>
              <a:t>recursos  </a:t>
            </a:r>
            <a:r>
              <a:rPr lang="es-ES" sz="1200" spc="-5" dirty="0">
                <a:latin typeface="Arial"/>
                <a:cs typeface="Arial"/>
              </a:rPr>
              <a:t>adicionales </a:t>
            </a:r>
            <a:r>
              <a:rPr lang="es-ES" sz="1200" dirty="0">
                <a:latin typeface="Arial"/>
                <a:cs typeface="Arial"/>
              </a:rPr>
              <a:t>sobre el </a:t>
            </a:r>
            <a:r>
              <a:rPr lang="es-ES" sz="1200" spc="-5" dirty="0">
                <a:latin typeface="Arial"/>
                <a:cs typeface="Arial"/>
              </a:rPr>
              <a:t>tema </a:t>
            </a:r>
            <a:r>
              <a:rPr lang="es-ES" sz="1200" dirty="0">
                <a:latin typeface="Arial"/>
                <a:cs typeface="Arial"/>
              </a:rPr>
              <a:t>de </a:t>
            </a:r>
            <a:r>
              <a:rPr lang="es-ES" sz="1200" spc="-5" dirty="0">
                <a:latin typeface="Arial"/>
                <a:cs typeface="Arial"/>
              </a:rPr>
              <a:t>hoy</a:t>
            </a:r>
            <a:r>
              <a:rPr lang="es-ES" sz="1200" spc="-8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incluidos </a:t>
            </a:r>
            <a:r>
              <a:rPr lang="en-US" sz="1200" spc="-5" dirty="0" err="1">
                <a:latin typeface="Arial"/>
                <a:cs typeface="Arial"/>
              </a:rPr>
              <a:t>en</a:t>
            </a:r>
            <a:r>
              <a:rPr lang="en-US" sz="1200" spc="-5" dirty="0">
                <a:latin typeface="Arial"/>
                <a:cs typeface="Arial"/>
              </a:rPr>
              <a:t> el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5" dirty="0" err="1">
                <a:latin typeface="Arial"/>
                <a:cs typeface="Arial"/>
              </a:rPr>
              <a:t>folleto</a:t>
            </a:r>
            <a:r>
              <a:rPr lang="en-US" sz="1200" spc="-5" dirty="0">
                <a:latin typeface="Arial"/>
                <a:cs typeface="Arial"/>
              </a:rPr>
              <a:t>.</a:t>
            </a:r>
            <a:endParaRPr lang="en-US" sz="1200" dirty="0">
              <a:latin typeface="Arial"/>
              <a:cs typeface="Arial"/>
            </a:endParaRPr>
          </a:p>
          <a:p>
            <a:pPr marL="12700" marR="24130">
              <a:lnSpc>
                <a:spcPts val="1070"/>
              </a:lnSpc>
              <a:spcBef>
                <a:spcPts val="35"/>
              </a:spcBef>
            </a:pPr>
            <a:endParaRPr lang="es-E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664C-4B70-4209-9BB4-50B6885523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33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0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07:56:51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lang="es-ES" sz="1800" dirty="0">
              <a:latin typeface="Arial"/>
              <a:cs typeface="Arial"/>
            </a:endParaRPr>
          </a:p>
          <a:p>
            <a:pPr marL="31750" marR="50165">
              <a:lnSpc>
                <a:spcPts val="1030"/>
              </a:lnSpc>
            </a:pPr>
            <a:r>
              <a:rPr lang="es-ES" sz="1200" dirty="0">
                <a:latin typeface="Arial"/>
                <a:cs typeface="Arial"/>
              </a:rPr>
              <a:t>Ofrezca </a:t>
            </a:r>
            <a:r>
              <a:rPr lang="es-ES" sz="1200" spc="-5" dirty="0">
                <a:latin typeface="Arial"/>
                <a:cs typeface="Arial"/>
              </a:rPr>
              <a:t>una </a:t>
            </a:r>
            <a:r>
              <a:rPr lang="es-ES" sz="1200" dirty="0">
                <a:latin typeface="Arial"/>
                <a:cs typeface="Arial"/>
              </a:rPr>
              <a:t>visión </a:t>
            </a:r>
            <a:r>
              <a:rPr lang="es-ES" sz="1200" spc="-5" dirty="0">
                <a:latin typeface="Arial"/>
                <a:cs typeface="Arial"/>
              </a:rPr>
              <a:t>general del </a:t>
            </a:r>
            <a:r>
              <a:rPr lang="es-ES" sz="1200" spc="-10" dirty="0">
                <a:latin typeface="Arial"/>
                <a:cs typeface="Arial"/>
              </a:rPr>
              <a:t>esquema </a:t>
            </a:r>
            <a:r>
              <a:rPr lang="es-ES" sz="1200" spc="-5" dirty="0">
                <a:latin typeface="Arial"/>
                <a:cs typeface="Arial"/>
              </a:rPr>
              <a:t>de  la</a:t>
            </a:r>
            <a:r>
              <a:rPr lang="es-ES" sz="1200" spc="-1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sesión.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664C-4B70-4209-9BB4-50B6885523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07:56:52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s-ES" sz="1600" dirty="0">
              <a:latin typeface="Arial"/>
              <a:cs typeface="Arial"/>
            </a:endParaRPr>
          </a:p>
          <a:p>
            <a:pPr marL="31750" marR="296545">
              <a:lnSpc>
                <a:spcPct val="100000"/>
              </a:lnSpc>
            </a:pPr>
            <a:r>
              <a:rPr lang="es-ES" sz="1200" spc="-5" dirty="0">
                <a:latin typeface="Arial"/>
                <a:cs typeface="Arial"/>
              </a:rPr>
              <a:t>Revisar los objetivos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la agenda de la  </a:t>
            </a:r>
            <a:r>
              <a:rPr lang="es-ES" sz="1200" dirty="0">
                <a:latin typeface="Arial"/>
                <a:cs typeface="Arial"/>
              </a:rPr>
              <a:t>sesión. </a:t>
            </a:r>
            <a:r>
              <a:rPr lang="es-ES" sz="1200" spc="-5" dirty="0">
                <a:latin typeface="Arial"/>
                <a:cs typeface="Arial"/>
              </a:rPr>
              <a:t>Los</a:t>
            </a:r>
            <a:r>
              <a:rPr lang="es-ES" sz="1200" spc="-15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participantes:</a:t>
            </a:r>
            <a:endParaRPr lang="es-ES" sz="1200" dirty="0">
              <a:latin typeface="Arial"/>
              <a:cs typeface="Arial"/>
            </a:endParaRPr>
          </a:p>
          <a:p>
            <a:pPr marL="31750" marR="223520">
              <a:lnSpc>
                <a:spcPts val="1070"/>
              </a:lnSpc>
              <a:spcBef>
                <a:spcPts val="40"/>
              </a:spcBef>
            </a:pPr>
            <a:r>
              <a:rPr lang="es-ES" sz="1200" spc="-10" dirty="0">
                <a:latin typeface="Arial"/>
                <a:cs typeface="Arial"/>
              </a:rPr>
              <a:t>Invitar </a:t>
            </a:r>
            <a:r>
              <a:rPr lang="es-ES" sz="1200" spc="-5" dirty="0">
                <a:latin typeface="Arial"/>
                <a:cs typeface="Arial"/>
              </a:rPr>
              <a:t>al </a:t>
            </a:r>
            <a:r>
              <a:rPr lang="es-ES" sz="1200" dirty="0">
                <a:latin typeface="Arial"/>
                <a:cs typeface="Arial"/>
              </a:rPr>
              <a:t>Espíritu Santo a </a:t>
            </a:r>
            <a:r>
              <a:rPr lang="es-ES" sz="1200" spc="-5" dirty="0">
                <a:latin typeface="Arial"/>
                <a:cs typeface="Arial"/>
              </a:rPr>
              <a:t>guiar</a:t>
            </a:r>
            <a:r>
              <a:rPr lang="es-ES" sz="1200" spc="-95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nuestras  </a:t>
            </a:r>
            <a:r>
              <a:rPr lang="es-ES" sz="1200" dirty="0">
                <a:latin typeface="Arial"/>
                <a:cs typeface="Arial"/>
              </a:rPr>
              <a:t>conversaciones. </a:t>
            </a:r>
            <a:r>
              <a:rPr lang="es-ES" sz="1200" spc="-5" dirty="0">
                <a:latin typeface="Arial"/>
                <a:cs typeface="Arial"/>
              </a:rPr>
              <a:t>Conocernos </a:t>
            </a:r>
            <a:r>
              <a:rPr lang="es-ES" sz="1200" dirty="0">
                <a:latin typeface="Arial"/>
                <a:cs typeface="Arial"/>
              </a:rPr>
              <a:t>más  </a:t>
            </a:r>
            <a:r>
              <a:rPr lang="es-ES" sz="1200" spc="-5" dirty="0">
                <a:latin typeface="Arial"/>
                <a:cs typeface="Arial"/>
              </a:rPr>
              <a:t>profundamente.</a:t>
            </a:r>
            <a:endParaRPr lang="es-ES" sz="1200" dirty="0">
              <a:latin typeface="Arial"/>
              <a:cs typeface="Arial"/>
            </a:endParaRPr>
          </a:p>
          <a:p>
            <a:pPr marL="31750" marR="22860" indent="31750">
              <a:lnSpc>
                <a:spcPts val="1070"/>
              </a:lnSpc>
              <a:spcBef>
                <a:spcPts val="20"/>
              </a:spcBef>
            </a:pPr>
            <a:r>
              <a:rPr lang="es-ES" sz="1200" dirty="0">
                <a:latin typeface="Arial"/>
                <a:cs typeface="Arial"/>
              </a:rPr>
              <a:t>Escuchar </a:t>
            </a:r>
            <a:r>
              <a:rPr lang="es-ES" sz="1200" spc="-5" dirty="0">
                <a:latin typeface="Arial"/>
                <a:cs typeface="Arial"/>
              </a:rPr>
              <a:t>abiertamente los </a:t>
            </a:r>
            <a:r>
              <a:rPr lang="es-ES" sz="1200" dirty="0">
                <a:latin typeface="Arial"/>
                <a:cs typeface="Arial"/>
              </a:rPr>
              <a:t>valores </a:t>
            </a:r>
            <a:r>
              <a:rPr lang="es-ES" sz="1200" spc="-5" dirty="0">
                <a:latin typeface="Arial"/>
                <a:cs typeface="Arial"/>
              </a:rPr>
              <a:t>de los  demás Conectar los </a:t>
            </a:r>
            <a:r>
              <a:rPr lang="es-ES" sz="1200" dirty="0">
                <a:latin typeface="Arial"/>
                <a:cs typeface="Arial"/>
              </a:rPr>
              <a:t>valores </a:t>
            </a:r>
            <a:r>
              <a:rPr lang="es-ES" sz="1200" spc="-5" dirty="0">
                <a:latin typeface="Arial"/>
                <a:cs typeface="Arial"/>
              </a:rPr>
              <a:t>personales </a:t>
            </a:r>
            <a:r>
              <a:rPr lang="es-ES" sz="1200" dirty="0">
                <a:latin typeface="Arial"/>
                <a:cs typeface="Arial"/>
              </a:rPr>
              <a:t>con  </a:t>
            </a:r>
            <a:r>
              <a:rPr lang="es-ES" sz="1200" spc="-5" dirty="0">
                <a:latin typeface="Arial"/>
                <a:cs typeface="Arial"/>
              </a:rPr>
              <a:t>una </a:t>
            </a:r>
            <a:r>
              <a:rPr lang="es-ES" sz="1200" spc="-10" dirty="0">
                <a:latin typeface="Arial"/>
                <a:cs typeface="Arial"/>
              </a:rPr>
              <a:t>misión</a:t>
            </a:r>
            <a:r>
              <a:rPr lang="es-ES" sz="1200" spc="-20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compartida</a:t>
            </a:r>
          </a:p>
          <a:p>
            <a:pPr marL="31750" marR="22860">
              <a:lnSpc>
                <a:spcPts val="1070"/>
              </a:lnSpc>
              <a:spcBef>
                <a:spcPts val="20"/>
              </a:spcBef>
            </a:pPr>
            <a:r>
              <a:rPr lang="es-ES" sz="1200" dirty="0">
                <a:latin typeface="Arial"/>
                <a:cs typeface="Arial"/>
              </a:rPr>
              <a:t>Examinar </a:t>
            </a:r>
            <a:r>
              <a:rPr lang="es-ES" sz="1200" spc="-5" dirty="0">
                <a:latin typeface="Arial"/>
                <a:cs typeface="Arial"/>
              </a:rPr>
              <a:t>los prejuicios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las suposiciones </a:t>
            </a:r>
            <a:r>
              <a:rPr lang="es-ES" sz="1200" dirty="0">
                <a:latin typeface="Arial"/>
                <a:cs typeface="Arial"/>
              </a:rPr>
              <a:t>y  </a:t>
            </a:r>
            <a:r>
              <a:rPr lang="es-ES" sz="1200" spc="-5" dirty="0">
                <a:latin typeface="Arial"/>
                <a:cs typeface="Arial"/>
              </a:rPr>
              <a:t>practicar una técnica para</a:t>
            </a:r>
            <a:r>
              <a:rPr lang="es-ES" sz="1200" spc="-30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reconocerlos.</a:t>
            </a:r>
          </a:p>
          <a:p>
            <a:pPr marL="31750" marR="111125">
              <a:lnSpc>
                <a:spcPts val="1070"/>
              </a:lnSpc>
              <a:spcBef>
                <a:spcPts val="5"/>
              </a:spcBef>
            </a:pPr>
            <a:r>
              <a:rPr lang="es-ES" sz="1200" spc="-5" dirty="0">
                <a:latin typeface="Arial"/>
                <a:cs typeface="Arial"/>
              </a:rPr>
              <a:t>Comprender </a:t>
            </a:r>
            <a:r>
              <a:rPr lang="es-ES" sz="1200" dirty="0">
                <a:latin typeface="Arial"/>
                <a:cs typeface="Arial"/>
              </a:rPr>
              <a:t>cómo </a:t>
            </a:r>
            <a:r>
              <a:rPr lang="es-ES" sz="1200" spc="-5" dirty="0">
                <a:latin typeface="Arial"/>
                <a:cs typeface="Arial"/>
              </a:rPr>
              <a:t>los prejuicios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las  </a:t>
            </a:r>
            <a:r>
              <a:rPr lang="es-ES" sz="1200" dirty="0">
                <a:latin typeface="Arial"/>
                <a:cs typeface="Arial"/>
              </a:rPr>
              <a:t>suposiciones </a:t>
            </a:r>
            <a:r>
              <a:rPr lang="es-ES" sz="1200" spc="-5" dirty="0">
                <a:latin typeface="Arial"/>
                <a:cs typeface="Arial"/>
              </a:rPr>
              <a:t>inconscientes pueden inhibir  nuestra</a:t>
            </a:r>
            <a:r>
              <a:rPr lang="es-ES" sz="1200" spc="-10" dirty="0">
                <a:latin typeface="Arial"/>
                <a:cs typeface="Arial"/>
              </a:rPr>
              <a:t> transformación.</a:t>
            </a:r>
            <a:endParaRPr lang="es-ES" sz="1200" dirty="0">
              <a:latin typeface="Arial"/>
              <a:cs typeface="Arial"/>
            </a:endParaRPr>
          </a:p>
          <a:p>
            <a:pPr marL="31750" marR="67310">
              <a:lnSpc>
                <a:spcPct val="68500"/>
              </a:lnSpc>
              <a:spcBef>
                <a:spcPts val="65"/>
              </a:spcBef>
            </a:pPr>
            <a:r>
              <a:rPr lang="es-ES" sz="1200" spc="-5" dirty="0">
                <a:latin typeface="Arial"/>
                <a:cs typeface="Arial"/>
              </a:rPr>
              <a:t>Comprometerse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practicar la </a:t>
            </a:r>
            <a:r>
              <a:rPr lang="es-ES" sz="1200" spc="-5" dirty="0" err="1">
                <a:latin typeface="Arial"/>
                <a:cs typeface="Arial"/>
              </a:rPr>
              <a:t>sinodalidad</a:t>
            </a:r>
            <a:r>
              <a:rPr lang="es-ES" sz="1200" spc="-5" dirty="0">
                <a:latin typeface="Arial"/>
                <a:cs typeface="Arial"/>
              </a:rPr>
              <a:t>  en </a:t>
            </a:r>
            <a:r>
              <a:rPr lang="es-ES" sz="1200" spc="-10" dirty="0">
                <a:latin typeface="Arial"/>
                <a:cs typeface="Arial"/>
              </a:rPr>
              <a:t>la </a:t>
            </a:r>
            <a:r>
              <a:rPr lang="es-ES" sz="1200" spc="-20" dirty="0">
                <a:latin typeface="Arial"/>
                <a:cs typeface="Arial"/>
              </a:rPr>
              <a:t>vida</a:t>
            </a:r>
            <a:r>
              <a:rPr lang="es-ES" sz="1200" spc="-55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cotidiana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664C-4B70-4209-9BB4-50B6885523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48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0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07:56:52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lang="es-ES" sz="1800" dirty="0">
              <a:latin typeface="Arial"/>
              <a:cs typeface="Arial"/>
            </a:endParaRPr>
          </a:p>
          <a:p>
            <a:pPr marL="31750" marR="168910">
              <a:lnSpc>
                <a:spcPts val="1030"/>
              </a:lnSpc>
            </a:pPr>
            <a:r>
              <a:rPr lang="es-ES" sz="1200" dirty="0">
                <a:latin typeface="Arial"/>
                <a:cs typeface="Arial"/>
              </a:rPr>
              <a:t>Facilite </a:t>
            </a:r>
            <a:r>
              <a:rPr lang="es-ES" sz="1200" spc="-5" dirty="0">
                <a:latin typeface="Arial"/>
                <a:cs typeface="Arial"/>
              </a:rPr>
              <a:t>la </a:t>
            </a:r>
            <a:r>
              <a:rPr lang="es-ES" sz="1200" dirty="0">
                <a:latin typeface="Arial"/>
                <a:cs typeface="Arial"/>
              </a:rPr>
              <a:t>conversación </a:t>
            </a:r>
            <a:r>
              <a:rPr lang="es-ES" sz="1200" spc="-5" dirty="0">
                <a:latin typeface="Arial"/>
                <a:cs typeface="Arial"/>
              </a:rPr>
              <a:t>en grupos  reducidos </a:t>
            </a:r>
            <a:r>
              <a:rPr lang="es-ES" sz="1200" dirty="0">
                <a:latin typeface="Arial"/>
                <a:cs typeface="Arial"/>
              </a:rPr>
              <a:t>sobre </a:t>
            </a:r>
            <a:r>
              <a:rPr lang="es-ES" sz="1200" spc="-5" dirty="0">
                <a:latin typeface="Arial"/>
                <a:cs typeface="Arial"/>
              </a:rPr>
              <a:t>las siguientes preguntas  </a:t>
            </a:r>
            <a:r>
              <a:rPr lang="es-ES" sz="1200" dirty="0">
                <a:latin typeface="Arial"/>
                <a:cs typeface="Arial"/>
              </a:rPr>
              <a:t>(en </a:t>
            </a:r>
            <a:r>
              <a:rPr lang="es-ES" sz="1200" spc="-5" dirty="0">
                <a:latin typeface="Arial"/>
                <a:cs typeface="Arial"/>
              </a:rPr>
              <a:t>el</a:t>
            </a:r>
            <a:r>
              <a:rPr lang="es-ES" sz="1200" spc="-25" dirty="0">
                <a:latin typeface="Arial"/>
                <a:cs typeface="Arial"/>
              </a:rPr>
              <a:t> </a:t>
            </a:r>
            <a:r>
              <a:rPr lang="es-ES" sz="1200" spc="-10" dirty="0">
                <a:latin typeface="Arial"/>
                <a:cs typeface="Arial"/>
              </a:rPr>
              <a:t>folleto)</a:t>
            </a:r>
            <a:endParaRPr lang="es-ES" sz="1200" dirty="0">
              <a:latin typeface="Arial"/>
              <a:cs typeface="Arial"/>
            </a:endParaRPr>
          </a:p>
          <a:p>
            <a:pPr marL="31750" marR="111760">
              <a:lnSpc>
                <a:spcPts val="1030"/>
              </a:lnSpc>
              <a:spcBef>
                <a:spcPts val="65"/>
              </a:spcBef>
            </a:pPr>
            <a:r>
              <a:rPr lang="es-ES" sz="1200" dirty="0">
                <a:latin typeface="Arial"/>
                <a:cs typeface="Arial"/>
              </a:rPr>
              <a:t>¿Hay </a:t>
            </a:r>
            <a:r>
              <a:rPr lang="es-ES" sz="1200" spc="-5" dirty="0">
                <a:latin typeface="Arial"/>
                <a:cs typeface="Arial"/>
              </a:rPr>
              <a:t>alguna forma </a:t>
            </a:r>
            <a:r>
              <a:rPr lang="es-ES" sz="1200" dirty="0">
                <a:latin typeface="Arial"/>
                <a:cs typeface="Arial"/>
              </a:rPr>
              <a:t>en </a:t>
            </a:r>
            <a:r>
              <a:rPr lang="es-ES" sz="1200" spc="-5" dirty="0">
                <a:latin typeface="Arial"/>
                <a:cs typeface="Arial"/>
              </a:rPr>
              <a:t>la que haya  introducido el </a:t>
            </a:r>
            <a:r>
              <a:rPr lang="es-ES" sz="1200" dirty="0">
                <a:latin typeface="Arial"/>
                <a:cs typeface="Arial"/>
              </a:rPr>
              <a:t>método </a:t>
            </a:r>
            <a:r>
              <a:rPr lang="es-ES" sz="1200" spc="-5" dirty="0">
                <a:latin typeface="Arial"/>
                <a:cs typeface="Arial"/>
              </a:rPr>
              <a:t>de las  </a:t>
            </a:r>
            <a:r>
              <a:rPr lang="es-ES" sz="1200" dirty="0">
                <a:latin typeface="Arial"/>
                <a:cs typeface="Arial"/>
              </a:rPr>
              <a:t>conversaciones </a:t>
            </a:r>
            <a:r>
              <a:rPr lang="es-ES" sz="1200" spc="-5" dirty="0">
                <a:latin typeface="Arial"/>
                <a:cs typeface="Arial"/>
              </a:rPr>
              <a:t>espirituales en </a:t>
            </a:r>
            <a:r>
              <a:rPr lang="es-ES" sz="1200" dirty="0">
                <a:latin typeface="Arial"/>
                <a:cs typeface="Arial"/>
              </a:rPr>
              <a:t>su  ministerio o en </a:t>
            </a:r>
            <a:r>
              <a:rPr lang="es-ES" sz="1200" spc="-5" dirty="0">
                <a:latin typeface="Arial"/>
                <a:cs typeface="Arial"/>
              </a:rPr>
              <a:t>otros </a:t>
            </a:r>
            <a:r>
              <a:rPr lang="es-ES" sz="1200" dirty="0">
                <a:latin typeface="Arial"/>
                <a:cs typeface="Arial"/>
              </a:rPr>
              <a:t>aspectos </a:t>
            </a:r>
            <a:r>
              <a:rPr lang="es-ES" sz="1200" spc="-5" dirty="0">
                <a:latin typeface="Arial"/>
                <a:cs typeface="Arial"/>
              </a:rPr>
              <a:t>de </a:t>
            </a:r>
            <a:r>
              <a:rPr lang="es-ES" sz="1200" dirty="0">
                <a:latin typeface="Arial"/>
                <a:cs typeface="Arial"/>
              </a:rPr>
              <a:t>su</a:t>
            </a:r>
            <a:r>
              <a:rPr lang="es-ES" sz="1200" spc="-105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vida?</a:t>
            </a:r>
          </a:p>
          <a:p>
            <a:pPr marL="31750" marR="193675" indent="31750">
              <a:lnSpc>
                <a:spcPts val="1030"/>
              </a:lnSpc>
              <a:spcBef>
                <a:spcPts val="70"/>
              </a:spcBef>
            </a:pPr>
            <a:r>
              <a:rPr lang="es-ES" sz="1200" dirty="0">
                <a:latin typeface="Arial"/>
                <a:cs typeface="Arial"/>
              </a:rPr>
              <a:t>¿Ha </a:t>
            </a:r>
            <a:r>
              <a:rPr lang="es-ES" sz="1200" spc="-5" dirty="0">
                <a:latin typeface="Arial"/>
                <a:cs typeface="Arial"/>
              </a:rPr>
              <a:t>obtenido alguna nueva perspectiva  </a:t>
            </a:r>
            <a:r>
              <a:rPr lang="es-ES" sz="1200" dirty="0">
                <a:latin typeface="Arial"/>
                <a:cs typeface="Arial"/>
              </a:rPr>
              <a:t>tras </a:t>
            </a:r>
            <a:r>
              <a:rPr lang="es-ES" sz="1200" spc="-5" dirty="0">
                <a:latin typeface="Arial"/>
                <a:cs typeface="Arial"/>
              </a:rPr>
              <a:t>leer el</a:t>
            </a:r>
            <a:r>
              <a:rPr lang="es-ES" sz="1200" spc="-15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artículo?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664C-4B70-4209-9BB4-50B6885523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59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0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07:56:53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s-ES" sz="1600" dirty="0">
              <a:latin typeface="Arial"/>
              <a:cs typeface="Arial"/>
            </a:endParaRPr>
          </a:p>
          <a:p>
            <a:pPr marL="31750" marR="41910">
              <a:lnSpc>
                <a:spcPct val="100000"/>
              </a:lnSpc>
            </a:pPr>
            <a:r>
              <a:rPr lang="es-ES" sz="1200" dirty="0">
                <a:latin typeface="Arial"/>
                <a:cs typeface="Arial"/>
              </a:rPr>
              <a:t>Pero </a:t>
            </a:r>
            <a:r>
              <a:rPr lang="es-ES" sz="1200" spc="-5" dirty="0">
                <a:latin typeface="Arial"/>
                <a:cs typeface="Arial"/>
              </a:rPr>
              <a:t>ahora deben despojarse de </a:t>
            </a:r>
            <a:r>
              <a:rPr lang="es-ES" sz="1200" dirty="0">
                <a:latin typeface="Arial"/>
                <a:cs typeface="Arial"/>
              </a:rPr>
              <a:t>todo: </a:t>
            </a:r>
            <a:r>
              <a:rPr lang="es-ES" sz="1200" spc="-5" dirty="0">
                <a:latin typeface="Arial"/>
                <a:cs typeface="Arial"/>
              </a:rPr>
              <a:t>ira,  </a:t>
            </a:r>
            <a:r>
              <a:rPr lang="es-ES" sz="1200" dirty="0">
                <a:latin typeface="Arial"/>
                <a:cs typeface="Arial"/>
              </a:rPr>
              <a:t>furia, </a:t>
            </a:r>
            <a:r>
              <a:rPr lang="es-ES" sz="1200" spc="-5" dirty="0">
                <a:latin typeface="Arial"/>
                <a:cs typeface="Arial"/>
              </a:rPr>
              <a:t>malicia, calumnia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lenguaje obsceno  de </a:t>
            </a:r>
            <a:r>
              <a:rPr lang="es-ES" sz="1200" dirty="0">
                <a:latin typeface="Arial"/>
                <a:cs typeface="Arial"/>
              </a:rPr>
              <a:t>sus </a:t>
            </a:r>
            <a:r>
              <a:rPr lang="es-ES" sz="1200" spc="-5" dirty="0">
                <a:latin typeface="Arial"/>
                <a:cs typeface="Arial"/>
              </a:rPr>
              <a:t>bocas. Dejen de </a:t>
            </a:r>
            <a:r>
              <a:rPr lang="es-ES" sz="1200" dirty="0">
                <a:latin typeface="Arial"/>
                <a:cs typeface="Arial"/>
              </a:rPr>
              <a:t>mentirse </a:t>
            </a:r>
            <a:r>
              <a:rPr lang="es-ES" sz="1200" spc="-5" dirty="0">
                <a:latin typeface="Arial"/>
                <a:cs typeface="Arial"/>
              </a:rPr>
              <a:t>unos </a:t>
            </a:r>
            <a:r>
              <a:rPr lang="es-ES" sz="1200" dirty="0">
                <a:latin typeface="Arial"/>
                <a:cs typeface="Arial"/>
              </a:rPr>
              <a:t>a  </a:t>
            </a:r>
            <a:r>
              <a:rPr lang="es-ES" sz="1200" spc="-5" dirty="0">
                <a:latin typeface="Arial"/>
                <a:cs typeface="Arial"/>
              </a:rPr>
              <a:t>otros, </a:t>
            </a:r>
            <a:r>
              <a:rPr lang="es-ES" sz="1200" dirty="0">
                <a:latin typeface="Arial"/>
                <a:cs typeface="Arial"/>
              </a:rPr>
              <a:t>ya </a:t>
            </a:r>
            <a:r>
              <a:rPr lang="es-ES" sz="1200" spc="-5" dirty="0">
                <a:latin typeface="Arial"/>
                <a:cs typeface="Arial"/>
              </a:rPr>
              <a:t>que </a:t>
            </a:r>
            <a:r>
              <a:rPr lang="es-ES" sz="1200" dirty="0">
                <a:latin typeface="Arial"/>
                <a:cs typeface="Arial"/>
              </a:rPr>
              <a:t>se </a:t>
            </a:r>
            <a:r>
              <a:rPr lang="es-ES" sz="1200" spc="-5" dirty="0">
                <a:latin typeface="Arial"/>
                <a:cs typeface="Arial"/>
              </a:rPr>
              <a:t>han despojado del viejo  hombre </a:t>
            </a:r>
            <a:r>
              <a:rPr lang="es-ES" sz="1200" dirty="0">
                <a:latin typeface="Arial"/>
                <a:cs typeface="Arial"/>
              </a:rPr>
              <a:t>con sus prácticas y se </a:t>
            </a:r>
            <a:r>
              <a:rPr lang="es-ES" sz="1200" spc="-5" dirty="0">
                <a:latin typeface="Arial"/>
                <a:cs typeface="Arial"/>
              </a:rPr>
              <a:t>han  </a:t>
            </a:r>
            <a:r>
              <a:rPr lang="es-ES" sz="1200" dirty="0">
                <a:latin typeface="Arial"/>
                <a:cs typeface="Arial"/>
              </a:rPr>
              <a:t>revestido </a:t>
            </a:r>
            <a:r>
              <a:rPr lang="es-ES" sz="1200" spc="-5" dirty="0">
                <a:latin typeface="Arial"/>
                <a:cs typeface="Arial"/>
              </a:rPr>
              <a:t>del nuevo, que </a:t>
            </a:r>
            <a:r>
              <a:rPr lang="es-ES" sz="1200" dirty="0">
                <a:latin typeface="Arial"/>
                <a:cs typeface="Arial"/>
              </a:rPr>
              <a:t>se renueva </a:t>
            </a:r>
            <a:r>
              <a:rPr lang="es-ES" sz="1200" spc="-5" dirty="0">
                <a:latin typeface="Arial"/>
                <a:cs typeface="Arial"/>
              </a:rPr>
              <a:t>para  el </a:t>
            </a:r>
            <a:r>
              <a:rPr lang="es-ES" sz="1200" dirty="0">
                <a:latin typeface="Arial"/>
                <a:cs typeface="Arial"/>
              </a:rPr>
              <a:t>conocimiento, a </a:t>
            </a:r>
            <a:r>
              <a:rPr lang="es-ES" sz="1200" spc="-5" dirty="0">
                <a:latin typeface="Arial"/>
                <a:cs typeface="Arial"/>
              </a:rPr>
              <a:t>imagen de </a:t>
            </a:r>
            <a:r>
              <a:rPr lang="es-ES" sz="1200" dirty="0">
                <a:latin typeface="Arial"/>
                <a:cs typeface="Arial"/>
              </a:rPr>
              <a:t>su </a:t>
            </a:r>
            <a:r>
              <a:rPr lang="es-ES" sz="1200" spc="-5" dirty="0">
                <a:latin typeface="Arial"/>
                <a:cs typeface="Arial"/>
              </a:rPr>
              <a:t>creador.  </a:t>
            </a:r>
            <a:r>
              <a:rPr lang="es-ES" sz="1200" dirty="0">
                <a:latin typeface="Arial"/>
                <a:cs typeface="Arial"/>
              </a:rPr>
              <a:t>Aquí </a:t>
            </a:r>
            <a:r>
              <a:rPr lang="es-ES" sz="1200" spc="-5" dirty="0">
                <a:latin typeface="Arial"/>
                <a:cs typeface="Arial"/>
              </a:rPr>
              <a:t>no hay griegos ni judíos,  circuncidados ni incircuncisos, bárbaros,  escitas, esclavos, libres; sino que Cristo es  </a:t>
            </a:r>
            <a:r>
              <a:rPr lang="es-ES" sz="1200" dirty="0">
                <a:latin typeface="Arial"/>
                <a:cs typeface="Arial"/>
              </a:rPr>
              <a:t>todo y </a:t>
            </a:r>
            <a:r>
              <a:rPr lang="es-ES" sz="1200" spc="-5" dirty="0">
                <a:latin typeface="Arial"/>
                <a:cs typeface="Arial"/>
              </a:rPr>
              <a:t>en </a:t>
            </a:r>
            <a:r>
              <a:rPr lang="es-ES" sz="1200" dirty="0">
                <a:latin typeface="Arial"/>
                <a:cs typeface="Arial"/>
              </a:rPr>
              <a:t>todos. </a:t>
            </a:r>
            <a:r>
              <a:rPr lang="es-ES" sz="1200" spc="-5" dirty="0">
                <a:latin typeface="Arial"/>
                <a:cs typeface="Arial"/>
              </a:rPr>
              <a:t>Revestíos, pues, </a:t>
            </a:r>
            <a:r>
              <a:rPr lang="es-ES" sz="1200" dirty="0">
                <a:latin typeface="Arial"/>
                <a:cs typeface="Arial"/>
              </a:rPr>
              <a:t>como  </a:t>
            </a:r>
            <a:r>
              <a:rPr lang="es-ES" sz="1200" spc="-5" dirty="0">
                <a:latin typeface="Arial"/>
                <a:cs typeface="Arial"/>
              </a:rPr>
              <a:t>elegidos de Dios, </a:t>
            </a:r>
            <a:r>
              <a:rPr lang="es-ES" sz="1200" dirty="0">
                <a:latin typeface="Arial"/>
                <a:cs typeface="Arial"/>
              </a:rPr>
              <a:t>santos y </a:t>
            </a:r>
            <a:r>
              <a:rPr lang="es-ES" sz="1200" spc="-5" dirty="0">
                <a:latin typeface="Arial"/>
                <a:cs typeface="Arial"/>
              </a:rPr>
              <a:t>amados, de  entrañable </a:t>
            </a:r>
            <a:r>
              <a:rPr lang="es-ES" sz="1200" dirty="0">
                <a:latin typeface="Arial"/>
                <a:cs typeface="Arial"/>
              </a:rPr>
              <a:t>misericordia, </a:t>
            </a:r>
            <a:r>
              <a:rPr lang="es-ES" sz="1200" spc="-5" dirty="0">
                <a:latin typeface="Arial"/>
                <a:cs typeface="Arial"/>
              </a:rPr>
              <a:t>de benignidad, de  humildad, de </a:t>
            </a:r>
            <a:r>
              <a:rPr lang="es-ES" sz="1200" dirty="0">
                <a:latin typeface="Arial"/>
                <a:cs typeface="Arial"/>
              </a:rPr>
              <a:t>mansedumbre, de </a:t>
            </a:r>
            <a:r>
              <a:rPr lang="es-ES" sz="1200" spc="-5" dirty="0">
                <a:latin typeface="Arial"/>
                <a:cs typeface="Arial"/>
              </a:rPr>
              <a:t>paciencia,  soportándoos unos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otros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perdonándoos  unos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otros, </a:t>
            </a:r>
            <a:r>
              <a:rPr lang="es-ES" sz="1200" dirty="0">
                <a:latin typeface="Arial"/>
                <a:cs typeface="Arial"/>
              </a:rPr>
              <a:t>si </a:t>
            </a:r>
            <a:r>
              <a:rPr lang="es-ES" sz="1200" spc="-5" dirty="0">
                <a:latin typeface="Arial"/>
                <a:cs typeface="Arial"/>
              </a:rPr>
              <a:t>alguno tiene queja contra  otro; </a:t>
            </a:r>
            <a:r>
              <a:rPr lang="es-ES" sz="1200" dirty="0">
                <a:latin typeface="Arial"/>
                <a:cs typeface="Arial"/>
              </a:rPr>
              <a:t>como </a:t>
            </a:r>
            <a:r>
              <a:rPr lang="es-ES" sz="1200" spc="-5" dirty="0">
                <a:latin typeface="Arial"/>
                <a:cs typeface="Arial"/>
              </a:rPr>
              <a:t>el </a:t>
            </a:r>
            <a:r>
              <a:rPr lang="es-ES" sz="1200" dirty="0">
                <a:latin typeface="Arial"/>
                <a:cs typeface="Arial"/>
              </a:rPr>
              <a:t>Señor </a:t>
            </a:r>
            <a:r>
              <a:rPr lang="es-ES" sz="1200" spc="-5" dirty="0">
                <a:latin typeface="Arial"/>
                <a:cs typeface="Arial"/>
              </a:rPr>
              <a:t>os ha perdonado, así  </a:t>
            </a:r>
            <a:r>
              <a:rPr lang="es-ES" sz="1200" dirty="0">
                <a:latin typeface="Arial"/>
                <a:cs typeface="Arial"/>
              </a:rPr>
              <a:t>también </a:t>
            </a:r>
            <a:r>
              <a:rPr lang="es-ES" sz="1200" spc="-5" dirty="0">
                <a:latin typeface="Arial"/>
                <a:cs typeface="Arial"/>
              </a:rPr>
              <a:t>debéis hacer vosotros. </a:t>
            </a:r>
            <a:r>
              <a:rPr lang="es-ES" sz="1200" dirty="0">
                <a:latin typeface="Arial"/>
                <a:cs typeface="Arial"/>
              </a:rPr>
              <a:t>Y sobre  todo </a:t>
            </a:r>
            <a:r>
              <a:rPr lang="es-ES" sz="1200" spc="-5" dirty="0">
                <a:latin typeface="Arial"/>
                <a:cs typeface="Arial"/>
              </a:rPr>
              <a:t>esto, </a:t>
            </a:r>
            <a:r>
              <a:rPr lang="es-ES" sz="1200" dirty="0">
                <a:latin typeface="Arial"/>
                <a:cs typeface="Arial"/>
              </a:rPr>
              <a:t>revestíos </a:t>
            </a:r>
            <a:r>
              <a:rPr lang="es-ES" sz="1200" spc="-5" dirty="0">
                <a:latin typeface="Arial"/>
                <a:cs typeface="Arial"/>
              </a:rPr>
              <a:t>de amor, que es el  </a:t>
            </a:r>
            <a:r>
              <a:rPr lang="es-ES" sz="1200" dirty="0">
                <a:latin typeface="Arial"/>
                <a:cs typeface="Arial"/>
              </a:rPr>
              <a:t>vínculo </a:t>
            </a:r>
            <a:r>
              <a:rPr lang="es-ES" sz="1200" spc="-5" dirty="0">
                <a:latin typeface="Arial"/>
                <a:cs typeface="Arial"/>
              </a:rPr>
              <a:t>de </a:t>
            </a:r>
            <a:r>
              <a:rPr lang="es-ES" sz="1200" dirty="0">
                <a:latin typeface="Arial"/>
                <a:cs typeface="Arial"/>
              </a:rPr>
              <a:t>la</a:t>
            </a:r>
            <a:r>
              <a:rPr lang="es-ES" sz="1200" spc="-1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perfección.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664C-4B70-4209-9BB4-50B6885523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08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0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07:56:53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es-ES" sz="1800" dirty="0">
              <a:latin typeface="Arial"/>
              <a:cs typeface="Arial"/>
            </a:endParaRPr>
          </a:p>
          <a:p>
            <a:pPr marL="31750" marR="41910">
              <a:lnSpc>
                <a:spcPct val="96200"/>
              </a:lnSpc>
            </a:pPr>
            <a:r>
              <a:rPr lang="es-ES" sz="1200" dirty="0">
                <a:latin typeface="Arial"/>
                <a:cs typeface="Arial"/>
              </a:rPr>
              <a:t>Invite a </a:t>
            </a:r>
            <a:r>
              <a:rPr lang="es-ES" sz="1200" spc="-5" dirty="0">
                <a:latin typeface="Arial"/>
                <a:cs typeface="Arial"/>
              </a:rPr>
              <a:t>los participantes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debatir las  siguientes preguntas </a:t>
            </a:r>
            <a:r>
              <a:rPr lang="es-ES" sz="1200" dirty="0">
                <a:latin typeface="Arial"/>
                <a:cs typeface="Arial"/>
              </a:rPr>
              <a:t>(en </a:t>
            </a:r>
            <a:r>
              <a:rPr lang="es-ES" sz="1200" spc="-5" dirty="0">
                <a:latin typeface="Arial"/>
                <a:cs typeface="Arial"/>
              </a:rPr>
              <a:t>el folleto) en  grupos peque</a:t>
            </a:r>
            <a:r>
              <a:rPr lang="es-ES" sz="12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ños</a:t>
            </a:r>
            <a:r>
              <a:rPr lang="es-ES" sz="1200" spc="-5" dirty="0">
                <a:latin typeface="Arial"/>
                <a:cs typeface="Arial"/>
              </a:rPr>
              <a:t> durante unos 12 </a:t>
            </a:r>
            <a:r>
              <a:rPr lang="es-ES" sz="1200" dirty="0">
                <a:latin typeface="Arial"/>
                <a:cs typeface="Arial"/>
              </a:rPr>
              <a:t>minutos:  San Pablo </a:t>
            </a:r>
            <a:r>
              <a:rPr lang="es-ES" sz="1200" spc="-5" dirty="0">
                <a:latin typeface="Arial"/>
                <a:cs typeface="Arial"/>
              </a:rPr>
              <a:t>dirigió </a:t>
            </a:r>
            <a:r>
              <a:rPr lang="es-ES" sz="1200" dirty="0">
                <a:latin typeface="Arial"/>
                <a:cs typeface="Arial"/>
              </a:rPr>
              <a:t>su carta a </a:t>
            </a:r>
            <a:r>
              <a:rPr lang="es-ES" sz="1200" spc="-5" dirty="0">
                <a:latin typeface="Arial"/>
                <a:cs typeface="Arial"/>
              </a:rPr>
              <a:t>la  congregación de Colosas en respuesta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la  difusión de falsas enseñanzas en la  comunidad. </a:t>
            </a:r>
            <a:r>
              <a:rPr lang="es-ES" sz="1200" dirty="0">
                <a:latin typeface="Arial"/>
                <a:cs typeface="Arial"/>
              </a:rPr>
              <a:t>Pablo </a:t>
            </a:r>
            <a:r>
              <a:rPr lang="es-ES" sz="1200" spc="-5" dirty="0">
                <a:latin typeface="Arial"/>
                <a:cs typeface="Arial"/>
              </a:rPr>
              <a:t>insiste en que las </a:t>
            </a:r>
            <a:r>
              <a:rPr lang="es-ES" sz="1200" dirty="0">
                <a:latin typeface="Arial"/>
                <a:cs typeface="Arial"/>
              </a:rPr>
              <a:t>falsas  </a:t>
            </a:r>
            <a:r>
              <a:rPr lang="es-ES" sz="1200" spc="-5" dirty="0">
                <a:latin typeface="Arial"/>
                <a:cs typeface="Arial"/>
              </a:rPr>
              <a:t>enseñanzas </a:t>
            </a:r>
            <a:r>
              <a:rPr lang="es-ES" sz="1200" dirty="0">
                <a:latin typeface="Arial"/>
                <a:cs typeface="Arial"/>
              </a:rPr>
              <a:t>son </a:t>
            </a:r>
            <a:r>
              <a:rPr lang="es-ES" sz="1200" spc="-5" dirty="0">
                <a:latin typeface="Arial"/>
                <a:cs typeface="Arial"/>
              </a:rPr>
              <a:t>«sombras»; </a:t>
            </a:r>
            <a:r>
              <a:rPr lang="es-ES" sz="1200" dirty="0">
                <a:latin typeface="Arial"/>
                <a:cs typeface="Arial"/>
              </a:rPr>
              <a:t>Cristo es </a:t>
            </a:r>
            <a:r>
              <a:rPr lang="es-ES" sz="1200" spc="-5" dirty="0">
                <a:latin typeface="Arial"/>
                <a:cs typeface="Arial"/>
              </a:rPr>
              <a:t>«la  realidad». </a:t>
            </a:r>
            <a:r>
              <a:rPr lang="es-ES" sz="1200" dirty="0">
                <a:latin typeface="Arial"/>
                <a:cs typeface="Arial"/>
              </a:rPr>
              <a:t>Pablo </a:t>
            </a:r>
            <a:r>
              <a:rPr lang="es-ES" sz="1200" spc="-5" dirty="0">
                <a:latin typeface="Arial"/>
                <a:cs typeface="Arial"/>
              </a:rPr>
              <a:t>habla de los </a:t>
            </a:r>
            <a:r>
              <a:rPr lang="es-ES" sz="1200" dirty="0">
                <a:latin typeface="Arial"/>
                <a:cs typeface="Arial"/>
              </a:rPr>
              <a:t>vicios de los </a:t>
            </a:r>
            <a:r>
              <a:rPr lang="es-ES" sz="1200" spc="-5" dirty="0">
                <a:latin typeface="Arial"/>
                <a:cs typeface="Arial"/>
              </a:rPr>
              <a:t>que hay que «despojarse»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de las </a:t>
            </a:r>
            <a:r>
              <a:rPr lang="es-ES" sz="1200" dirty="0">
                <a:latin typeface="Arial"/>
                <a:cs typeface="Arial"/>
              </a:rPr>
              <a:t>virtudes de las </a:t>
            </a:r>
            <a:r>
              <a:rPr lang="es-ES" sz="1200" spc="-5" dirty="0">
                <a:latin typeface="Arial"/>
                <a:cs typeface="Arial"/>
              </a:rPr>
              <a:t>que hay que «revestirse», </a:t>
            </a:r>
            <a:r>
              <a:rPr lang="es-ES" sz="1200" dirty="0">
                <a:latin typeface="Arial"/>
                <a:cs typeface="Arial"/>
              </a:rPr>
              <a:t>como si fueran  </a:t>
            </a:r>
            <a:r>
              <a:rPr lang="es-ES" sz="1200" spc="-5" dirty="0">
                <a:latin typeface="Arial"/>
                <a:cs typeface="Arial"/>
              </a:rPr>
              <a:t>prendas de </a:t>
            </a:r>
            <a:r>
              <a:rPr lang="es-ES" sz="1200" dirty="0">
                <a:latin typeface="Arial"/>
                <a:cs typeface="Arial"/>
              </a:rPr>
              <a:t>vestir. Si </a:t>
            </a:r>
            <a:r>
              <a:rPr lang="es-ES" sz="1200" spc="-5" dirty="0">
                <a:latin typeface="Arial"/>
                <a:cs typeface="Arial"/>
              </a:rPr>
              <a:t>utilizamos la </a:t>
            </a:r>
            <a:r>
              <a:rPr lang="es-ES" sz="1200" dirty="0">
                <a:latin typeface="Arial"/>
                <a:cs typeface="Arial"/>
              </a:rPr>
              <a:t>misma  </a:t>
            </a:r>
            <a:r>
              <a:rPr lang="es-ES" sz="1200" spc="-5" dirty="0">
                <a:latin typeface="Arial"/>
                <a:cs typeface="Arial"/>
              </a:rPr>
              <a:t>analogía para la </a:t>
            </a:r>
            <a:r>
              <a:rPr lang="es-ES" sz="1200" spc="-5" dirty="0" err="1">
                <a:latin typeface="Arial"/>
                <a:cs typeface="Arial"/>
              </a:rPr>
              <a:t>sinodalidad</a:t>
            </a:r>
            <a:r>
              <a:rPr lang="es-ES" sz="1200" spc="-5" dirty="0">
                <a:latin typeface="Arial"/>
                <a:cs typeface="Arial"/>
              </a:rPr>
              <a:t>, </a:t>
            </a:r>
            <a:r>
              <a:rPr lang="es-ES" sz="1200" dirty="0">
                <a:latin typeface="Arial"/>
                <a:cs typeface="Arial"/>
              </a:rPr>
              <a:t>¿de qué nos  </a:t>
            </a:r>
            <a:r>
              <a:rPr lang="es-ES" sz="1200" spc="-5" dirty="0">
                <a:latin typeface="Arial"/>
                <a:cs typeface="Arial"/>
              </a:rPr>
              <a:t>despojaríamos </a:t>
            </a:r>
            <a:r>
              <a:rPr lang="es-ES" sz="1200" dirty="0">
                <a:latin typeface="Arial"/>
                <a:cs typeface="Arial"/>
              </a:rPr>
              <a:t>y de </a:t>
            </a:r>
            <a:r>
              <a:rPr lang="es-ES" sz="1200" spc="-5" dirty="0">
                <a:latin typeface="Arial"/>
                <a:cs typeface="Arial"/>
              </a:rPr>
              <a:t>qué</a:t>
            </a:r>
            <a:r>
              <a:rPr lang="es-ES" sz="1200" spc="-25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revestiríamos?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664C-4B70-4209-9BB4-50B6885523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70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0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07:56:53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lang="es-ES" sz="1800" dirty="0">
              <a:latin typeface="Arial"/>
              <a:cs typeface="Arial"/>
            </a:endParaRPr>
          </a:p>
          <a:p>
            <a:pPr marL="31750" marR="60960">
              <a:lnSpc>
                <a:spcPts val="1030"/>
              </a:lnSpc>
            </a:pPr>
            <a:r>
              <a:rPr lang="es-ES" sz="1200" spc="-5" dirty="0">
                <a:latin typeface="Arial"/>
                <a:cs typeface="Arial"/>
              </a:rPr>
              <a:t>Durante los próximos 15 minutos, invite </a:t>
            </a:r>
            <a:r>
              <a:rPr lang="es-ES" sz="1200" dirty="0">
                <a:latin typeface="Arial"/>
                <a:cs typeface="Arial"/>
              </a:rPr>
              <a:t>a  </a:t>
            </a:r>
            <a:r>
              <a:rPr lang="es-ES" sz="1200" spc="-5" dirty="0">
                <a:latin typeface="Arial"/>
                <a:cs typeface="Arial"/>
              </a:rPr>
              <a:t>los participantes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debatir en parejas </a:t>
            </a:r>
            <a:r>
              <a:rPr lang="es-ES" sz="1200" dirty="0">
                <a:latin typeface="Arial"/>
                <a:cs typeface="Arial"/>
              </a:rPr>
              <a:t>sobre  sus valores y</a:t>
            </a:r>
            <a:r>
              <a:rPr lang="es-ES" sz="1200" spc="-15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virtudes.</a:t>
            </a:r>
          </a:p>
          <a:p>
            <a:pPr marL="31750" marR="28575">
              <a:lnSpc>
                <a:spcPts val="1070"/>
              </a:lnSpc>
              <a:spcBef>
                <a:spcPts val="30"/>
              </a:spcBef>
            </a:pPr>
            <a:r>
              <a:rPr lang="es-ES" sz="1200" spc="-5" dirty="0">
                <a:latin typeface="Arial"/>
                <a:cs typeface="Arial"/>
              </a:rPr>
              <a:t>Conocer nuestros </a:t>
            </a:r>
            <a:r>
              <a:rPr lang="es-ES" sz="1200" dirty="0">
                <a:latin typeface="Arial"/>
                <a:cs typeface="Arial"/>
              </a:rPr>
              <a:t>valores </a:t>
            </a:r>
            <a:r>
              <a:rPr lang="es-ES" sz="1200" spc="-5" dirty="0">
                <a:latin typeface="Arial"/>
                <a:cs typeface="Arial"/>
              </a:rPr>
              <a:t>nos ayuda </a:t>
            </a:r>
            <a:r>
              <a:rPr lang="es-ES" sz="1200" dirty="0">
                <a:latin typeface="Arial"/>
                <a:cs typeface="Arial"/>
              </a:rPr>
              <a:t>a  </a:t>
            </a:r>
            <a:r>
              <a:rPr lang="es-ES" sz="1200" spc="-5" dirty="0">
                <a:latin typeface="Arial"/>
                <a:cs typeface="Arial"/>
              </a:rPr>
              <a:t>estar </a:t>
            </a:r>
            <a:r>
              <a:rPr lang="es-ES" sz="1200" dirty="0">
                <a:latin typeface="Arial"/>
                <a:cs typeface="Arial"/>
              </a:rPr>
              <a:t>más </a:t>
            </a:r>
            <a:r>
              <a:rPr lang="es-ES" sz="1200" spc="-5" dirty="0">
                <a:latin typeface="Arial"/>
                <a:cs typeface="Arial"/>
              </a:rPr>
              <a:t>arraigados </a:t>
            </a:r>
            <a:r>
              <a:rPr lang="es-ES" sz="1200" dirty="0">
                <a:latin typeface="Arial"/>
                <a:cs typeface="Arial"/>
              </a:rPr>
              <a:t>y ser más felices, </a:t>
            </a:r>
            <a:r>
              <a:rPr lang="es-ES" sz="1200" spc="-5" dirty="0">
                <a:latin typeface="Arial"/>
                <a:cs typeface="Arial"/>
              </a:rPr>
              <a:t>incluso en </a:t>
            </a:r>
            <a:r>
              <a:rPr lang="es-ES" sz="1200" dirty="0">
                <a:latin typeface="Arial"/>
                <a:cs typeface="Arial"/>
              </a:rPr>
              <a:t>medio </a:t>
            </a:r>
            <a:r>
              <a:rPr lang="es-ES" sz="1200" spc="-5" dirty="0">
                <a:latin typeface="Arial"/>
                <a:cs typeface="Arial"/>
              </a:rPr>
              <a:t>de la confusión. </a:t>
            </a:r>
          </a:p>
          <a:p>
            <a:pPr marL="31750" marR="28575">
              <a:lnSpc>
                <a:spcPts val="1070"/>
              </a:lnSpc>
              <a:spcBef>
                <a:spcPts val="30"/>
              </a:spcBef>
            </a:pPr>
            <a:r>
              <a:rPr lang="es-ES" sz="1200" spc="-5" dirty="0">
                <a:latin typeface="Arial"/>
                <a:cs typeface="Arial"/>
              </a:rPr>
              <a:t>Durante  esta </a:t>
            </a:r>
            <a:r>
              <a:rPr lang="es-ES" sz="1200" dirty="0">
                <a:latin typeface="Arial"/>
                <a:cs typeface="Arial"/>
              </a:rPr>
              <a:t>sesión, </a:t>
            </a:r>
            <a:r>
              <a:rPr lang="es-ES" sz="1200" spc="-5" dirty="0">
                <a:latin typeface="Arial"/>
                <a:cs typeface="Arial"/>
              </a:rPr>
              <a:t>hablaremos de la importancia  de no encerrarnos en nuestras  convicciones, suposiciones </a:t>
            </a:r>
            <a:r>
              <a:rPr lang="es-ES" sz="1200" dirty="0">
                <a:latin typeface="Arial"/>
                <a:cs typeface="Arial"/>
              </a:rPr>
              <a:t>y prejuicios.  </a:t>
            </a:r>
          </a:p>
          <a:p>
            <a:pPr marL="31750" marR="28575">
              <a:lnSpc>
                <a:spcPts val="1070"/>
              </a:lnSpc>
              <a:spcBef>
                <a:spcPts val="30"/>
              </a:spcBef>
            </a:pPr>
            <a:r>
              <a:rPr lang="es-ES" sz="1200" dirty="0">
                <a:latin typeface="Arial"/>
                <a:cs typeface="Arial"/>
              </a:rPr>
              <a:t>Estar </a:t>
            </a:r>
            <a:r>
              <a:rPr lang="es-ES" sz="1200" spc="-5" dirty="0">
                <a:latin typeface="Arial"/>
                <a:cs typeface="Arial"/>
              </a:rPr>
              <a:t>abiertos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otras perspectivas </a:t>
            </a:r>
            <a:r>
              <a:rPr lang="es-ES" sz="1200" dirty="0">
                <a:latin typeface="Arial"/>
                <a:cs typeface="Arial"/>
              </a:rPr>
              <a:t>requiere  </a:t>
            </a:r>
            <a:r>
              <a:rPr lang="es-ES" sz="1200" spc="-5" dirty="0">
                <a:latin typeface="Arial"/>
                <a:cs typeface="Arial"/>
              </a:rPr>
              <a:t>humildad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vulnerabilidad. </a:t>
            </a:r>
          </a:p>
          <a:p>
            <a:pPr marL="31750" marR="28575">
              <a:lnSpc>
                <a:spcPts val="1070"/>
              </a:lnSpc>
              <a:spcBef>
                <a:spcPts val="30"/>
              </a:spcBef>
            </a:pPr>
            <a:r>
              <a:rPr lang="es-ES" sz="1200" spc="-5" dirty="0">
                <a:latin typeface="Arial"/>
                <a:cs typeface="Arial"/>
              </a:rPr>
              <a:t>Adoptar </a:t>
            </a:r>
            <a:r>
              <a:rPr lang="es-ES" sz="1200" dirty="0">
                <a:latin typeface="Arial"/>
                <a:cs typeface="Arial"/>
              </a:rPr>
              <a:t>un  </a:t>
            </a:r>
            <a:r>
              <a:rPr lang="es-ES" sz="1200" spc="-5" dirty="0">
                <a:latin typeface="Arial"/>
                <a:cs typeface="Arial"/>
              </a:rPr>
              <a:t>conjunto </a:t>
            </a:r>
            <a:r>
              <a:rPr lang="es-ES" sz="1200" dirty="0">
                <a:latin typeface="Arial"/>
                <a:cs typeface="Arial"/>
              </a:rPr>
              <a:t>claro </a:t>
            </a:r>
            <a:r>
              <a:rPr lang="es-ES" sz="1200" spc="-5" dirty="0">
                <a:latin typeface="Arial"/>
                <a:cs typeface="Arial"/>
              </a:rPr>
              <a:t>de </a:t>
            </a:r>
            <a:r>
              <a:rPr lang="es-ES" sz="1200" dirty="0">
                <a:latin typeface="Arial"/>
                <a:cs typeface="Arial"/>
              </a:rPr>
              <a:t>valores </a:t>
            </a:r>
            <a:r>
              <a:rPr lang="es-ES" sz="1200" spc="-5" dirty="0">
                <a:latin typeface="Arial"/>
                <a:cs typeface="Arial"/>
              </a:rPr>
              <a:t>nos fortalece para  la humildad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la </a:t>
            </a:r>
            <a:r>
              <a:rPr lang="es-ES" sz="1200" dirty="0">
                <a:latin typeface="Arial"/>
                <a:cs typeface="Arial"/>
              </a:rPr>
              <a:t>vulnerabilidad </a:t>
            </a:r>
            <a:r>
              <a:rPr lang="es-ES" sz="1200" spc="-5" dirty="0">
                <a:latin typeface="Arial"/>
                <a:cs typeface="Arial"/>
              </a:rPr>
              <a:t>que </a:t>
            </a:r>
            <a:r>
              <a:rPr lang="es-ES" sz="1200" dirty="0">
                <a:latin typeface="Arial"/>
                <a:cs typeface="Arial"/>
              </a:rPr>
              <a:t>requiere  </a:t>
            </a:r>
            <a:r>
              <a:rPr lang="es-ES" sz="1200" spc="-5" dirty="0">
                <a:latin typeface="Arial"/>
                <a:cs typeface="Arial"/>
              </a:rPr>
              <a:t>la </a:t>
            </a:r>
            <a:r>
              <a:rPr lang="es-ES" sz="1200" spc="-5" dirty="0" err="1">
                <a:latin typeface="Arial"/>
                <a:cs typeface="Arial"/>
              </a:rPr>
              <a:t>sinodalidad</a:t>
            </a:r>
            <a:r>
              <a:rPr lang="es-ES" sz="1200" spc="-5" dirty="0">
                <a:latin typeface="Arial"/>
                <a:cs typeface="Arial"/>
              </a:rPr>
              <a:t>. </a:t>
            </a:r>
          </a:p>
          <a:p>
            <a:pPr marL="31750" marR="28575">
              <a:lnSpc>
                <a:spcPts val="1070"/>
              </a:lnSpc>
              <a:spcBef>
                <a:spcPts val="30"/>
              </a:spcBef>
            </a:pPr>
            <a:r>
              <a:rPr lang="es-ES" sz="1200" dirty="0">
                <a:latin typeface="Arial"/>
                <a:cs typeface="Arial"/>
              </a:rPr>
              <a:t>Estar </a:t>
            </a:r>
            <a:r>
              <a:rPr lang="es-ES" sz="1200" spc="-5" dirty="0">
                <a:latin typeface="Arial"/>
                <a:cs typeface="Arial"/>
              </a:rPr>
              <a:t>abiertos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las  perspectivas de otras personas no significa  olvidar nuestros </a:t>
            </a:r>
            <a:r>
              <a:rPr lang="es-ES" sz="1200" dirty="0">
                <a:latin typeface="Arial"/>
                <a:cs typeface="Arial"/>
              </a:rPr>
              <a:t>valores. </a:t>
            </a:r>
          </a:p>
          <a:p>
            <a:pPr marL="31750" marR="28575">
              <a:lnSpc>
                <a:spcPts val="1070"/>
              </a:lnSpc>
              <a:spcBef>
                <a:spcPts val="30"/>
              </a:spcBef>
            </a:pPr>
            <a:r>
              <a:rPr lang="es-ES" sz="1200" spc="-5" dirty="0">
                <a:latin typeface="Arial"/>
                <a:cs typeface="Arial"/>
              </a:rPr>
              <a:t>Reflexiona  individualmente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en silencio,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lee la lista de los  </a:t>
            </a:r>
            <a:r>
              <a:rPr lang="es-ES" sz="1200" dirty="0">
                <a:latin typeface="Arial"/>
                <a:cs typeface="Arial"/>
              </a:rPr>
              <a:t>valores </a:t>
            </a:r>
            <a:r>
              <a:rPr lang="es-ES" sz="1200" spc="-5" dirty="0">
                <a:latin typeface="Arial"/>
                <a:cs typeface="Arial"/>
              </a:rPr>
              <a:t>(que figuran en el folleto), </a:t>
            </a:r>
            <a:r>
              <a:rPr lang="es-ES" sz="1200" dirty="0">
                <a:latin typeface="Arial"/>
                <a:cs typeface="Arial"/>
              </a:rPr>
              <a:t>o </a:t>
            </a:r>
            <a:r>
              <a:rPr lang="es-ES" sz="1200" spc="-5" dirty="0">
                <a:latin typeface="Arial"/>
                <a:cs typeface="Arial"/>
              </a:rPr>
              <a:t>basándote </a:t>
            </a:r>
            <a:r>
              <a:rPr lang="es-ES" sz="1200" dirty="0">
                <a:latin typeface="Arial"/>
                <a:cs typeface="Arial"/>
              </a:rPr>
              <a:t>en </a:t>
            </a:r>
            <a:r>
              <a:rPr lang="es-ES" sz="1200" spc="-5" dirty="0">
                <a:latin typeface="Arial"/>
                <a:cs typeface="Arial"/>
              </a:rPr>
              <a:t>cualquier otro valor  que </a:t>
            </a:r>
            <a:r>
              <a:rPr lang="es-ES" sz="1200" dirty="0">
                <a:latin typeface="Arial"/>
                <a:cs typeface="Arial"/>
              </a:rPr>
              <a:t>sea </a:t>
            </a:r>
            <a:r>
              <a:rPr lang="es-ES" sz="1200" spc="-5" dirty="0">
                <a:latin typeface="Arial"/>
                <a:cs typeface="Arial"/>
              </a:rPr>
              <a:t>significativo para </a:t>
            </a:r>
            <a:r>
              <a:rPr lang="es-ES" sz="1200" dirty="0">
                <a:latin typeface="Arial"/>
                <a:cs typeface="Arial"/>
              </a:rPr>
              <a:t>ti, </a:t>
            </a:r>
            <a:r>
              <a:rPr lang="es-ES" sz="1200" spc="-5" dirty="0">
                <a:latin typeface="Arial"/>
                <a:cs typeface="Arial"/>
              </a:rPr>
              <a:t>elige los tres  que </a:t>
            </a:r>
            <a:r>
              <a:rPr lang="es-ES" sz="1200" dirty="0">
                <a:latin typeface="Arial"/>
                <a:cs typeface="Arial"/>
              </a:rPr>
              <a:t>sean más</a:t>
            </a:r>
            <a:r>
              <a:rPr lang="es-ES" sz="1200" spc="-20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importantes.</a:t>
            </a:r>
          </a:p>
          <a:p>
            <a:pPr marL="31750" marR="41275">
              <a:lnSpc>
                <a:spcPts val="1030"/>
              </a:lnSpc>
              <a:spcBef>
                <a:spcPts val="110"/>
              </a:spcBef>
            </a:pPr>
            <a:r>
              <a:rPr lang="es-ES" sz="1200" dirty="0">
                <a:latin typeface="Arial"/>
                <a:cs typeface="Arial"/>
              </a:rPr>
              <a:t>A continuación, </a:t>
            </a:r>
            <a:r>
              <a:rPr lang="es-ES" sz="1200" spc="-5" dirty="0">
                <a:latin typeface="Arial"/>
                <a:cs typeface="Arial"/>
              </a:rPr>
              <a:t>durante unos </a:t>
            </a:r>
            <a:r>
              <a:rPr lang="es-ES" sz="1200" dirty="0">
                <a:latin typeface="Arial"/>
                <a:cs typeface="Arial"/>
              </a:rPr>
              <a:t>5 </a:t>
            </a:r>
            <a:r>
              <a:rPr lang="es-ES" sz="1200" spc="-5" dirty="0">
                <a:latin typeface="Arial"/>
                <a:cs typeface="Arial"/>
              </a:rPr>
              <a:t>minutos por  persona, comunique </a:t>
            </a:r>
            <a:r>
              <a:rPr lang="es-ES" sz="1200" dirty="0">
                <a:latin typeface="Arial"/>
                <a:cs typeface="Arial"/>
              </a:rPr>
              <a:t>a su </a:t>
            </a:r>
            <a:r>
              <a:rPr lang="es-ES" sz="1200" spc="-5" dirty="0">
                <a:latin typeface="Arial"/>
                <a:cs typeface="Arial"/>
              </a:rPr>
              <a:t>compañero </a:t>
            </a:r>
            <a:r>
              <a:rPr lang="es-ES" sz="1200" dirty="0">
                <a:latin typeface="Arial"/>
                <a:cs typeface="Arial"/>
              </a:rPr>
              <a:t>sus  tres valores. Elija </a:t>
            </a:r>
            <a:r>
              <a:rPr lang="es-ES" sz="1200" spc="-5" dirty="0">
                <a:latin typeface="Arial"/>
                <a:cs typeface="Arial"/>
              </a:rPr>
              <a:t>uno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describa por qué  este </a:t>
            </a:r>
            <a:r>
              <a:rPr lang="es-ES" sz="1200" dirty="0">
                <a:latin typeface="Arial"/>
                <a:cs typeface="Arial"/>
              </a:rPr>
              <a:t>valor </a:t>
            </a:r>
            <a:r>
              <a:rPr lang="es-ES" sz="1200" spc="-5" dirty="0">
                <a:latin typeface="Arial"/>
                <a:cs typeface="Arial"/>
              </a:rPr>
              <a:t>es esencial para</a:t>
            </a:r>
            <a:r>
              <a:rPr lang="es-ES" sz="1200" spc="-25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usted.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664C-4B70-4209-9BB4-50B6885523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61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07:56:53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lang="es-ES" sz="1200" dirty="0">
              <a:latin typeface="Arial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ts val="10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spc="-5" dirty="0">
                <a:latin typeface="Arial"/>
                <a:cs typeface="Arial"/>
              </a:rPr>
              <a:t>Hoy hablaremos de </a:t>
            </a:r>
            <a:r>
              <a:rPr lang="es-ES" sz="1200" dirty="0">
                <a:latin typeface="Arial"/>
                <a:cs typeface="Arial"/>
              </a:rPr>
              <a:t>cómo </a:t>
            </a:r>
            <a:r>
              <a:rPr lang="es-ES" sz="1200" spc="-5" dirty="0">
                <a:latin typeface="Arial"/>
                <a:cs typeface="Arial"/>
              </a:rPr>
              <a:t>la </a:t>
            </a:r>
            <a:r>
              <a:rPr lang="es-ES" sz="1200" spc="-5" dirty="0" err="1">
                <a:latin typeface="Arial"/>
                <a:cs typeface="Arial"/>
              </a:rPr>
              <a:t>sinodalidad</a:t>
            </a:r>
            <a:r>
              <a:rPr lang="es-ES" sz="1200" spc="-5" dirty="0">
                <a:latin typeface="Arial"/>
                <a:cs typeface="Arial"/>
              </a:rPr>
              <a:t>  puede </a:t>
            </a:r>
            <a:r>
              <a:rPr lang="es-ES" sz="1200" dirty="0">
                <a:latin typeface="Arial"/>
                <a:cs typeface="Arial"/>
              </a:rPr>
              <a:t>ser un camino </a:t>
            </a:r>
            <a:r>
              <a:rPr lang="es-ES" sz="1200" spc="-5" dirty="0">
                <a:latin typeface="Arial"/>
                <a:cs typeface="Arial"/>
              </a:rPr>
              <a:t>hacia </a:t>
            </a:r>
            <a:r>
              <a:rPr lang="es-ES" sz="1200" dirty="0">
                <a:latin typeface="Arial"/>
                <a:cs typeface="Arial"/>
              </a:rPr>
              <a:t>la  transformación y </a:t>
            </a:r>
            <a:r>
              <a:rPr lang="es-ES" sz="1200" spc="-5" dirty="0">
                <a:latin typeface="Arial"/>
                <a:cs typeface="Arial"/>
              </a:rPr>
              <a:t>una herramienta para </a:t>
            </a:r>
            <a:r>
              <a:rPr lang="es-ES" sz="1200" dirty="0">
                <a:latin typeface="Arial"/>
                <a:cs typeface="Arial"/>
              </a:rPr>
              <a:t>la  </a:t>
            </a:r>
            <a:r>
              <a:rPr lang="es-ES" sz="1200" spc="-5" dirty="0">
                <a:latin typeface="Arial"/>
                <a:cs typeface="Arial"/>
              </a:rPr>
              <a:t>apertura hacia los demás.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s-ES" sz="1200" dirty="0">
                <a:latin typeface="Arial"/>
                <a:cs typeface="Arial"/>
              </a:rPr>
              <a:t>En su </a:t>
            </a:r>
            <a:r>
              <a:rPr lang="es-ES" sz="1200" spc="-5" dirty="0">
                <a:latin typeface="Arial"/>
                <a:cs typeface="Arial"/>
              </a:rPr>
              <a:t>discurso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la Curia Romana</a:t>
            </a:r>
            <a:r>
              <a:rPr lang="es-ES" sz="1200" spc="-65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en diciembre de 2021, el papa Francisco</a:t>
            </a:r>
            <a:r>
              <a:rPr lang="es-ES" sz="1200" spc="-3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dijo: </a:t>
            </a:r>
            <a:r>
              <a:rPr lang="en-US" sz="1200" spc="-5" dirty="0">
                <a:latin typeface="Arial"/>
                <a:cs typeface="Arial"/>
              </a:rPr>
              <a:t>Durante la </a:t>
            </a:r>
            <a:r>
              <a:rPr lang="en-US" sz="1200" spc="-5" dirty="0" err="1">
                <a:latin typeface="Arial"/>
                <a:cs typeface="Arial"/>
              </a:rPr>
              <a:t>apertura</a:t>
            </a:r>
            <a:r>
              <a:rPr lang="en-US" sz="1200" spc="-5" dirty="0">
                <a:latin typeface="Arial"/>
                <a:cs typeface="Arial"/>
              </a:rPr>
              <a:t> de la</a:t>
            </a:r>
            <a:r>
              <a:rPr lang="en-US" sz="1200" spc="-40" dirty="0">
                <a:latin typeface="Arial"/>
                <a:cs typeface="Arial"/>
              </a:rPr>
              <a:t> </a:t>
            </a:r>
            <a:r>
              <a:rPr lang="en-US" sz="1200" spc="-5" dirty="0" err="1">
                <a:latin typeface="Arial"/>
                <a:cs typeface="Arial"/>
              </a:rPr>
              <a:t>asamblea</a:t>
            </a:r>
            <a:r>
              <a:rPr lang="en-US" sz="1200" spc="-5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sinodal, utilicé </a:t>
            </a:r>
            <a:r>
              <a:rPr lang="es-ES" sz="1200" dirty="0">
                <a:latin typeface="Arial"/>
                <a:cs typeface="Arial"/>
              </a:rPr>
              <a:t>tres </a:t>
            </a:r>
            <a:r>
              <a:rPr lang="es-ES" sz="1200" spc="-5" dirty="0">
                <a:latin typeface="Arial"/>
                <a:cs typeface="Arial"/>
              </a:rPr>
              <a:t>palabras</a:t>
            </a:r>
            <a:r>
              <a:rPr lang="es-ES" sz="1200" spc="-35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clave: participación, comunión </a:t>
            </a:r>
            <a:r>
              <a:rPr lang="es-ES" sz="1200" dirty="0">
                <a:latin typeface="Arial"/>
                <a:cs typeface="Arial"/>
              </a:rPr>
              <a:t>y misión. </a:t>
            </a:r>
            <a:r>
              <a:rPr lang="es-ES" sz="1200" spc="-5" dirty="0">
                <a:latin typeface="Arial"/>
                <a:cs typeface="Arial"/>
              </a:rPr>
              <a:t>Estas  </a:t>
            </a:r>
            <a:r>
              <a:rPr lang="es-ES" sz="1200" dirty="0">
                <a:latin typeface="Arial"/>
                <a:cs typeface="Arial"/>
              </a:rPr>
              <a:t>surgen de </a:t>
            </a:r>
            <a:r>
              <a:rPr lang="es-ES" sz="1200" spc="-5" dirty="0">
                <a:latin typeface="Arial"/>
                <a:cs typeface="Arial"/>
              </a:rPr>
              <a:t>un </a:t>
            </a:r>
            <a:r>
              <a:rPr lang="es-ES" sz="1200" dirty="0">
                <a:latin typeface="Arial"/>
                <a:cs typeface="Arial"/>
              </a:rPr>
              <a:t>corazón </a:t>
            </a:r>
            <a:r>
              <a:rPr lang="es-ES" sz="1200" spc="-5" dirty="0">
                <a:latin typeface="Arial"/>
                <a:cs typeface="Arial"/>
              </a:rPr>
              <a:t>humilde: </a:t>
            </a:r>
            <a:r>
              <a:rPr lang="es-ES" sz="1200" dirty="0">
                <a:latin typeface="Arial"/>
                <a:cs typeface="Arial"/>
              </a:rPr>
              <a:t>sin  </a:t>
            </a:r>
            <a:r>
              <a:rPr lang="es-ES" sz="1200" spc="-5" dirty="0">
                <a:latin typeface="Arial"/>
                <a:cs typeface="Arial"/>
              </a:rPr>
              <a:t>humildad no puede haber ni</a:t>
            </a:r>
            <a:r>
              <a:rPr lang="es-ES" sz="1200" spc="-6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participación, comunión, ni </a:t>
            </a:r>
            <a:r>
              <a:rPr lang="es-ES" sz="1200" dirty="0">
                <a:latin typeface="Arial"/>
                <a:cs typeface="Arial"/>
              </a:rPr>
              <a:t>misión. Esas </a:t>
            </a:r>
            <a:r>
              <a:rPr lang="es-ES" sz="1200" spc="-5" dirty="0">
                <a:latin typeface="Arial"/>
                <a:cs typeface="Arial"/>
              </a:rPr>
              <a:t>palabras</a:t>
            </a:r>
            <a:r>
              <a:rPr lang="es-ES" sz="1200" spc="-50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son </a:t>
            </a:r>
            <a:r>
              <a:rPr lang="es-ES" sz="1200" spc="-5" dirty="0">
                <a:latin typeface="Arial"/>
                <a:cs typeface="Arial"/>
              </a:rPr>
              <a:t>los </a:t>
            </a:r>
            <a:r>
              <a:rPr lang="es-ES" sz="1200" dirty="0">
                <a:latin typeface="Arial"/>
                <a:cs typeface="Arial"/>
              </a:rPr>
              <a:t>tres requisitos </a:t>
            </a:r>
            <a:r>
              <a:rPr lang="es-ES" sz="1200" spc="-5" dirty="0">
                <a:latin typeface="Arial"/>
                <a:cs typeface="Arial"/>
              </a:rPr>
              <a:t>que </a:t>
            </a:r>
            <a:r>
              <a:rPr lang="es-ES" sz="1200" dirty="0">
                <a:latin typeface="Arial"/>
                <a:cs typeface="Arial"/>
              </a:rPr>
              <a:t>me </a:t>
            </a:r>
            <a:r>
              <a:rPr lang="es-ES" sz="1200" spc="-5" dirty="0">
                <a:latin typeface="Arial"/>
                <a:cs typeface="Arial"/>
              </a:rPr>
              <a:t>gustaría</a:t>
            </a:r>
            <a:r>
              <a:rPr lang="es-ES" sz="1200" spc="-85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señalar como </a:t>
            </a:r>
            <a:r>
              <a:rPr lang="es-ES" sz="1200" spc="-5" dirty="0">
                <a:latin typeface="Arial"/>
                <a:cs typeface="Arial"/>
              </a:rPr>
              <a:t>un estilo </a:t>
            </a:r>
            <a:r>
              <a:rPr lang="es-ES" sz="1200" dirty="0">
                <a:latin typeface="Arial"/>
                <a:cs typeface="Arial"/>
              </a:rPr>
              <a:t>de </a:t>
            </a:r>
            <a:r>
              <a:rPr lang="es-ES" sz="1200" spc="-5" dirty="0">
                <a:latin typeface="Arial"/>
                <a:cs typeface="Arial"/>
              </a:rPr>
              <a:t>humildad </a:t>
            </a:r>
            <a:r>
              <a:rPr lang="es-ES" sz="1200" dirty="0">
                <a:latin typeface="Arial"/>
                <a:cs typeface="Arial"/>
              </a:rPr>
              <a:t>al</a:t>
            </a:r>
            <a:r>
              <a:rPr lang="es-ES" sz="1200" spc="-8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que debemos aspirar aquí en la Curia.</a:t>
            </a:r>
            <a:r>
              <a:rPr lang="es-ES" sz="1200" spc="-3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Tres </a:t>
            </a:r>
            <a:r>
              <a:rPr lang="es-ES" sz="1200" dirty="0">
                <a:latin typeface="Arial"/>
                <a:cs typeface="Arial"/>
              </a:rPr>
              <a:t>formas </a:t>
            </a:r>
            <a:r>
              <a:rPr lang="es-ES" sz="1200" spc="-5" dirty="0">
                <a:latin typeface="Arial"/>
                <a:cs typeface="Arial"/>
              </a:rPr>
              <a:t>de hacer del </a:t>
            </a:r>
            <a:r>
              <a:rPr lang="es-ES" sz="1200" dirty="0">
                <a:latin typeface="Arial"/>
                <a:cs typeface="Arial"/>
              </a:rPr>
              <a:t>camino </a:t>
            </a:r>
            <a:r>
              <a:rPr lang="es-ES" sz="1200" spc="-5" dirty="0">
                <a:latin typeface="Arial"/>
                <a:cs typeface="Arial"/>
              </a:rPr>
              <a:t>de la humildad  un </a:t>
            </a:r>
            <a:r>
              <a:rPr lang="es-ES" sz="1200" dirty="0">
                <a:latin typeface="Arial"/>
                <a:cs typeface="Arial"/>
              </a:rPr>
              <a:t>camino concreto a seguir </a:t>
            </a:r>
            <a:r>
              <a:rPr lang="es-ES" sz="1200" spc="-5" dirty="0">
                <a:latin typeface="Arial"/>
                <a:cs typeface="Arial"/>
              </a:rPr>
              <a:t>en la práctica. 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s-ES" sz="1200" dirty="0">
                <a:latin typeface="Arial"/>
                <a:cs typeface="Arial"/>
              </a:rPr>
              <a:t>En </a:t>
            </a:r>
            <a:r>
              <a:rPr lang="es-ES" sz="1200" spc="-5" dirty="0">
                <a:latin typeface="Arial"/>
                <a:cs typeface="Arial"/>
              </a:rPr>
              <a:t>primer lugar, </a:t>
            </a:r>
            <a:r>
              <a:rPr lang="es-ES" sz="1200" dirty="0">
                <a:latin typeface="Arial"/>
                <a:cs typeface="Arial"/>
              </a:rPr>
              <a:t>la </a:t>
            </a:r>
            <a:r>
              <a:rPr lang="es-ES" sz="1200" spc="-5" dirty="0">
                <a:latin typeface="Arial"/>
                <a:cs typeface="Arial"/>
              </a:rPr>
              <a:t>participación. </a:t>
            </a:r>
            <a:r>
              <a:rPr lang="es-ES" sz="1200" dirty="0">
                <a:latin typeface="Arial"/>
                <a:cs typeface="Arial"/>
              </a:rPr>
              <a:t>Esta </a:t>
            </a:r>
            <a:r>
              <a:rPr lang="es-ES" sz="1200" spc="-5" dirty="0">
                <a:latin typeface="Arial"/>
                <a:cs typeface="Arial"/>
              </a:rPr>
              <a:t>debe expresarse </a:t>
            </a:r>
            <a:r>
              <a:rPr lang="es-ES" sz="1200" dirty="0">
                <a:latin typeface="Arial"/>
                <a:cs typeface="Arial"/>
              </a:rPr>
              <a:t>a través </a:t>
            </a:r>
            <a:r>
              <a:rPr lang="es-ES" sz="1200" spc="-5" dirty="0">
                <a:latin typeface="Arial"/>
                <a:cs typeface="Arial"/>
              </a:rPr>
              <a:t>de </a:t>
            </a:r>
            <a:r>
              <a:rPr lang="es-ES" sz="1200" dirty="0">
                <a:latin typeface="Arial"/>
                <a:cs typeface="Arial"/>
              </a:rPr>
              <a:t>un </a:t>
            </a:r>
            <a:r>
              <a:rPr lang="es-ES" sz="1200" spc="-5" dirty="0">
                <a:latin typeface="Arial"/>
                <a:cs typeface="Arial"/>
              </a:rPr>
              <a:t>estilo de  corresponsabilidad. Ciertamente, en la  diversidad de nuestras funciones </a:t>
            </a:r>
            <a:r>
              <a:rPr lang="es-ES" sz="1200" dirty="0">
                <a:latin typeface="Arial"/>
                <a:cs typeface="Arial"/>
              </a:rPr>
              <a:t>y  </a:t>
            </a:r>
            <a:r>
              <a:rPr lang="es-ES" sz="1200" spc="-5" dirty="0">
                <a:latin typeface="Arial"/>
                <a:cs typeface="Arial"/>
              </a:rPr>
              <a:t>ministerios, las responsabilidades </a:t>
            </a:r>
            <a:r>
              <a:rPr lang="es-ES" sz="1200" dirty="0">
                <a:latin typeface="Arial"/>
                <a:cs typeface="Arial"/>
              </a:rPr>
              <a:t>serán  </a:t>
            </a:r>
            <a:r>
              <a:rPr lang="es-ES" sz="1200" spc="-5" dirty="0">
                <a:latin typeface="Arial"/>
                <a:cs typeface="Arial"/>
              </a:rPr>
              <a:t>diferentes, pero </a:t>
            </a:r>
            <a:r>
              <a:rPr lang="es-ES" sz="1200" dirty="0">
                <a:latin typeface="Arial"/>
                <a:cs typeface="Arial"/>
              </a:rPr>
              <a:t>es importante </a:t>
            </a:r>
            <a:r>
              <a:rPr lang="es-ES" sz="1200" spc="-5" dirty="0">
                <a:latin typeface="Arial"/>
                <a:cs typeface="Arial"/>
              </a:rPr>
              <a:t>que </a:t>
            </a:r>
            <a:r>
              <a:rPr lang="es-ES" sz="1200" dirty="0">
                <a:latin typeface="Arial"/>
                <a:cs typeface="Arial"/>
              </a:rPr>
              <a:t>todos se  sientan </a:t>
            </a:r>
            <a:r>
              <a:rPr lang="es-ES" sz="1200" spc="-5" dirty="0">
                <a:latin typeface="Arial"/>
                <a:cs typeface="Arial"/>
              </a:rPr>
              <a:t>involucrados, </a:t>
            </a:r>
            <a:r>
              <a:rPr lang="es-ES" sz="1200" dirty="0">
                <a:latin typeface="Arial"/>
                <a:cs typeface="Arial"/>
              </a:rPr>
              <a:t>corresponsables </a:t>
            </a:r>
            <a:r>
              <a:rPr lang="es-ES" sz="1200" spc="-5" dirty="0">
                <a:latin typeface="Arial"/>
                <a:cs typeface="Arial"/>
              </a:rPr>
              <a:t>del  </a:t>
            </a:r>
            <a:r>
              <a:rPr lang="es-ES" sz="1200" dirty="0">
                <a:latin typeface="Arial"/>
                <a:cs typeface="Arial"/>
              </a:rPr>
              <a:t>trabajo, sin tener la </a:t>
            </a:r>
            <a:r>
              <a:rPr lang="es-ES" sz="1200" spc="-5" dirty="0">
                <a:latin typeface="Arial"/>
                <a:cs typeface="Arial"/>
              </a:rPr>
              <a:t>experiencia  </a:t>
            </a:r>
            <a:r>
              <a:rPr lang="es-ES" sz="1200" spc="-5" dirty="0" err="1">
                <a:latin typeface="Arial"/>
                <a:cs typeface="Arial"/>
              </a:rPr>
              <a:t>despersonalizante</a:t>
            </a:r>
            <a:r>
              <a:rPr lang="es-ES" sz="1200" spc="-5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de </a:t>
            </a:r>
            <a:r>
              <a:rPr lang="es-ES" sz="1200" spc="-5" dirty="0">
                <a:latin typeface="Arial"/>
                <a:cs typeface="Arial"/>
              </a:rPr>
              <a:t>implementar un  programa ideado por otra persona. ... La  autoridad </a:t>
            </a:r>
            <a:r>
              <a:rPr lang="es-ES" sz="1200" dirty="0">
                <a:latin typeface="Arial"/>
                <a:cs typeface="Arial"/>
              </a:rPr>
              <a:t>se convierte </a:t>
            </a:r>
            <a:r>
              <a:rPr lang="es-ES" sz="1200" spc="-5" dirty="0">
                <a:latin typeface="Arial"/>
                <a:cs typeface="Arial"/>
              </a:rPr>
              <a:t>en </a:t>
            </a:r>
            <a:r>
              <a:rPr lang="es-ES" sz="1200" dirty="0">
                <a:latin typeface="Arial"/>
                <a:cs typeface="Arial"/>
              </a:rPr>
              <a:t>servicio cuando  comparte, </a:t>
            </a:r>
            <a:r>
              <a:rPr lang="es-ES" sz="1200" spc="-5" dirty="0">
                <a:latin typeface="Arial"/>
                <a:cs typeface="Arial"/>
              </a:rPr>
              <a:t>involucra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ayuda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las personas  </a:t>
            </a:r>
            <a:r>
              <a:rPr lang="es-ES" sz="1200" dirty="0">
                <a:latin typeface="Arial"/>
                <a:cs typeface="Arial"/>
              </a:rPr>
              <a:t>a</a:t>
            </a:r>
            <a:r>
              <a:rPr lang="es-ES" sz="1200" spc="-10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crecer.</a:t>
            </a:r>
          </a:p>
          <a:p>
            <a:pPr marL="12700" marR="0" lvl="0" indent="0" algn="l" defTabSz="914400" rtl="0" eaLnBrk="1" fontAlgn="auto" latinLnBrk="0" hangingPunct="1">
              <a:lnSpc>
                <a:spcPts val="9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spc="-5" dirty="0">
                <a:latin typeface="Arial"/>
                <a:cs typeface="Arial"/>
              </a:rPr>
              <a:t>La segunda palabra </a:t>
            </a:r>
            <a:r>
              <a:rPr lang="es-ES" sz="1200" dirty="0">
                <a:latin typeface="Arial"/>
                <a:cs typeface="Arial"/>
              </a:rPr>
              <a:t>es </a:t>
            </a:r>
            <a:r>
              <a:rPr lang="es-ES" sz="1200" spc="-5" dirty="0">
                <a:latin typeface="Arial"/>
                <a:cs typeface="Arial"/>
              </a:rPr>
              <a:t>comunión. </a:t>
            </a:r>
            <a:r>
              <a:rPr lang="es-ES" sz="1200" dirty="0">
                <a:latin typeface="Arial"/>
                <a:cs typeface="Arial"/>
              </a:rPr>
              <a:t>Esto</a:t>
            </a:r>
            <a:r>
              <a:rPr lang="es-ES" sz="1200" spc="-3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no </a:t>
            </a:r>
            <a:r>
              <a:rPr lang="es-ES" sz="1200" dirty="0">
                <a:latin typeface="Arial"/>
                <a:cs typeface="Arial"/>
              </a:rPr>
              <a:t>tiene </a:t>
            </a:r>
            <a:r>
              <a:rPr lang="es-ES" sz="1200" spc="-5" dirty="0">
                <a:latin typeface="Arial"/>
                <a:cs typeface="Arial"/>
              </a:rPr>
              <a:t>que </a:t>
            </a:r>
            <a:r>
              <a:rPr lang="es-ES" sz="1200" dirty="0">
                <a:latin typeface="Arial"/>
                <a:cs typeface="Arial"/>
              </a:rPr>
              <a:t>ver con mayorías o</a:t>
            </a:r>
            <a:r>
              <a:rPr lang="es-ES" sz="1200" spc="-45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minorías; esencialmente, </a:t>
            </a:r>
            <a:r>
              <a:rPr lang="es-ES" sz="1200" dirty="0">
                <a:latin typeface="Arial"/>
                <a:cs typeface="Arial"/>
              </a:rPr>
              <a:t>se </a:t>
            </a:r>
            <a:r>
              <a:rPr lang="es-ES" sz="1200" spc="-5" dirty="0">
                <a:latin typeface="Arial"/>
                <a:cs typeface="Arial"/>
              </a:rPr>
              <a:t>basa en nuestra relación  </a:t>
            </a:r>
            <a:r>
              <a:rPr lang="es-ES" sz="1200" dirty="0">
                <a:latin typeface="Arial"/>
                <a:cs typeface="Arial"/>
              </a:rPr>
              <a:t>con </a:t>
            </a:r>
            <a:r>
              <a:rPr lang="es-ES" sz="1200" spc="-5" dirty="0">
                <a:latin typeface="Arial"/>
                <a:cs typeface="Arial"/>
              </a:rPr>
              <a:t>Cristo. Nunca tendremos un estilo  evangélico en nuestros respectivos  entornos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menos que </a:t>
            </a:r>
            <a:r>
              <a:rPr lang="es-ES" sz="1200" dirty="0">
                <a:latin typeface="Arial"/>
                <a:cs typeface="Arial"/>
              </a:rPr>
              <a:t>volvamos a </a:t>
            </a:r>
            <a:r>
              <a:rPr lang="es-ES" sz="1200" spc="-5" dirty="0">
                <a:latin typeface="Arial"/>
                <a:cs typeface="Arial"/>
              </a:rPr>
              <a:t>poner </a:t>
            </a:r>
            <a:r>
              <a:rPr lang="es-ES" sz="1200" dirty="0">
                <a:latin typeface="Arial"/>
                <a:cs typeface="Arial"/>
              </a:rPr>
              <a:t>a  </a:t>
            </a:r>
            <a:r>
              <a:rPr lang="es-ES" sz="1200" spc="-5" dirty="0">
                <a:latin typeface="Arial"/>
                <a:cs typeface="Arial"/>
              </a:rPr>
              <a:t>Cristo en el centro, no </a:t>
            </a:r>
            <a:r>
              <a:rPr lang="es-ES" sz="1200" dirty="0">
                <a:latin typeface="Arial"/>
                <a:cs typeface="Arial"/>
              </a:rPr>
              <a:t>la </a:t>
            </a:r>
            <a:r>
              <a:rPr lang="es-ES" sz="1200" spc="-5" dirty="0">
                <a:latin typeface="Arial"/>
                <a:cs typeface="Arial"/>
              </a:rPr>
              <a:t>opinión de este </a:t>
            </a:r>
            <a:r>
              <a:rPr lang="es-ES" sz="1200" dirty="0">
                <a:latin typeface="Arial"/>
                <a:cs typeface="Arial"/>
              </a:rPr>
              <a:t>o </a:t>
            </a:r>
            <a:r>
              <a:rPr lang="es-ES" sz="1200" spc="-5" dirty="0">
                <a:latin typeface="Arial"/>
                <a:cs typeface="Arial"/>
              </a:rPr>
              <a:t>aquel partido: Cristo en el </a:t>
            </a:r>
            <a:r>
              <a:rPr lang="es-ES" sz="1200" dirty="0">
                <a:latin typeface="Arial"/>
                <a:cs typeface="Arial"/>
              </a:rPr>
              <a:t>centro. Muchos  </a:t>
            </a:r>
            <a:r>
              <a:rPr lang="es-ES" sz="1200" spc="-5" dirty="0">
                <a:latin typeface="Arial"/>
                <a:cs typeface="Arial"/>
              </a:rPr>
              <a:t>de nosotros trabajamos juntos, pero lo que </a:t>
            </a:r>
            <a:r>
              <a:rPr lang="es-ES" sz="1200" dirty="0">
                <a:latin typeface="Arial"/>
                <a:cs typeface="Arial"/>
              </a:rPr>
              <a:t>construye </a:t>
            </a:r>
            <a:r>
              <a:rPr lang="es-ES" sz="1200" spc="-5" dirty="0">
                <a:latin typeface="Arial"/>
                <a:cs typeface="Arial"/>
              </a:rPr>
              <a:t>la comunión es </a:t>
            </a:r>
            <a:r>
              <a:rPr lang="es-ES" sz="1200" dirty="0">
                <a:latin typeface="Arial"/>
                <a:cs typeface="Arial"/>
              </a:rPr>
              <a:t>también la </a:t>
            </a:r>
            <a:r>
              <a:rPr lang="es-ES" sz="1200" spc="-5" dirty="0">
                <a:latin typeface="Arial"/>
                <a:cs typeface="Arial"/>
              </a:rPr>
              <a:t>capacidad de </a:t>
            </a:r>
            <a:r>
              <a:rPr lang="es-ES" sz="1200" dirty="0">
                <a:latin typeface="Arial"/>
                <a:cs typeface="Arial"/>
              </a:rPr>
              <a:t>rezar </a:t>
            </a:r>
            <a:r>
              <a:rPr lang="es-ES" sz="1200" spc="-5" dirty="0">
                <a:latin typeface="Arial"/>
                <a:cs typeface="Arial"/>
              </a:rPr>
              <a:t>juntos, de escuchar  juntos la palabra de Dios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de construir  relaciones que </a:t>
            </a:r>
            <a:r>
              <a:rPr lang="es-ES" sz="1200" dirty="0">
                <a:latin typeface="Arial"/>
                <a:cs typeface="Arial"/>
              </a:rPr>
              <a:t>vayan más </a:t>
            </a:r>
            <a:r>
              <a:rPr lang="es-ES" sz="1200" spc="-5" dirty="0">
                <a:latin typeface="Arial"/>
                <a:cs typeface="Arial"/>
              </a:rPr>
              <a:t>allá del </a:t>
            </a:r>
            <a:r>
              <a:rPr lang="es-ES" sz="1200" dirty="0">
                <a:latin typeface="Arial"/>
                <a:cs typeface="Arial"/>
              </a:rPr>
              <a:t>trabajo</a:t>
            </a:r>
            <a:r>
              <a:rPr lang="es-ES" sz="1200" spc="-45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n-US" sz="1200" dirty="0" err="1">
                <a:latin typeface="Arial"/>
                <a:cs typeface="Arial"/>
              </a:rPr>
              <a:t>fortalezcan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spc="-5" dirty="0">
                <a:latin typeface="Arial"/>
                <a:cs typeface="Arial"/>
              </a:rPr>
              <a:t>las </a:t>
            </a:r>
            <a:r>
              <a:rPr lang="en-US" sz="1200" spc="-5" dirty="0" err="1">
                <a:latin typeface="Arial"/>
                <a:cs typeface="Arial"/>
              </a:rPr>
              <a:t>relaciones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entre nosotros ayudándonos unos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otros.  De lo contrario, </a:t>
            </a:r>
            <a:r>
              <a:rPr lang="es-ES" sz="1200" dirty="0">
                <a:latin typeface="Arial"/>
                <a:cs typeface="Arial"/>
              </a:rPr>
              <a:t>corremos </a:t>
            </a:r>
            <a:r>
              <a:rPr lang="es-ES" sz="1200" spc="-5" dirty="0">
                <a:latin typeface="Arial"/>
                <a:cs typeface="Arial"/>
              </a:rPr>
              <a:t>el </a:t>
            </a:r>
            <a:r>
              <a:rPr lang="es-ES" sz="1200" dirty="0">
                <a:latin typeface="Arial"/>
                <a:cs typeface="Arial"/>
              </a:rPr>
              <a:t>riesgo </a:t>
            </a:r>
            <a:r>
              <a:rPr lang="es-ES" sz="1200" spc="-5" dirty="0">
                <a:latin typeface="Arial"/>
                <a:cs typeface="Arial"/>
              </a:rPr>
              <a:t>de no  </a:t>
            </a:r>
            <a:r>
              <a:rPr lang="es-ES" sz="1200" dirty="0">
                <a:latin typeface="Arial"/>
                <a:cs typeface="Arial"/>
              </a:rPr>
              <a:t>ser más </a:t>
            </a:r>
            <a:r>
              <a:rPr lang="es-ES" sz="1200" spc="-5" dirty="0">
                <a:latin typeface="Arial"/>
                <a:cs typeface="Arial"/>
              </a:rPr>
              <a:t>que extraños que trabajan en el  </a:t>
            </a:r>
            <a:r>
              <a:rPr lang="es-ES" sz="1200" dirty="0">
                <a:latin typeface="Arial"/>
                <a:cs typeface="Arial"/>
              </a:rPr>
              <a:t>mismo </a:t>
            </a:r>
            <a:r>
              <a:rPr lang="es-ES" sz="1200" spc="-5" dirty="0">
                <a:latin typeface="Arial"/>
                <a:cs typeface="Arial"/>
              </a:rPr>
              <a:t>lugar, competidores.</a:t>
            </a:r>
            <a:endParaRPr lang="es-ES" sz="1200" dirty="0"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9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9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>
              <a:latin typeface="Arial"/>
              <a:cs typeface="Arial"/>
            </a:endParaRPr>
          </a:p>
          <a:p>
            <a:pPr marL="12700">
              <a:lnSpc>
                <a:spcPts val="980"/>
              </a:lnSpc>
            </a:pPr>
            <a:endParaRPr lang="es-ES" sz="1200" dirty="0">
              <a:latin typeface="Arial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ts val="10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>
              <a:latin typeface="Arial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ts val="10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>
              <a:latin typeface="Arial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ts val="10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>
              <a:latin typeface="Arial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ts val="10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>
              <a:latin typeface="Arial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ts val="10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>
              <a:latin typeface="Arial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ts val="10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>
              <a:latin typeface="Arial"/>
              <a:cs typeface="Arial"/>
            </a:endParaRPr>
          </a:p>
          <a:p>
            <a:pPr marL="12700" marR="5080">
              <a:lnSpc>
                <a:spcPts val="1030"/>
              </a:lnSpc>
            </a:pPr>
            <a:endParaRPr lang="es-E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664C-4B70-4209-9BB4-50B6885523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84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45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3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07:56:54</a:t>
            </a:r>
            <a:endParaRPr lang="es-ES" sz="800" dirty="0">
              <a:latin typeface="Arial"/>
              <a:cs typeface="Arial"/>
            </a:endParaRPr>
          </a:p>
          <a:p>
            <a:r>
              <a:rPr lang="es-ES" sz="1200" spc="-5" dirty="0">
                <a:latin typeface="Arial"/>
                <a:cs typeface="Arial"/>
              </a:rPr>
              <a:t>Como señala el papa </a:t>
            </a:r>
            <a:r>
              <a:rPr lang="es-ES" sz="1200" dirty="0">
                <a:latin typeface="Arial"/>
                <a:cs typeface="Arial"/>
              </a:rPr>
              <a:t>Francisco, </a:t>
            </a:r>
            <a:r>
              <a:rPr lang="es-ES" sz="1200" spc="-5" dirty="0">
                <a:latin typeface="Arial"/>
                <a:cs typeface="Arial"/>
              </a:rPr>
              <a:t>no  podemos estar abiertos los unos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los otros  </a:t>
            </a:r>
            <a:r>
              <a:rPr lang="es-ES" sz="1200" dirty="0">
                <a:latin typeface="Arial"/>
                <a:cs typeface="Arial"/>
              </a:rPr>
              <a:t>si </a:t>
            </a:r>
            <a:r>
              <a:rPr lang="es-ES" sz="1200" spc="-5" dirty="0">
                <a:latin typeface="Arial"/>
                <a:cs typeface="Arial"/>
              </a:rPr>
              <a:t>estamos encerrados en nuestras  convicciones. La </a:t>
            </a:r>
            <a:r>
              <a:rPr lang="es-ES" sz="1200" spc="-5" dirty="0" err="1">
                <a:latin typeface="Arial"/>
                <a:cs typeface="Arial"/>
              </a:rPr>
              <a:t>sinodalidad</a:t>
            </a:r>
            <a:r>
              <a:rPr lang="es-ES" sz="1200" spc="-5" dirty="0">
                <a:latin typeface="Arial"/>
                <a:cs typeface="Arial"/>
              </a:rPr>
              <a:t> requiere una  postura de vulnerabilidad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apertura, en  lugar </a:t>
            </a:r>
            <a:r>
              <a:rPr lang="es-ES" sz="1200" dirty="0">
                <a:latin typeface="Arial"/>
                <a:cs typeface="Arial"/>
              </a:rPr>
              <a:t>de </a:t>
            </a:r>
            <a:r>
              <a:rPr lang="es-ES" sz="1200" spc="-5" dirty="0">
                <a:latin typeface="Arial"/>
                <a:cs typeface="Arial"/>
              </a:rPr>
              <a:t>«encerrarnos </a:t>
            </a:r>
            <a:r>
              <a:rPr lang="es-ES" sz="1200" dirty="0">
                <a:latin typeface="Arial"/>
                <a:cs typeface="Arial"/>
              </a:rPr>
              <a:t>en </a:t>
            </a:r>
            <a:r>
              <a:rPr lang="es-ES" sz="1200" spc="-5" dirty="0">
                <a:latin typeface="Arial"/>
                <a:cs typeface="Arial"/>
              </a:rPr>
              <a:t>nuestras  convicciones». Debemos discernir  eficazmente nuestros prejuicios </a:t>
            </a:r>
            <a:r>
              <a:rPr lang="es-ES" sz="1200" dirty="0">
                <a:latin typeface="Arial"/>
                <a:cs typeface="Arial"/>
              </a:rPr>
              <a:t>y  suposiciones siendo reflexivos y</a:t>
            </a:r>
            <a:r>
              <a:rPr lang="es-ES" sz="1200" spc="-65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curiosos.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664C-4B70-4209-9BB4-50B6885523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00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0-2Comvqm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9460" cy="2259330"/>
          </a:xfrm>
          <a:custGeom>
            <a:avLst/>
            <a:gdLst/>
            <a:ahLst/>
            <a:cxnLst/>
            <a:rect l="l" t="t" r="r" b="b"/>
            <a:pathLst>
              <a:path w="12189460" h="2259330">
                <a:moveTo>
                  <a:pt x="0" y="2258720"/>
                </a:moveTo>
                <a:lnTo>
                  <a:pt x="12188952" y="2258720"/>
                </a:lnTo>
                <a:lnTo>
                  <a:pt x="12188952" y="0"/>
                </a:lnTo>
                <a:lnTo>
                  <a:pt x="0" y="0"/>
                </a:lnTo>
                <a:lnTo>
                  <a:pt x="0" y="2258720"/>
                </a:lnTo>
                <a:close/>
              </a:path>
            </a:pathLst>
          </a:custGeom>
          <a:solidFill>
            <a:srgbClr val="F1EBEA">
              <a:alpha val="61175"/>
            </a:srgbClr>
          </a:solidFill>
        </p:spPr>
        <p:txBody>
          <a:bodyPr wrap="square" lIns="0" tIns="0" rIns="0" bIns="0" rtlCol="0"/>
          <a:lstStyle/>
          <a:p>
            <a:r>
              <a:rPr lang="es-ES" sz="4000" dirty="0">
                <a:solidFill>
                  <a:srgbClr val="745B5E"/>
                </a:solidFill>
                <a:latin typeface="Trade Gothic Next Heavy" panose="020F0502020204030204" pitchFamily="34" charset="0"/>
                <a:cs typeface="Aharoni" panose="020F0502020204030204" pitchFamily="2" charset="-79"/>
              </a:rPr>
              <a:t> Sesión</a:t>
            </a:r>
            <a:r>
              <a:rPr lang="es-ES" sz="2800" dirty="0">
                <a:solidFill>
                  <a:srgbClr val="745B5E"/>
                </a:solidFill>
                <a:latin typeface="Trade Gothic Next Heavy" panose="020F0502020204030204" pitchFamily="34" charset="0"/>
                <a:cs typeface="Aharoni" panose="020F0502020204030204" pitchFamily="2" charset="-79"/>
              </a:rPr>
              <a:t> </a:t>
            </a:r>
            <a:r>
              <a:rPr lang="es-ES" sz="3200" dirty="0">
                <a:solidFill>
                  <a:srgbClr val="745B5E"/>
                </a:solidFill>
                <a:latin typeface="Trade Gothic Next Heavy" panose="020F0502020204030204" pitchFamily="34" charset="0"/>
                <a:cs typeface="Aharoni" panose="020F0502020204030204" pitchFamily="2" charset="-79"/>
              </a:rPr>
              <a:t>4</a:t>
            </a:r>
            <a:r>
              <a:rPr lang="es-ES" sz="2800" dirty="0">
                <a:solidFill>
                  <a:srgbClr val="745B5E"/>
                </a:solidFill>
                <a:latin typeface="Trade Gothic Next Heavy" panose="020F0502020204030204" pitchFamily="34" charset="0"/>
                <a:cs typeface="Aharoni" panose="020F0502020204030204" pitchFamily="2" charset="-79"/>
              </a:rPr>
              <a:t>:</a:t>
            </a:r>
          </a:p>
          <a:p>
            <a:r>
              <a:rPr lang="es-ES" sz="4000" dirty="0">
                <a:solidFill>
                  <a:srgbClr val="745B5E"/>
                </a:solidFill>
                <a:latin typeface="Trade Gothic Next Heavy" panose="020F0502020204030204" pitchFamily="34" charset="0"/>
                <a:cs typeface="Aharoni" panose="020F0502020204030204" pitchFamily="2" charset="-79"/>
              </a:rPr>
              <a:t> Caminos hacia la transformación</a:t>
            </a:r>
            <a:endParaRPr lang="en-US" sz="4000" dirty="0">
              <a:solidFill>
                <a:srgbClr val="745B5E"/>
              </a:solidFill>
              <a:latin typeface="Trade Gothic Next Heavy" panose="020F0502020204030204" pitchFamily="34" charset="0"/>
              <a:cs typeface="Aharoni" panose="020F0502020204030204" pitchFamily="2" charset="-79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855815"/>
            <a:ext cx="12189460" cy="0"/>
          </a:xfrm>
          <a:custGeom>
            <a:avLst/>
            <a:gdLst/>
            <a:ahLst/>
            <a:cxnLst/>
            <a:rect l="l" t="t" r="r" b="b"/>
            <a:pathLst>
              <a:path w="12189460">
                <a:moveTo>
                  <a:pt x="0" y="0"/>
                </a:moveTo>
                <a:lnTo>
                  <a:pt x="12188952" y="0"/>
                </a:lnTo>
              </a:path>
            </a:pathLst>
          </a:custGeom>
          <a:ln w="4368">
            <a:solidFill>
              <a:srgbClr val="F1EB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258720"/>
            <a:ext cx="12192000" cy="45992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534160" y="691742"/>
            <a:ext cx="1428749" cy="1428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64195" y="856195"/>
            <a:ext cx="2486087" cy="11219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FFDBA3-5ABA-42BF-4349-835C52B003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2717573"/>
            <a:ext cx="6963747" cy="36009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00322"/>
            <a:ext cx="12189460" cy="2955290"/>
          </a:xfrm>
          <a:custGeom>
            <a:avLst/>
            <a:gdLst/>
            <a:ahLst/>
            <a:cxnLst/>
            <a:rect l="l" t="t" r="r" b="b"/>
            <a:pathLst>
              <a:path w="12189460" h="2955290">
                <a:moveTo>
                  <a:pt x="0" y="2955048"/>
                </a:moveTo>
                <a:lnTo>
                  <a:pt x="12188952" y="2955048"/>
                </a:lnTo>
                <a:lnTo>
                  <a:pt x="12188952" y="0"/>
                </a:lnTo>
                <a:lnTo>
                  <a:pt x="0" y="0"/>
                </a:lnTo>
                <a:lnTo>
                  <a:pt x="0" y="2955048"/>
                </a:lnTo>
                <a:close/>
              </a:path>
            </a:pathLst>
          </a:custGeom>
          <a:solidFill>
            <a:srgbClr val="F1EBEA">
              <a:alpha val="6117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89460" cy="6855459"/>
          </a:xfrm>
          <a:custGeom>
            <a:avLst/>
            <a:gdLst/>
            <a:ahLst/>
            <a:cxnLst/>
            <a:rect l="l" t="t" r="r" b="b"/>
            <a:pathLst>
              <a:path w="12189460" h="6855459">
                <a:moveTo>
                  <a:pt x="12188952" y="0"/>
                </a:moveTo>
                <a:lnTo>
                  <a:pt x="12188952" y="6855371"/>
                </a:lnTo>
                <a:lnTo>
                  <a:pt x="0" y="6855371"/>
                </a:lnTo>
                <a:lnTo>
                  <a:pt x="0" y="0"/>
                </a:lnTo>
              </a:path>
            </a:pathLst>
          </a:custGeom>
          <a:ln w="127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39098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3237" y="1289633"/>
            <a:ext cx="6402204" cy="4273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488555" y="1562125"/>
            <a:ext cx="4323715" cy="191833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4960"/>
              </a:lnSpc>
              <a:spcBef>
                <a:spcPts val="280"/>
              </a:spcBef>
            </a:pPr>
            <a:r>
              <a:rPr sz="4150" b="1" spc="345" dirty="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sz="415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150" b="1" spc="290" dirty="0">
                <a:solidFill>
                  <a:srgbClr val="FFFFFF"/>
                </a:solidFill>
                <a:latin typeface="Calibri"/>
                <a:cs typeface="Calibri"/>
              </a:rPr>
              <a:t>herramienta  para </a:t>
            </a:r>
            <a:r>
              <a:rPr sz="4150" b="1" spc="229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4150" b="1" spc="275" dirty="0">
                <a:solidFill>
                  <a:srgbClr val="FFFFFF"/>
                </a:solidFill>
                <a:latin typeface="Calibri"/>
                <a:cs typeface="Calibri"/>
              </a:rPr>
              <a:t>apertura  </a:t>
            </a:r>
            <a:r>
              <a:rPr sz="4150" b="1" spc="270" dirty="0">
                <a:solidFill>
                  <a:srgbClr val="FFFFFF"/>
                </a:solidFill>
                <a:latin typeface="Calibri"/>
                <a:cs typeface="Calibri"/>
              </a:rPr>
              <a:t>hacia </a:t>
            </a:r>
            <a:r>
              <a:rPr sz="4150" b="1" spc="235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415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150" b="1" spc="340" dirty="0">
                <a:solidFill>
                  <a:srgbClr val="FFFFFF"/>
                </a:solidFill>
                <a:latin typeface="Calibri"/>
                <a:cs typeface="Calibri"/>
              </a:rPr>
              <a:t>dem</a:t>
            </a:r>
            <a:r>
              <a:rPr sz="4150" b="1" spc="340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4150" b="1" spc="34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41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925050" y="449440"/>
            <a:ext cx="223583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6939" y="567232"/>
            <a:ext cx="5155565" cy="65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50" b="1" spc="290" dirty="0">
                <a:solidFill>
                  <a:srgbClr val="44131A"/>
                </a:solidFill>
                <a:latin typeface="Calibri"/>
                <a:cs typeface="Calibri"/>
              </a:rPr>
              <a:t>Persona </a:t>
            </a:r>
            <a:r>
              <a:rPr sz="4150" b="1" spc="330" dirty="0">
                <a:solidFill>
                  <a:srgbClr val="44131A"/>
                </a:solidFill>
                <a:latin typeface="Calibri"/>
                <a:cs typeface="Calibri"/>
              </a:rPr>
              <a:t>no</a:t>
            </a:r>
            <a:r>
              <a:rPr sz="4150" b="1" spc="-114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4150" b="1" spc="245" dirty="0">
                <a:solidFill>
                  <a:srgbClr val="44131A"/>
                </a:solidFill>
                <a:latin typeface="Calibri"/>
                <a:cs typeface="Calibri"/>
              </a:rPr>
              <a:t>reflexiva</a:t>
            </a:r>
            <a:endParaRPr sz="41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44200" y="0"/>
            <a:ext cx="1447799" cy="15357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719666"/>
            <a:ext cx="830177" cy="25481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09223" y="4176750"/>
            <a:ext cx="3333115" cy="1204595"/>
          </a:xfrm>
          <a:prstGeom prst="rect">
            <a:avLst/>
          </a:prstGeom>
          <a:solidFill>
            <a:srgbClr val="2F7A70"/>
          </a:solidFill>
          <a:ln w="12700">
            <a:solidFill>
              <a:srgbClr val="FFFFFF"/>
            </a:solidFill>
          </a:ln>
        </p:spPr>
        <p:txBody>
          <a:bodyPr vert="horz" wrap="square" lIns="0" tIns="155575" rIns="0" bIns="0" rtlCol="0">
            <a:spAutoFit/>
          </a:bodyPr>
          <a:lstStyle/>
          <a:p>
            <a:pPr marL="211454" marR="202565" indent="9525">
              <a:lnSpc>
                <a:spcPts val="4060"/>
              </a:lnSpc>
              <a:spcBef>
                <a:spcPts val="1225"/>
              </a:spcBef>
            </a:pPr>
            <a:r>
              <a:rPr sz="3750" spc="180" dirty="0">
                <a:solidFill>
                  <a:srgbClr val="FFFFFF"/>
                </a:solidFill>
                <a:latin typeface="Calibri"/>
                <a:cs typeface="Calibri"/>
              </a:rPr>
              <a:t>Mis</a:t>
            </a:r>
            <a:r>
              <a:rPr sz="37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50" spc="155" dirty="0">
                <a:solidFill>
                  <a:srgbClr val="FFFFFF"/>
                </a:solidFill>
                <a:latin typeface="Calibri"/>
                <a:cs typeface="Calibri"/>
              </a:rPr>
              <a:t>creencias  </a:t>
            </a:r>
            <a:r>
              <a:rPr sz="3750" spc="165" dirty="0">
                <a:solidFill>
                  <a:srgbClr val="FFFFFF"/>
                </a:solidFill>
                <a:latin typeface="Calibri"/>
                <a:cs typeface="Calibri"/>
              </a:rPr>
              <a:t>son</a:t>
            </a:r>
            <a:r>
              <a:rPr sz="375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50" spc="135" dirty="0">
                <a:solidFill>
                  <a:srgbClr val="FFFFFF"/>
                </a:solidFill>
                <a:latin typeface="Calibri"/>
                <a:cs typeface="Calibri"/>
              </a:rPr>
              <a:t>objetivas.</a:t>
            </a:r>
            <a:endParaRPr sz="37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42163" y="1843925"/>
            <a:ext cx="3333115" cy="1481455"/>
          </a:xfrm>
          <a:prstGeom prst="rect">
            <a:avLst/>
          </a:prstGeom>
          <a:solidFill>
            <a:srgbClr val="769A55"/>
          </a:solidFill>
          <a:ln w="12700">
            <a:solidFill>
              <a:srgbClr val="FFFFF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950">
              <a:latin typeface="Times New Roman"/>
              <a:cs typeface="Times New Roman"/>
            </a:endParaRPr>
          </a:p>
          <a:p>
            <a:pPr marL="690245" marR="289560" indent="-309880">
              <a:lnSpc>
                <a:spcPts val="4060"/>
              </a:lnSpc>
            </a:pPr>
            <a:r>
              <a:rPr sz="3750" spc="16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3750" spc="175" dirty="0">
                <a:solidFill>
                  <a:srgbClr val="FFFFFF"/>
                </a:solidFill>
                <a:latin typeface="Calibri"/>
                <a:cs typeface="Calibri"/>
              </a:rPr>
              <a:t>verdad</a:t>
            </a:r>
            <a:r>
              <a:rPr sz="375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50" spc="165" dirty="0">
                <a:solidFill>
                  <a:srgbClr val="FFFFFF"/>
                </a:solidFill>
                <a:latin typeface="Calibri"/>
                <a:cs typeface="Calibri"/>
              </a:rPr>
              <a:t>es  </a:t>
            </a:r>
            <a:r>
              <a:rPr sz="3750" spc="145" dirty="0">
                <a:solidFill>
                  <a:srgbClr val="FFFFFF"/>
                </a:solidFill>
                <a:latin typeface="Calibri"/>
                <a:cs typeface="Calibri"/>
              </a:rPr>
              <a:t>obvia.</a:t>
            </a:r>
            <a:endParaRPr sz="37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76296" y="1843925"/>
            <a:ext cx="3333115" cy="1997075"/>
          </a:xfrm>
          <a:prstGeom prst="rect">
            <a:avLst/>
          </a:prstGeom>
          <a:solidFill>
            <a:srgbClr val="A7928D"/>
          </a:solidFill>
          <a:ln w="12700">
            <a:solidFill>
              <a:srgbClr val="FFFFF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950">
              <a:latin typeface="Times New Roman"/>
              <a:cs typeface="Times New Roman"/>
            </a:endParaRPr>
          </a:p>
          <a:p>
            <a:pPr marL="189230" marR="330835" indent="297180">
              <a:lnSpc>
                <a:spcPts val="4060"/>
              </a:lnSpc>
            </a:pPr>
            <a:r>
              <a:rPr sz="3750" spc="180" dirty="0">
                <a:solidFill>
                  <a:srgbClr val="FFFFFF"/>
                </a:solidFill>
                <a:latin typeface="Calibri"/>
                <a:cs typeface="Calibri"/>
              </a:rPr>
              <a:t>Mis  </a:t>
            </a:r>
            <a:r>
              <a:rPr sz="3750" spc="155" dirty="0">
                <a:solidFill>
                  <a:srgbClr val="FFFFFF"/>
                </a:solidFill>
                <a:latin typeface="Calibri"/>
                <a:cs typeface="Calibri"/>
              </a:rPr>
              <a:t>creencias</a:t>
            </a:r>
            <a:r>
              <a:rPr sz="37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50" spc="-5" dirty="0">
                <a:solidFill>
                  <a:srgbClr val="FFFFFF"/>
                </a:solidFill>
                <a:latin typeface="Calibri"/>
                <a:cs typeface="Calibri"/>
              </a:rPr>
              <a:t>son  la</a:t>
            </a:r>
            <a:r>
              <a:rPr sz="375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50" spc="-5" dirty="0">
                <a:solidFill>
                  <a:srgbClr val="FFFFFF"/>
                </a:solidFill>
                <a:latin typeface="Calibri"/>
                <a:cs typeface="Calibri"/>
              </a:rPr>
              <a:t>verdad.</a:t>
            </a:r>
            <a:endParaRPr sz="37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6939" y="570331"/>
            <a:ext cx="9112885" cy="612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50" b="1" spc="245" dirty="0">
                <a:solidFill>
                  <a:srgbClr val="44131A"/>
                </a:solidFill>
                <a:latin typeface="Calibri"/>
                <a:cs typeface="Calibri"/>
              </a:rPr>
              <a:t>Presta </a:t>
            </a:r>
            <a:r>
              <a:rPr sz="3850" b="1" spc="254" dirty="0">
                <a:solidFill>
                  <a:srgbClr val="44131A"/>
                </a:solidFill>
                <a:latin typeface="Calibri"/>
                <a:cs typeface="Calibri"/>
              </a:rPr>
              <a:t>atención </a:t>
            </a:r>
            <a:r>
              <a:rPr sz="3850" b="1" spc="285" dirty="0">
                <a:solidFill>
                  <a:srgbClr val="44131A"/>
                </a:solidFill>
                <a:latin typeface="Calibri"/>
                <a:cs typeface="Calibri"/>
              </a:rPr>
              <a:t>a </a:t>
            </a:r>
            <a:r>
              <a:rPr sz="3850" b="1" spc="215" dirty="0">
                <a:solidFill>
                  <a:srgbClr val="44131A"/>
                </a:solidFill>
                <a:latin typeface="Calibri"/>
                <a:cs typeface="Calibri"/>
              </a:rPr>
              <a:t>las </a:t>
            </a:r>
            <a:r>
              <a:rPr sz="3850" b="1" spc="250" dirty="0">
                <a:solidFill>
                  <a:srgbClr val="44131A"/>
                </a:solidFill>
                <a:latin typeface="Calibri"/>
                <a:cs typeface="Calibri"/>
              </a:rPr>
              <a:t>suposiciones </a:t>
            </a:r>
            <a:r>
              <a:rPr sz="3850" b="1" spc="270" dirty="0">
                <a:solidFill>
                  <a:srgbClr val="44131A"/>
                </a:solidFill>
                <a:latin typeface="Calibri"/>
                <a:cs typeface="Calibri"/>
              </a:rPr>
              <a:t>y</a:t>
            </a:r>
            <a:r>
              <a:rPr sz="3850" b="1" spc="-450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3850" b="1" spc="-25" dirty="0">
                <a:solidFill>
                  <a:srgbClr val="44131A"/>
                </a:solidFill>
                <a:latin typeface="Calibri"/>
                <a:cs typeface="Calibri"/>
              </a:rPr>
              <a:t>los</a:t>
            </a:r>
            <a:endParaRPr sz="38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1167193"/>
            <a:ext cx="2431415" cy="612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50" b="1" spc="220" dirty="0">
                <a:solidFill>
                  <a:srgbClr val="44131A"/>
                </a:solidFill>
                <a:latin typeface="Calibri"/>
                <a:cs typeface="Calibri"/>
              </a:rPr>
              <a:t>prejuicios</a:t>
            </a:r>
            <a:r>
              <a:rPr sz="3850" b="1" spc="150" dirty="0">
                <a:solidFill>
                  <a:srgbClr val="44131A"/>
                </a:solidFill>
                <a:latin typeface="Calibri"/>
                <a:cs typeface="Calibri"/>
              </a:rPr>
              <a:t>.</a:t>
            </a:r>
            <a:endParaRPr sz="38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744200" y="0"/>
            <a:ext cx="1447799" cy="15357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719666"/>
            <a:ext cx="830177" cy="25481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9038" y="1879116"/>
            <a:ext cx="10156825" cy="955040"/>
          </a:xfrm>
          <a:custGeom>
            <a:avLst/>
            <a:gdLst/>
            <a:ahLst/>
            <a:cxnLst/>
            <a:rect l="l" t="t" r="r" b="b"/>
            <a:pathLst>
              <a:path w="10156825" h="955039">
                <a:moveTo>
                  <a:pt x="9997401" y="954708"/>
                </a:moveTo>
                <a:lnTo>
                  <a:pt x="159118" y="954708"/>
                </a:lnTo>
                <a:lnTo>
                  <a:pt x="108827" y="946598"/>
                </a:lnTo>
                <a:lnTo>
                  <a:pt x="65148" y="924009"/>
                </a:lnTo>
                <a:lnTo>
                  <a:pt x="30702" y="889567"/>
                </a:lnTo>
                <a:lnTo>
                  <a:pt x="8112" y="845887"/>
                </a:lnTo>
                <a:lnTo>
                  <a:pt x="0" y="795591"/>
                </a:lnTo>
                <a:lnTo>
                  <a:pt x="0" y="159118"/>
                </a:lnTo>
                <a:lnTo>
                  <a:pt x="8112" y="108822"/>
                </a:lnTo>
                <a:lnTo>
                  <a:pt x="30702" y="65142"/>
                </a:lnTo>
                <a:lnTo>
                  <a:pt x="65148" y="30699"/>
                </a:lnTo>
                <a:lnTo>
                  <a:pt x="108827" y="8111"/>
                </a:lnTo>
                <a:lnTo>
                  <a:pt x="159118" y="0"/>
                </a:lnTo>
                <a:lnTo>
                  <a:pt x="9997401" y="0"/>
                </a:lnTo>
                <a:lnTo>
                  <a:pt x="10047698" y="8111"/>
                </a:lnTo>
                <a:lnTo>
                  <a:pt x="10091380" y="30699"/>
                </a:lnTo>
                <a:lnTo>
                  <a:pt x="10125829" y="65142"/>
                </a:lnTo>
                <a:lnTo>
                  <a:pt x="10148420" y="108822"/>
                </a:lnTo>
                <a:lnTo>
                  <a:pt x="10156531" y="159118"/>
                </a:lnTo>
                <a:lnTo>
                  <a:pt x="10156531" y="795591"/>
                </a:lnTo>
                <a:lnTo>
                  <a:pt x="10148420" y="845887"/>
                </a:lnTo>
                <a:lnTo>
                  <a:pt x="10125829" y="889567"/>
                </a:lnTo>
                <a:lnTo>
                  <a:pt x="10091380" y="924009"/>
                </a:lnTo>
                <a:lnTo>
                  <a:pt x="10047698" y="946598"/>
                </a:lnTo>
                <a:lnTo>
                  <a:pt x="9997401" y="954708"/>
                </a:lnTo>
                <a:close/>
              </a:path>
            </a:pathLst>
          </a:custGeom>
          <a:solidFill>
            <a:srgbClr val="8FA2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7267" y="1997011"/>
            <a:ext cx="10156825" cy="955040"/>
          </a:xfrm>
          <a:custGeom>
            <a:avLst/>
            <a:gdLst/>
            <a:ahLst/>
            <a:cxnLst/>
            <a:rect l="l" t="t" r="r" b="b"/>
            <a:pathLst>
              <a:path w="10156825" h="955039">
                <a:moveTo>
                  <a:pt x="0" y="159118"/>
                </a:moveTo>
                <a:lnTo>
                  <a:pt x="0" y="159118"/>
                </a:lnTo>
                <a:lnTo>
                  <a:pt x="8112" y="108822"/>
                </a:lnTo>
                <a:lnTo>
                  <a:pt x="30702" y="65142"/>
                </a:lnTo>
                <a:lnTo>
                  <a:pt x="65148" y="30699"/>
                </a:lnTo>
                <a:lnTo>
                  <a:pt x="108827" y="8111"/>
                </a:lnTo>
                <a:lnTo>
                  <a:pt x="159118" y="0"/>
                </a:lnTo>
                <a:lnTo>
                  <a:pt x="9997401" y="0"/>
                </a:lnTo>
                <a:lnTo>
                  <a:pt x="9997401" y="0"/>
                </a:lnTo>
                <a:lnTo>
                  <a:pt x="10047698" y="8111"/>
                </a:lnTo>
                <a:lnTo>
                  <a:pt x="10091380" y="30699"/>
                </a:lnTo>
                <a:lnTo>
                  <a:pt x="10125829" y="65142"/>
                </a:lnTo>
                <a:lnTo>
                  <a:pt x="10148420" y="108822"/>
                </a:lnTo>
                <a:lnTo>
                  <a:pt x="10156531" y="159118"/>
                </a:lnTo>
                <a:lnTo>
                  <a:pt x="10156531" y="795591"/>
                </a:lnTo>
                <a:lnTo>
                  <a:pt x="10156531" y="795591"/>
                </a:lnTo>
                <a:lnTo>
                  <a:pt x="9997401" y="954708"/>
                </a:lnTo>
                <a:lnTo>
                  <a:pt x="159118" y="954708"/>
                </a:lnTo>
                <a:lnTo>
                  <a:pt x="159118" y="954708"/>
                </a:lnTo>
                <a:lnTo>
                  <a:pt x="0" y="795591"/>
                </a:lnTo>
                <a:lnTo>
                  <a:pt x="0" y="15911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7267" y="3020847"/>
            <a:ext cx="10156825" cy="955040"/>
          </a:xfrm>
          <a:custGeom>
            <a:avLst/>
            <a:gdLst/>
            <a:ahLst/>
            <a:cxnLst/>
            <a:rect l="l" t="t" r="r" b="b"/>
            <a:pathLst>
              <a:path w="10156825" h="955039">
                <a:moveTo>
                  <a:pt x="9997401" y="954708"/>
                </a:moveTo>
                <a:lnTo>
                  <a:pt x="159118" y="954708"/>
                </a:lnTo>
                <a:lnTo>
                  <a:pt x="108827" y="946598"/>
                </a:lnTo>
                <a:lnTo>
                  <a:pt x="65148" y="924009"/>
                </a:lnTo>
                <a:lnTo>
                  <a:pt x="30702" y="889567"/>
                </a:lnTo>
                <a:lnTo>
                  <a:pt x="8112" y="845887"/>
                </a:lnTo>
                <a:lnTo>
                  <a:pt x="0" y="795591"/>
                </a:lnTo>
                <a:lnTo>
                  <a:pt x="0" y="159118"/>
                </a:lnTo>
                <a:lnTo>
                  <a:pt x="8112" y="108822"/>
                </a:lnTo>
                <a:lnTo>
                  <a:pt x="30702" y="65142"/>
                </a:lnTo>
                <a:lnTo>
                  <a:pt x="65148" y="30699"/>
                </a:lnTo>
                <a:lnTo>
                  <a:pt x="108827" y="8111"/>
                </a:lnTo>
                <a:lnTo>
                  <a:pt x="159118" y="0"/>
                </a:lnTo>
                <a:lnTo>
                  <a:pt x="9997401" y="0"/>
                </a:lnTo>
                <a:lnTo>
                  <a:pt x="10047698" y="8111"/>
                </a:lnTo>
                <a:lnTo>
                  <a:pt x="10091380" y="30699"/>
                </a:lnTo>
                <a:lnTo>
                  <a:pt x="10125829" y="65142"/>
                </a:lnTo>
                <a:lnTo>
                  <a:pt x="10148420" y="108822"/>
                </a:lnTo>
                <a:lnTo>
                  <a:pt x="10156531" y="159118"/>
                </a:lnTo>
                <a:lnTo>
                  <a:pt x="10156531" y="795591"/>
                </a:lnTo>
                <a:lnTo>
                  <a:pt x="10148420" y="845887"/>
                </a:lnTo>
                <a:lnTo>
                  <a:pt x="10125829" y="889567"/>
                </a:lnTo>
                <a:lnTo>
                  <a:pt x="10091380" y="924009"/>
                </a:lnTo>
                <a:lnTo>
                  <a:pt x="10047698" y="946598"/>
                </a:lnTo>
                <a:lnTo>
                  <a:pt x="9997401" y="954708"/>
                </a:lnTo>
                <a:close/>
              </a:path>
            </a:pathLst>
          </a:custGeom>
          <a:solidFill>
            <a:srgbClr val="84AF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97267" y="3020847"/>
            <a:ext cx="10156825" cy="955040"/>
          </a:xfrm>
          <a:custGeom>
            <a:avLst/>
            <a:gdLst/>
            <a:ahLst/>
            <a:cxnLst/>
            <a:rect l="l" t="t" r="r" b="b"/>
            <a:pathLst>
              <a:path w="10156825" h="955039">
                <a:moveTo>
                  <a:pt x="0" y="159118"/>
                </a:moveTo>
                <a:lnTo>
                  <a:pt x="0" y="159118"/>
                </a:lnTo>
                <a:lnTo>
                  <a:pt x="8112" y="108822"/>
                </a:lnTo>
                <a:lnTo>
                  <a:pt x="30702" y="65142"/>
                </a:lnTo>
                <a:lnTo>
                  <a:pt x="65148" y="30699"/>
                </a:lnTo>
                <a:lnTo>
                  <a:pt x="108827" y="8111"/>
                </a:lnTo>
                <a:lnTo>
                  <a:pt x="159118" y="0"/>
                </a:lnTo>
                <a:lnTo>
                  <a:pt x="9997401" y="0"/>
                </a:lnTo>
                <a:lnTo>
                  <a:pt x="9997401" y="0"/>
                </a:lnTo>
                <a:lnTo>
                  <a:pt x="10047698" y="8111"/>
                </a:lnTo>
                <a:lnTo>
                  <a:pt x="10091380" y="30699"/>
                </a:lnTo>
                <a:lnTo>
                  <a:pt x="10125829" y="65142"/>
                </a:lnTo>
                <a:lnTo>
                  <a:pt x="10148420" y="108822"/>
                </a:lnTo>
                <a:lnTo>
                  <a:pt x="10156531" y="159118"/>
                </a:lnTo>
                <a:lnTo>
                  <a:pt x="10156531" y="795591"/>
                </a:lnTo>
                <a:lnTo>
                  <a:pt x="10156531" y="795591"/>
                </a:lnTo>
                <a:lnTo>
                  <a:pt x="9997401" y="954708"/>
                </a:lnTo>
                <a:lnTo>
                  <a:pt x="159118" y="954708"/>
                </a:lnTo>
                <a:lnTo>
                  <a:pt x="159118" y="954708"/>
                </a:lnTo>
                <a:lnTo>
                  <a:pt x="0" y="795591"/>
                </a:lnTo>
                <a:lnTo>
                  <a:pt x="0" y="15911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7267" y="4044683"/>
            <a:ext cx="10156825" cy="955040"/>
          </a:xfrm>
          <a:custGeom>
            <a:avLst/>
            <a:gdLst/>
            <a:ahLst/>
            <a:cxnLst/>
            <a:rect l="l" t="t" r="r" b="b"/>
            <a:pathLst>
              <a:path w="10156825" h="955039">
                <a:moveTo>
                  <a:pt x="9997401" y="954708"/>
                </a:moveTo>
                <a:lnTo>
                  <a:pt x="159118" y="954708"/>
                </a:lnTo>
                <a:lnTo>
                  <a:pt x="108827" y="946598"/>
                </a:lnTo>
                <a:lnTo>
                  <a:pt x="65148" y="924009"/>
                </a:lnTo>
                <a:lnTo>
                  <a:pt x="30702" y="889567"/>
                </a:lnTo>
                <a:lnTo>
                  <a:pt x="8112" y="845887"/>
                </a:lnTo>
                <a:lnTo>
                  <a:pt x="0" y="795591"/>
                </a:lnTo>
                <a:lnTo>
                  <a:pt x="0" y="159118"/>
                </a:lnTo>
                <a:lnTo>
                  <a:pt x="8112" y="108822"/>
                </a:lnTo>
                <a:lnTo>
                  <a:pt x="30702" y="65142"/>
                </a:lnTo>
                <a:lnTo>
                  <a:pt x="65148" y="30699"/>
                </a:lnTo>
                <a:lnTo>
                  <a:pt x="108827" y="8111"/>
                </a:lnTo>
                <a:lnTo>
                  <a:pt x="159118" y="0"/>
                </a:lnTo>
                <a:lnTo>
                  <a:pt x="9997401" y="0"/>
                </a:lnTo>
                <a:lnTo>
                  <a:pt x="10047698" y="8111"/>
                </a:lnTo>
                <a:lnTo>
                  <a:pt x="10091380" y="30699"/>
                </a:lnTo>
                <a:lnTo>
                  <a:pt x="10125829" y="65142"/>
                </a:lnTo>
                <a:lnTo>
                  <a:pt x="10148420" y="108822"/>
                </a:lnTo>
                <a:lnTo>
                  <a:pt x="10156531" y="159118"/>
                </a:lnTo>
                <a:lnTo>
                  <a:pt x="10156531" y="795591"/>
                </a:lnTo>
                <a:lnTo>
                  <a:pt x="10148420" y="845887"/>
                </a:lnTo>
                <a:lnTo>
                  <a:pt x="10125829" y="889567"/>
                </a:lnTo>
                <a:lnTo>
                  <a:pt x="10091380" y="924009"/>
                </a:lnTo>
                <a:lnTo>
                  <a:pt x="10047698" y="946598"/>
                </a:lnTo>
                <a:lnTo>
                  <a:pt x="9997401" y="954708"/>
                </a:lnTo>
                <a:close/>
              </a:path>
            </a:pathLst>
          </a:custGeom>
          <a:solidFill>
            <a:srgbClr val="B4B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7267" y="4044683"/>
            <a:ext cx="10156825" cy="955040"/>
          </a:xfrm>
          <a:custGeom>
            <a:avLst/>
            <a:gdLst/>
            <a:ahLst/>
            <a:cxnLst/>
            <a:rect l="l" t="t" r="r" b="b"/>
            <a:pathLst>
              <a:path w="10156825" h="955039">
                <a:moveTo>
                  <a:pt x="0" y="159118"/>
                </a:moveTo>
                <a:lnTo>
                  <a:pt x="0" y="159118"/>
                </a:lnTo>
                <a:lnTo>
                  <a:pt x="8112" y="108822"/>
                </a:lnTo>
                <a:lnTo>
                  <a:pt x="30702" y="65142"/>
                </a:lnTo>
                <a:lnTo>
                  <a:pt x="65148" y="30699"/>
                </a:lnTo>
                <a:lnTo>
                  <a:pt x="108827" y="8111"/>
                </a:lnTo>
                <a:lnTo>
                  <a:pt x="159118" y="0"/>
                </a:lnTo>
                <a:lnTo>
                  <a:pt x="9997401" y="0"/>
                </a:lnTo>
                <a:lnTo>
                  <a:pt x="9997401" y="0"/>
                </a:lnTo>
                <a:lnTo>
                  <a:pt x="10047698" y="8111"/>
                </a:lnTo>
                <a:lnTo>
                  <a:pt x="10091380" y="30699"/>
                </a:lnTo>
                <a:lnTo>
                  <a:pt x="10125829" y="65142"/>
                </a:lnTo>
                <a:lnTo>
                  <a:pt x="10148420" y="108822"/>
                </a:lnTo>
                <a:lnTo>
                  <a:pt x="10156531" y="159118"/>
                </a:lnTo>
                <a:lnTo>
                  <a:pt x="10156531" y="795591"/>
                </a:lnTo>
                <a:lnTo>
                  <a:pt x="10156531" y="795591"/>
                </a:lnTo>
                <a:lnTo>
                  <a:pt x="9997401" y="954708"/>
                </a:lnTo>
                <a:lnTo>
                  <a:pt x="159118" y="954708"/>
                </a:lnTo>
                <a:lnTo>
                  <a:pt x="159118" y="954708"/>
                </a:lnTo>
                <a:lnTo>
                  <a:pt x="0" y="795591"/>
                </a:lnTo>
                <a:lnTo>
                  <a:pt x="0" y="15911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7267" y="5068530"/>
            <a:ext cx="10156825" cy="1077165"/>
          </a:xfrm>
          <a:custGeom>
            <a:avLst/>
            <a:gdLst/>
            <a:ahLst/>
            <a:cxnLst/>
            <a:rect l="l" t="t" r="r" b="b"/>
            <a:pathLst>
              <a:path w="10156825" h="955039">
                <a:moveTo>
                  <a:pt x="9997401" y="954708"/>
                </a:moveTo>
                <a:lnTo>
                  <a:pt x="159118" y="954708"/>
                </a:lnTo>
                <a:lnTo>
                  <a:pt x="108827" y="946598"/>
                </a:lnTo>
                <a:lnTo>
                  <a:pt x="65148" y="924009"/>
                </a:lnTo>
                <a:lnTo>
                  <a:pt x="30702" y="889567"/>
                </a:lnTo>
                <a:lnTo>
                  <a:pt x="8112" y="845887"/>
                </a:lnTo>
                <a:lnTo>
                  <a:pt x="0" y="795591"/>
                </a:lnTo>
                <a:lnTo>
                  <a:pt x="0" y="159118"/>
                </a:lnTo>
                <a:lnTo>
                  <a:pt x="8112" y="108822"/>
                </a:lnTo>
                <a:lnTo>
                  <a:pt x="30702" y="65142"/>
                </a:lnTo>
                <a:lnTo>
                  <a:pt x="65148" y="30699"/>
                </a:lnTo>
                <a:lnTo>
                  <a:pt x="108827" y="8111"/>
                </a:lnTo>
                <a:lnTo>
                  <a:pt x="159118" y="0"/>
                </a:lnTo>
                <a:lnTo>
                  <a:pt x="9997401" y="0"/>
                </a:lnTo>
                <a:lnTo>
                  <a:pt x="10047698" y="8111"/>
                </a:lnTo>
                <a:lnTo>
                  <a:pt x="10091380" y="30699"/>
                </a:lnTo>
                <a:lnTo>
                  <a:pt x="10125829" y="65142"/>
                </a:lnTo>
                <a:lnTo>
                  <a:pt x="10148420" y="108822"/>
                </a:lnTo>
                <a:lnTo>
                  <a:pt x="10156531" y="159118"/>
                </a:lnTo>
                <a:lnTo>
                  <a:pt x="10156531" y="795591"/>
                </a:lnTo>
                <a:lnTo>
                  <a:pt x="10148420" y="845887"/>
                </a:lnTo>
                <a:lnTo>
                  <a:pt x="10125829" y="889567"/>
                </a:lnTo>
                <a:lnTo>
                  <a:pt x="10091380" y="924009"/>
                </a:lnTo>
                <a:lnTo>
                  <a:pt x="10047698" y="946598"/>
                </a:lnTo>
                <a:lnTo>
                  <a:pt x="9997401" y="954708"/>
                </a:lnTo>
                <a:close/>
              </a:path>
            </a:pathLst>
          </a:custGeom>
          <a:solidFill>
            <a:srgbClr val="C98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97267" y="5068531"/>
            <a:ext cx="10156825" cy="955040"/>
          </a:xfrm>
          <a:custGeom>
            <a:avLst/>
            <a:gdLst/>
            <a:ahLst/>
            <a:cxnLst/>
            <a:rect l="l" t="t" r="r" b="b"/>
            <a:pathLst>
              <a:path w="10156825" h="955039">
                <a:moveTo>
                  <a:pt x="0" y="159118"/>
                </a:moveTo>
                <a:lnTo>
                  <a:pt x="0" y="159118"/>
                </a:lnTo>
                <a:lnTo>
                  <a:pt x="8112" y="108822"/>
                </a:lnTo>
                <a:lnTo>
                  <a:pt x="30702" y="65142"/>
                </a:lnTo>
                <a:lnTo>
                  <a:pt x="65148" y="30699"/>
                </a:lnTo>
                <a:lnTo>
                  <a:pt x="108827" y="8111"/>
                </a:lnTo>
                <a:lnTo>
                  <a:pt x="159118" y="0"/>
                </a:lnTo>
                <a:lnTo>
                  <a:pt x="9997401" y="0"/>
                </a:lnTo>
                <a:lnTo>
                  <a:pt x="9997401" y="0"/>
                </a:lnTo>
                <a:lnTo>
                  <a:pt x="10047698" y="8111"/>
                </a:lnTo>
                <a:lnTo>
                  <a:pt x="10091380" y="30699"/>
                </a:lnTo>
                <a:lnTo>
                  <a:pt x="10125829" y="65142"/>
                </a:lnTo>
                <a:lnTo>
                  <a:pt x="10148420" y="108822"/>
                </a:lnTo>
                <a:lnTo>
                  <a:pt x="10156531" y="159118"/>
                </a:lnTo>
                <a:lnTo>
                  <a:pt x="10156531" y="795591"/>
                </a:lnTo>
                <a:lnTo>
                  <a:pt x="10156531" y="795591"/>
                </a:lnTo>
                <a:lnTo>
                  <a:pt x="9997401" y="954708"/>
                </a:lnTo>
                <a:lnTo>
                  <a:pt x="159118" y="954708"/>
                </a:lnTo>
                <a:lnTo>
                  <a:pt x="159118" y="954708"/>
                </a:lnTo>
                <a:lnTo>
                  <a:pt x="0" y="795591"/>
                </a:lnTo>
                <a:lnTo>
                  <a:pt x="0" y="15911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361278" y="2183918"/>
            <a:ext cx="10014585" cy="367985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1080770">
              <a:lnSpc>
                <a:spcPts val="2470"/>
              </a:lnSpc>
              <a:spcBef>
                <a:spcPts val="375"/>
              </a:spcBef>
            </a:pPr>
            <a:r>
              <a:rPr sz="2250" spc="100" dirty="0">
                <a:solidFill>
                  <a:srgbClr val="FFFFFF"/>
                </a:solidFill>
                <a:latin typeface="Calibri"/>
                <a:cs typeface="Calibri"/>
              </a:rPr>
              <a:t>sobre </a:t>
            </a:r>
            <a:r>
              <a:rPr sz="2250" spc="75" dirty="0">
                <a:solidFill>
                  <a:srgbClr val="FFFFFF"/>
                </a:solidFill>
                <a:latin typeface="Calibri"/>
                <a:cs typeface="Calibri"/>
              </a:rPr>
              <a:t>las </a:t>
            </a:r>
            <a:r>
              <a:rPr sz="2250" spc="90" dirty="0">
                <a:solidFill>
                  <a:srgbClr val="FFFFFF"/>
                </a:solidFill>
                <a:latin typeface="Calibri"/>
                <a:cs typeface="Calibri"/>
              </a:rPr>
              <a:t>personas, </a:t>
            </a:r>
            <a:r>
              <a:rPr sz="2250" spc="7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250" spc="90" dirty="0">
                <a:solidFill>
                  <a:srgbClr val="FFFFFF"/>
                </a:solidFill>
                <a:latin typeface="Calibri"/>
                <a:cs typeface="Calibri"/>
              </a:rPr>
              <a:t>cultura </a:t>
            </a:r>
            <a:r>
              <a:rPr sz="2250" spc="114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2250" spc="75" dirty="0">
                <a:solidFill>
                  <a:srgbClr val="FFFFFF"/>
                </a:solidFill>
                <a:latin typeface="Calibri"/>
                <a:cs typeface="Calibri"/>
              </a:rPr>
              <a:t>las </a:t>
            </a:r>
            <a:r>
              <a:rPr sz="2250" spc="90" dirty="0">
                <a:solidFill>
                  <a:srgbClr val="FFFFFF"/>
                </a:solidFill>
                <a:latin typeface="Calibri"/>
                <a:cs typeface="Calibri"/>
              </a:rPr>
              <a:t>organizaciones </a:t>
            </a:r>
            <a:r>
              <a:rPr sz="2250" spc="100" dirty="0">
                <a:solidFill>
                  <a:srgbClr val="FFFFFF"/>
                </a:solidFill>
                <a:latin typeface="Calibri"/>
                <a:cs typeface="Calibri"/>
              </a:rPr>
              <a:t>sobre </a:t>
            </a:r>
            <a:r>
              <a:rPr sz="2250" spc="75" dirty="0">
                <a:solidFill>
                  <a:srgbClr val="FFFFFF"/>
                </a:solidFill>
                <a:latin typeface="Calibri"/>
                <a:cs typeface="Calibri"/>
              </a:rPr>
              <a:t>las </a:t>
            </a:r>
            <a:r>
              <a:rPr sz="2250" spc="11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2250" spc="-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50" spc="105" dirty="0">
                <a:solidFill>
                  <a:srgbClr val="FFFFFF"/>
                </a:solidFill>
                <a:latin typeface="Calibri"/>
                <a:cs typeface="Calibri"/>
              </a:rPr>
              <a:t>tengo  </a:t>
            </a:r>
            <a:r>
              <a:rPr sz="2250" spc="80" dirty="0">
                <a:solidFill>
                  <a:srgbClr val="FFFFFF"/>
                </a:solidFill>
                <a:latin typeface="Calibri"/>
                <a:cs typeface="Calibri"/>
              </a:rPr>
              <a:t>prejuicios.</a:t>
            </a:r>
            <a:endParaRPr sz="22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250" spc="150" dirty="0">
                <a:solidFill>
                  <a:srgbClr val="FFFFFF"/>
                </a:solidFill>
                <a:latin typeface="Calibri"/>
                <a:cs typeface="Calibri"/>
              </a:rPr>
              <a:t>Me </a:t>
            </a:r>
            <a:r>
              <a:rPr sz="2250" spc="90" dirty="0">
                <a:solidFill>
                  <a:srgbClr val="FFFFFF"/>
                </a:solidFill>
                <a:latin typeface="Calibri"/>
                <a:cs typeface="Calibri"/>
              </a:rPr>
              <a:t>siento </a:t>
            </a:r>
            <a:r>
              <a:rPr sz="2250" spc="100" dirty="0">
                <a:solidFill>
                  <a:srgbClr val="FFFFFF"/>
                </a:solidFill>
                <a:latin typeface="Calibri"/>
                <a:cs typeface="Calibri"/>
              </a:rPr>
              <a:t>llamado </a:t>
            </a:r>
            <a:r>
              <a:rPr sz="2250" spc="10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250" spc="90" dirty="0">
                <a:solidFill>
                  <a:srgbClr val="FFFFFF"/>
                </a:solidFill>
                <a:latin typeface="Calibri"/>
                <a:cs typeface="Calibri"/>
              </a:rPr>
              <a:t>permitir </a:t>
            </a:r>
            <a:r>
              <a:rPr sz="2250" spc="110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2250" spc="85" dirty="0">
                <a:solidFill>
                  <a:srgbClr val="FFFFFF"/>
                </a:solidFill>
                <a:latin typeface="Calibri"/>
                <a:cs typeface="Calibri"/>
              </a:rPr>
              <a:t>otras </a:t>
            </a:r>
            <a:r>
              <a:rPr sz="2250" spc="95" dirty="0">
                <a:solidFill>
                  <a:srgbClr val="FFFFFF"/>
                </a:solidFill>
                <a:latin typeface="Calibri"/>
                <a:cs typeface="Calibri"/>
              </a:rPr>
              <a:t>personas cuestionen </a:t>
            </a:r>
            <a:r>
              <a:rPr sz="2250" spc="105" dirty="0">
                <a:solidFill>
                  <a:srgbClr val="FFFFFF"/>
                </a:solidFill>
                <a:latin typeface="Calibri"/>
                <a:cs typeface="Calibri"/>
              </a:rPr>
              <a:t>mis</a:t>
            </a:r>
            <a:r>
              <a:rPr sz="2250" spc="-2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50" spc="80" dirty="0">
                <a:solidFill>
                  <a:srgbClr val="FFFFFF"/>
                </a:solidFill>
                <a:latin typeface="Calibri"/>
                <a:cs typeface="Calibri"/>
              </a:rPr>
              <a:t>suposiciones.</a:t>
            </a:r>
            <a:endParaRPr sz="22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50" spc="150" dirty="0">
                <a:solidFill>
                  <a:srgbClr val="FFFFFF"/>
                </a:solidFill>
                <a:latin typeface="Calibri"/>
                <a:cs typeface="Calibri"/>
              </a:rPr>
              <a:t>Me </a:t>
            </a:r>
            <a:r>
              <a:rPr sz="2250" spc="90" dirty="0">
                <a:solidFill>
                  <a:srgbClr val="FFFFFF"/>
                </a:solidFill>
                <a:latin typeface="Calibri"/>
                <a:cs typeface="Calibri"/>
              </a:rPr>
              <a:t>siento </a:t>
            </a:r>
            <a:r>
              <a:rPr sz="2250" spc="100" dirty="0">
                <a:solidFill>
                  <a:srgbClr val="FFFFFF"/>
                </a:solidFill>
                <a:latin typeface="Calibri"/>
                <a:cs typeface="Calibri"/>
              </a:rPr>
              <a:t>llamado </a:t>
            </a:r>
            <a:r>
              <a:rPr sz="2250" spc="10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250" spc="90" dirty="0">
                <a:solidFill>
                  <a:srgbClr val="FFFFFF"/>
                </a:solidFill>
                <a:latin typeface="Calibri"/>
                <a:cs typeface="Calibri"/>
              </a:rPr>
              <a:t>estar abierto </a:t>
            </a:r>
            <a:r>
              <a:rPr sz="2250" spc="10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50" spc="-3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50" spc="75" dirty="0">
                <a:solidFill>
                  <a:srgbClr val="FFFFFF"/>
                </a:solidFill>
                <a:latin typeface="Calibri"/>
                <a:cs typeface="Calibri"/>
              </a:rPr>
              <a:t>recibir </a:t>
            </a:r>
            <a:r>
              <a:rPr sz="2250" spc="90" dirty="0">
                <a:solidFill>
                  <a:srgbClr val="FFFFFF"/>
                </a:solidFill>
                <a:latin typeface="Calibri"/>
                <a:cs typeface="Calibri"/>
              </a:rPr>
              <a:t>comentarios.</a:t>
            </a:r>
            <a:endParaRPr sz="2250" dirty="0">
              <a:latin typeface="Calibri"/>
              <a:cs typeface="Calibri"/>
            </a:endParaRPr>
          </a:p>
          <a:p>
            <a:pPr marL="12700" marR="635000">
              <a:lnSpc>
                <a:spcPts val="2470"/>
              </a:lnSpc>
              <a:spcBef>
                <a:spcPts val="1650"/>
              </a:spcBef>
            </a:pPr>
            <a:endParaRPr lang="en-US" sz="1400" spc="15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 marR="635000">
              <a:lnSpc>
                <a:spcPts val="2470"/>
              </a:lnSpc>
              <a:spcBef>
                <a:spcPts val="1650"/>
              </a:spcBef>
            </a:pPr>
            <a:r>
              <a:rPr sz="2250" spc="15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2250" spc="-3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50" spc="90" dirty="0">
                <a:solidFill>
                  <a:srgbClr val="FFFFFF"/>
                </a:solidFill>
                <a:latin typeface="Calibri"/>
                <a:cs typeface="Calibri"/>
              </a:rPr>
              <a:t>siento </a:t>
            </a:r>
            <a:r>
              <a:rPr sz="2250" spc="100" dirty="0">
                <a:solidFill>
                  <a:srgbClr val="FFFFFF"/>
                </a:solidFill>
                <a:latin typeface="Calibri"/>
                <a:cs typeface="Calibri"/>
              </a:rPr>
              <a:t>llamado </a:t>
            </a:r>
            <a:r>
              <a:rPr sz="2250" spc="10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250" spc="95" dirty="0">
                <a:solidFill>
                  <a:srgbClr val="FFFFFF"/>
                </a:solidFill>
                <a:latin typeface="Calibri"/>
                <a:cs typeface="Calibri"/>
              </a:rPr>
              <a:t>aceptar </a:t>
            </a:r>
            <a:r>
              <a:rPr sz="2250" spc="90" dirty="0">
                <a:solidFill>
                  <a:srgbClr val="FFFFFF"/>
                </a:solidFill>
                <a:latin typeface="Calibri"/>
                <a:cs typeface="Calibri"/>
              </a:rPr>
              <a:t>perspectivas </a:t>
            </a:r>
            <a:r>
              <a:rPr sz="2250" spc="85" dirty="0">
                <a:solidFill>
                  <a:srgbClr val="FFFFFF"/>
                </a:solidFill>
                <a:latin typeface="Calibri"/>
                <a:cs typeface="Calibri"/>
              </a:rPr>
              <a:t>diversas. </a:t>
            </a:r>
            <a:r>
              <a:rPr sz="2250" spc="13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250" spc="85" dirty="0">
                <a:solidFill>
                  <a:srgbClr val="FFFFFF"/>
                </a:solidFill>
                <a:latin typeface="Calibri"/>
                <a:cs typeface="Calibri"/>
              </a:rPr>
              <a:t>ser </a:t>
            </a:r>
            <a:r>
              <a:rPr sz="2250" spc="90" dirty="0">
                <a:solidFill>
                  <a:srgbClr val="FFFFFF"/>
                </a:solidFill>
                <a:latin typeface="Calibri"/>
                <a:cs typeface="Calibri"/>
              </a:rPr>
              <a:t>curioso </a:t>
            </a:r>
            <a:r>
              <a:rPr sz="2250" spc="10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2250" spc="95" dirty="0">
                <a:solidFill>
                  <a:srgbClr val="FFFFFF"/>
                </a:solidFill>
                <a:latin typeface="Calibri"/>
                <a:cs typeface="Calibri"/>
              </a:rPr>
              <a:t>buscar  informaci</a:t>
            </a:r>
            <a:r>
              <a:rPr sz="2250" spc="95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sz="2250" spc="95" dirty="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sz="2250" spc="11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250" spc="90" dirty="0">
                <a:solidFill>
                  <a:srgbClr val="FFFFFF"/>
                </a:solidFill>
                <a:latin typeface="Calibri"/>
                <a:cs typeface="Calibri"/>
              </a:rPr>
              <a:t>diversas</a:t>
            </a:r>
            <a:r>
              <a:rPr sz="225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50" spc="90" dirty="0">
                <a:solidFill>
                  <a:srgbClr val="FFFFFF"/>
                </a:solidFill>
                <a:latin typeface="Calibri"/>
                <a:cs typeface="Calibri"/>
              </a:rPr>
              <a:t>fuentes.</a:t>
            </a:r>
            <a:endParaRPr sz="2250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243647" y="1938552"/>
            <a:ext cx="970216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250" spc="15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22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50" spc="8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250" spc="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250" spc="10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50" spc="100" dirty="0">
                <a:solidFill>
                  <a:srgbClr val="FFFFFF"/>
                </a:solidFill>
                <a:latin typeface="Calibri"/>
                <a:cs typeface="Calibri"/>
              </a:rPr>
              <a:t>nto</a:t>
            </a:r>
            <a:r>
              <a:rPr sz="2250" spc="45" dirty="0">
                <a:solidFill>
                  <a:srgbClr val="FFFFFF"/>
                </a:solidFill>
                <a:latin typeface="Calibri"/>
                <a:cs typeface="Calibri"/>
              </a:rPr>
              <a:t> l</a:t>
            </a:r>
            <a:r>
              <a:rPr sz="2250" spc="110" dirty="0">
                <a:solidFill>
                  <a:srgbClr val="FFFFFF"/>
                </a:solidFill>
                <a:latin typeface="Calibri"/>
                <a:cs typeface="Calibri"/>
              </a:rPr>
              <a:t>lamado</a:t>
            </a:r>
            <a:r>
              <a:rPr sz="22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50" spc="10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50" spc="7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250" spc="10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50" spc="110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2250" spc="100" dirty="0">
                <a:solidFill>
                  <a:srgbClr val="FFFFFF"/>
                </a:solidFill>
                <a:latin typeface="Calibri"/>
                <a:cs typeface="Calibri"/>
              </a:rPr>
              <a:t>oce</a:t>
            </a:r>
            <a:r>
              <a:rPr sz="2250" spc="7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2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50" spc="110" dirty="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sz="2250" spc="114" dirty="0">
                <a:solidFill>
                  <a:srgbClr val="FFFFFF"/>
                </a:solidFill>
                <a:latin typeface="Calibri"/>
                <a:cs typeface="Calibri"/>
              </a:rPr>
              <a:t>ue</a:t>
            </a:r>
            <a:r>
              <a:rPr sz="22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50" spc="105" dirty="0">
                <a:solidFill>
                  <a:srgbClr val="FFFFFF"/>
                </a:solidFill>
                <a:latin typeface="Calibri"/>
                <a:cs typeface="Calibri"/>
              </a:rPr>
              <a:t>tengo</a:t>
            </a:r>
            <a:r>
              <a:rPr sz="22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50" spc="90" dirty="0">
                <a:solidFill>
                  <a:srgbClr val="FFFFFF"/>
                </a:solidFill>
                <a:latin typeface="Calibri"/>
                <a:cs typeface="Calibri"/>
              </a:rPr>
              <a:t>preju</a:t>
            </a:r>
            <a:r>
              <a:rPr sz="2250" spc="75" dirty="0">
                <a:solidFill>
                  <a:srgbClr val="FFFFFF"/>
                </a:solidFill>
                <a:latin typeface="Calibri"/>
                <a:cs typeface="Calibri"/>
              </a:rPr>
              <a:t>icios.</a:t>
            </a:r>
            <a:r>
              <a:rPr sz="22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50" spc="1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50" spc="95" dirty="0">
                <a:solidFill>
                  <a:srgbClr val="FFFFFF"/>
                </a:solidFill>
                <a:latin typeface="Calibri"/>
                <a:cs typeface="Calibri"/>
              </a:rPr>
              <a:t>ntonces,</a:t>
            </a:r>
            <a:r>
              <a:rPr sz="22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50" spc="145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lang="en-US" sz="225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250" spc="145" dirty="0" err="1">
                <a:solidFill>
                  <a:srgbClr val="FFFFFF"/>
                </a:solidFill>
                <a:latin typeface="Calibri"/>
                <a:cs typeface="Calibri"/>
              </a:rPr>
              <a:t>informo</a:t>
            </a:r>
            <a:endParaRPr sz="1350" baseline="2469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0255" y="925690"/>
            <a:ext cx="2580005" cy="116649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4480"/>
              </a:lnSpc>
              <a:spcBef>
                <a:spcPts val="265"/>
              </a:spcBef>
            </a:pPr>
            <a:r>
              <a:rPr sz="3750" b="1" spc="235" dirty="0">
                <a:latin typeface="Calibri"/>
                <a:cs typeface="Calibri"/>
              </a:rPr>
              <a:t>Escalera</a:t>
            </a:r>
            <a:r>
              <a:rPr sz="3750" b="1" spc="50" dirty="0">
                <a:latin typeface="Calibri"/>
                <a:cs typeface="Calibri"/>
              </a:rPr>
              <a:t> </a:t>
            </a:r>
            <a:r>
              <a:rPr sz="3750" b="1" spc="290" dirty="0">
                <a:latin typeface="Calibri"/>
                <a:cs typeface="Calibri"/>
              </a:rPr>
              <a:t>de  </a:t>
            </a:r>
            <a:r>
              <a:rPr sz="3750" b="1" spc="220" dirty="0">
                <a:latin typeface="Calibri"/>
                <a:cs typeface="Calibri"/>
              </a:rPr>
              <a:t>inferencias</a:t>
            </a:r>
            <a:endParaRPr sz="37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EAEC6CF-346B-D3E7-A393-93D4699352D6}"/>
              </a:ext>
            </a:extLst>
          </p:cNvPr>
          <p:cNvGrpSpPr/>
          <p:nvPr/>
        </p:nvGrpSpPr>
        <p:grpSpPr>
          <a:xfrm>
            <a:off x="3658729" y="-15700"/>
            <a:ext cx="6197965" cy="6809402"/>
            <a:chOff x="3658729" y="-15700"/>
            <a:chExt cx="6197965" cy="680940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0EEC02B-B4A0-273B-30DB-D8DD070E8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8729" y="-15700"/>
              <a:ext cx="5429572" cy="6809402"/>
            </a:xfrm>
            <a:prstGeom prst="rect">
              <a:avLst/>
            </a:prstGeom>
          </p:spPr>
        </p:pic>
        <p:sp>
          <p:nvSpPr>
            <p:cNvPr id="3" name="object 3"/>
            <p:cNvSpPr/>
            <p:nvPr/>
          </p:nvSpPr>
          <p:spPr>
            <a:xfrm>
              <a:off x="8319907" y="88811"/>
              <a:ext cx="1536787" cy="6476115"/>
            </a:xfrm>
            <a:prstGeom prst="rect">
              <a:avLst/>
            </a:prstGeom>
            <a:blipFill>
              <a:blip r:embed="rId5" cstate="print"/>
              <a:stretch>
                <a:fillRect l="-266921"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41B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14144" y="5868479"/>
            <a:ext cx="649097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u="heavy" spc="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https://www.youtube.com/watch?v=j0-2ComvqmM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1998" cy="1392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E4CF00-C4B0-251B-1A7F-705F51C83DD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27"/>
          <a:stretch>
            <a:fillRect/>
          </a:stretch>
        </p:blipFill>
        <p:spPr>
          <a:xfrm>
            <a:off x="1981200" y="511372"/>
            <a:ext cx="7344225" cy="516584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0255" y="925690"/>
            <a:ext cx="2580005" cy="116649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4480"/>
              </a:lnSpc>
              <a:spcBef>
                <a:spcPts val="265"/>
              </a:spcBef>
            </a:pPr>
            <a:r>
              <a:rPr sz="3750" b="1" spc="235" dirty="0">
                <a:latin typeface="Calibri"/>
                <a:cs typeface="Calibri"/>
              </a:rPr>
              <a:t>Escalera</a:t>
            </a:r>
            <a:r>
              <a:rPr sz="3750" b="1" spc="50" dirty="0">
                <a:latin typeface="Calibri"/>
                <a:cs typeface="Calibri"/>
              </a:rPr>
              <a:t> </a:t>
            </a:r>
            <a:r>
              <a:rPr sz="3750" b="1" spc="290" dirty="0">
                <a:latin typeface="Calibri"/>
                <a:cs typeface="Calibri"/>
              </a:rPr>
              <a:t>de  </a:t>
            </a:r>
            <a:r>
              <a:rPr sz="3750" b="1" spc="220" dirty="0">
                <a:latin typeface="Calibri"/>
                <a:cs typeface="Calibri"/>
              </a:rPr>
              <a:t>inferencia</a:t>
            </a:r>
            <a:endParaRPr sz="37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8DCD5E-2011-CA8F-8242-1F17241B4499}"/>
              </a:ext>
            </a:extLst>
          </p:cNvPr>
          <p:cNvGrpSpPr/>
          <p:nvPr/>
        </p:nvGrpSpPr>
        <p:grpSpPr>
          <a:xfrm>
            <a:off x="3658729" y="-15700"/>
            <a:ext cx="6197965" cy="6809402"/>
            <a:chOff x="3658729" y="-15700"/>
            <a:chExt cx="6197965" cy="680940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135666E-0BB9-2726-0B2B-0904555E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8729" y="-15700"/>
              <a:ext cx="5429572" cy="6809402"/>
            </a:xfrm>
            <a:prstGeom prst="rect">
              <a:avLst/>
            </a:prstGeom>
          </p:spPr>
        </p:pic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8ECEC11C-FB97-3BAE-3AA4-B18042EC3AA2}"/>
                </a:ext>
              </a:extLst>
            </p:cNvPr>
            <p:cNvSpPr/>
            <p:nvPr/>
          </p:nvSpPr>
          <p:spPr>
            <a:xfrm>
              <a:off x="8319907" y="88811"/>
              <a:ext cx="1536787" cy="6476115"/>
            </a:xfrm>
            <a:prstGeom prst="rect">
              <a:avLst/>
            </a:prstGeom>
            <a:blipFill>
              <a:blip r:embed="rId5" cstate="print"/>
              <a:stretch>
                <a:fillRect l="-266921"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6305" y="1063802"/>
            <a:ext cx="9840595" cy="65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50" b="1" spc="265" dirty="0">
                <a:solidFill>
                  <a:srgbClr val="44131A"/>
                </a:solidFill>
                <a:latin typeface="Calibri"/>
                <a:cs typeface="Calibri"/>
              </a:rPr>
              <a:t>Reflexión </a:t>
            </a:r>
            <a:r>
              <a:rPr sz="4150" b="1" spc="245" dirty="0">
                <a:solidFill>
                  <a:srgbClr val="44131A"/>
                </a:solidFill>
                <a:latin typeface="Calibri"/>
                <a:cs typeface="Calibri"/>
              </a:rPr>
              <a:t>silenciosa </a:t>
            </a:r>
            <a:r>
              <a:rPr sz="4150" b="1" spc="290" dirty="0">
                <a:solidFill>
                  <a:srgbClr val="44131A"/>
                </a:solidFill>
                <a:latin typeface="Calibri"/>
                <a:cs typeface="Calibri"/>
              </a:rPr>
              <a:t>y </a:t>
            </a:r>
            <a:r>
              <a:rPr sz="4150" b="1" spc="275" dirty="0">
                <a:solidFill>
                  <a:srgbClr val="44131A"/>
                </a:solidFill>
                <a:latin typeface="Calibri"/>
                <a:cs typeface="Calibri"/>
              </a:rPr>
              <a:t>grupos</a:t>
            </a:r>
            <a:r>
              <a:rPr sz="4150" b="1" spc="-275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4150" b="1" spc="114" dirty="0">
                <a:solidFill>
                  <a:srgbClr val="44131A"/>
                </a:solidFill>
                <a:latin typeface="Calibri"/>
                <a:cs typeface="Calibri"/>
              </a:rPr>
              <a:t>pequeños</a:t>
            </a:r>
            <a:endParaRPr sz="4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0900" y="2066848"/>
            <a:ext cx="6781165" cy="3777894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27685" marR="975994" indent="-515620">
              <a:lnSpc>
                <a:spcPts val="3170"/>
              </a:lnSpc>
              <a:spcBef>
                <a:spcPts val="360"/>
              </a:spcBef>
              <a:buSzPct val="105660"/>
              <a:buFont typeface="Calibri"/>
              <a:buAutoNum type="arabicPeriod"/>
              <a:tabLst>
                <a:tab pos="527685" algn="l"/>
                <a:tab pos="528320" algn="l"/>
              </a:tabLst>
            </a:pPr>
            <a:r>
              <a:rPr sz="2650" spc="135" dirty="0">
                <a:cs typeface="Arial"/>
              </a:rPr>
              <a:t>¿</a:t>
            </a:r>
            <a:r>
              <a:rPr sz="2650" spc="135" dirty="0">
                <a:cs typeface="Calibri"/>
              </a:rPr>
              <a:t>Cu</a:t>
            </a:r>
            <a:r>
              <a:rPr sz="2650" spc="135" dirty="0">
                <a:cs typeface="Arial"/>
              </a:rPr>
              <a:t>á</a:t>
            </a:r>
            <a:r>
              <a:rPr sz="2650" spc="135" dirty="0">
                <a:cs typeface="Calibri"/>
              </a:rPr>
              <a:t>ndo </a:t>
            </a:r>
            <a:r>
              <a:rPr sz="2650" spc="95" dirty="0">
                <a:cs typeface="Calibri"/>
              </a:rPr>
              <a:t>hiciste </a:t>
            </a:r>
            <a:r>
              <a:rPr sz="2650" spc="130" dirty="0">
                <a:cs typeface="Calibri"/>
              </a:rPr>
              <a:t>una </a:t>
            </a:r>
            <a:r>
              <a:rPr sz="2650" spc="110" dirty="0">
                <a:cs typeface="Calibri"/>
              </a:rPr>
              <a:t>suposici</a:t>
            </a:r>
            <a:r>
              <a:rPr sz="2650" spc="110" dirty="0">
                <a:cs typeface="Arial"/>
              </a:rPr>
              <a:t>ó</a:t>
            </a:r>
            <a:r>
              <a:rPr sz="2650" spc="110" dirty="0">
                <a:cs typeface="Calibri"/>
              </a:rPr>
              <a:t>n </a:t>
            </a:r>
            <a:r>
              <a:rPr sz="2650" spc="135" dirty="0">
                <a:cs typeface="Calibri"/>
              </a:rPr>
              <a:t>o  </a:t>
            </a:r>
            <a:r>
              <a:rPr sz="2650" spc="100" dirty="0">
                <a:cs typeface="Calibri"/>
              </a:rPr>
              <a:t>tuviste </a:t>
            </a:r>
            <a:r>
              <a:rPr sz="2650" spc="135" dirty="0">
                <a:cs typeface="Calibri"/>
              </a:rPr>
              <a:t>un </a:t>
            </a:r>
            <a:r>
              <a:rPr sz="2650" spc="100" dirty="0">
                <a:cs typeface="Calibri"/>
              </a:rPr>
              <a:t>prejuicio </a:t>
            </a:r>
            <a:r>
              <a:rPr sz="2650" spc="114" dirty="0">
                <a:cs typeface="Calibri"/>
              </a:rPr>
              <a:t>y luego </a:t>
            </a:r>
            <a:r>
              <a:rPr sz="2650" spc="110" dirty="0">
                <a:cs typeface="Calibri"/>
              </a:rPr>
              <a:t>te</a:t>
            </a:r>
            <a:r>
              <a:rPr sz="2650" spc="-260" dirty="0">
                <a:cs typeface="Calibri"/>
              </a:rPr>
              <a:t> </a:t>
            </a:r>
            <a:r>
              <a:rPr sz="2650" spc="100" dirty="0">
                <a:cs typeface="Calibri"/>
              </a:rPr>
              <a:t>diste  </a:t>
            </a:r>
            <a:r>
              <a:rPr sz="2650" spc="120" dirty="0">
                <a:cs typeface="Calibri"/>
              </a:rPr>
              <a:t>cuenta </a:t>
            </a:r>
            <a:r>
              <a:rPr sz="2650" spc="130" dirty="0">
                <a:cs typeface="Calibri"/>
              </a:rPr>
              <a:t>de </a:t>
            </a:r>
            <a:r>
              <a:rPr sz="2650" spc="135" dirty="0">
                <a:cs typeface="Calibri"/>
              </a:rPr>
              <a:t>que </a:t>
            </a:r>
            <a:r>
              <a:rPr sz="2650" spc="114" dirty="0">
                <a:cs typeface="Calibri"/>
              </a:rPr>
              <a:t>era</a:t>
            </a:r>
            <a:r>
              <a:rPr sz="2650" spc="-170" dirty="0">
                <a:cs typeface="Calibri"/>
              </a:rPr>
              <a:t> </a:t>
            </a:r>
            <a:r>
              <a:rPr sz="2650" spc="100" dirty="0">
                <a:cs typeface="Calibri"/>
              </a:rPr>
              <a:t>incorrecto?</a:t>
            </a:r>
            <a:endParaRPr sz="2650" dirty="0">
              <a:cs typeface="Calibri"/>
            </a:endParaRPr>
          </a:p>
          <a:p>
            <a:pPr marL="527685" marR="5080" indent="-515620">
              <a:lnSpc>
                <a:spcPts val="3170"/>
              </a:lnSpc>
              <a:spcBef>
                <a:spcPts val="175"/>
              </a:spcBef>
              <a:buSzPct val="105660"/>
              <a:buFont typeface="Calibri"/>
              <a:buAutoNum type="arabicPeriod"/>
              <a:tabLst>
                <a:tab pos="527685" algn="l"/>
                <a:tab pos="528320" algn="l"/>
              </a:tabLst>
            </a:pPr>
            <a:r>
              <a:rPr sz="2650" spc="155" dirty="0">
                <a:cs typeface="Arial"/>
              </a:rPr>
              <a:t>¿</a:t>
            </a:r>
            <a:r>
              <a:rPr sz="2650" spc="155" dirty="0">
                <a:cs typeface="Calibri"/>
              </a:rPr>
              <a:t>C</a:t>
            </a:r>
            <a:r>
              <a:rPr sz="2650" spc="155" dirty="0">
                <a:cs typeface="Arial"/>
              </a:rPr>
              <a:t>ó</a:t>
            </a:r>
            <a:r>
              <a:rPr sz="2650" spc="155" dirty="0">
                <a:cs typeface="Calibri"/>
              </a:rPr>
              <a:t>mo </a:t>
            </a:r>
            <a:r>
              <a:rPr sz="2650" spc="125" dirty="0">
                <a:cs typeface="Calibri"/>
              </a:rPr>
              <a:t>puedes animar a </a:t>
            </a:r>
            <a:r>
              <a:rPr sz="2650" spc="95" dirty="0">
                <a:cs typeface="Calibri"/>
              </a:rPr>
              <a:t>los </a:t>
            </a:r>
            <a:r>
              <a:rPr sz="2650" spc="140" dirty="0">
                <a:cs typeface="Calibri"/>
              </a:rPr>
              <a:t>dem</a:t>
            </a:r>
            <a:r>
              <a:rPr sz="2650" spc="140" dirty="0">
                <a:cs typeface="Arial"/>
              </a:rPr>
              <a:t>á</a:t>
            </a:r>
            <a:r>
              <a:rPr sz="2650" spc="140" dirty="0">
                <a:cs typeface="Calibri"/>
              </a:rPr>
              <a:t>s </a:t>
            </a:r>
            <a:r>
              <a:rPr sz="2650" spc="125" dirty="0">
                <a:cs typeface="Calibri"/>
              </a:rPr>
              <a:t>a</a:t>
            </a:r>
            <a:r>
              <a:rPr sz="2650" spc="-395" dirty="0">
                <a:cs typeface="Calibri"/>
              </a:rPr>
              <a:t> </a:t>
            </a:r>
            <a:r>
              <a:rPr sz="2650" spc="135" dirty="0">
                <a:cs typeface="Calibri"/>
              </a:rPr>
              <a:t>que  </a:t>
            </a:r>
            <a:r>
              <a:rPr sz="2650" spc="110" dirty="0">
                <a:cs typeface="Calibri"/>
              </a:rPr>
              <a:t>te </a:t>
            </a:r>
            <a:r>
              <a:rPr sz="2650" spc="130" dirty="0">
                <a:cs typeface="Calibri"/>
              </a:rPr>
              <a:t>ayuden </a:t>
            </a:r>
            <a:r>
              <a:rPr sz="2650" spc="125" dirty="0">
                <a:cs typeface="Calibri"/>
              </a:rPr>
              <a:t>a </a:t>
            </a:r>
            <a:r>
              <a:rPr sz="2650" spc="110" dirty="0">
                <a:cs typeface="Calibri"/>
              </a:rPr>
              <a:t>cuestionar tus</a:t>
            </a:r>
            <a:r>
              <a:rPr sz="2650" spc="-215" dirty="0">
                <a:cs typeface="Calibri"/>
              </a:rPr>
              <a:t> </a:t>
            </a:r>
            <a:r>
              <a:rPr sz="2650" spc="110" dirty="0">
                <a:cs typeface="Calibri"/>
              </a:rPr>
              <a:t>suposiciones?</a:t>
            </a:r>
            <a:endParaRPr sz="2650" dirty="0">
              <a:cs typeface="Calibri"/>
            </a:endParaRPr>
          </a:p>
          <a:p>
            <a:pPr marL="527685" marR="402590" indent="-515620">
              <a:lnSpc>
                <a:spcPts val="3170"/>
              </a:lnSpc>
              <a:spcBef>
                <a:spcPts val="155"/>
              </a:spcBef>
              <a:buSzPct val="105660"/>
              <a:buAutoNum type="arabicPeriod"/>
              <a:tabLst>
                <a:tab pos="527685" algn="l"/>
                <a:tab pos="528320" algn="l"/>
              </a:tabLst>
            </a:pPr>
            <a:r>
              <a:rPr sz="2650" spc="145" dirty="0">
                <a:cs typeface="Calibri"/>
              </a:rPr>
              <a:t>¿Cómo </a:t>
            </a:r>
            <a:r>
              <a:rPr sz="2650" spc="110" dirty="0">
                <a:cs typeface="Calibri"/>
              </a:rPr>
              <a:t>podrías </a:t>
            </a:r>
            <a:r>
              <a:rPr sz="2650" spc="85" dirty="0">
                <a:cs typeface="Calibri"/>
              </a:rPr>
              <a:t>utilizar </a:t>
            </a:r>
            <a:r>
              <a:rPr sz="2650" spc="90" dirty="0">
                <a:cs typeface="Calibri"/>
              </a:rPr>
              <a:t>la </a:t>
            </a:r>
            <a:r>
              <a:rPr sz="2650" spc="105" dirty="0">
                <a:cs typeface="Calibri"/>
              </a:rPr>
              <a:t>Escalera </a:t>
            </a:r>
            <a:r>
              <a:rPr sz="2650" spc="130" dirty="0">
                <a:cs typeface="Calibri"/>
              </a:rPr>
              <a:t>de  </a:t>
            </a:r>
            <a:r>
              <a:rPr sz="2650" spc="105" dirty="0">
                <a:cs typeface="Calibri"/>
              </a:rPr>
              <a:t>Inferencia </a:t>
            </a:r>
            <a:r>
              <a:rPr sz="2650" spc="114" dirty="0">
                <a:cs typeface="Calibri"/>
              </a:rPr>
              <a:t>para </a:t>
            </a:r>
            <a:r>
              <a:rPr sz="2650" spc="120" dirty="0">
                <a:cs typeface="Calibri"/>
              </a:rPr>
              <a:t>ayudarte </a:t>
            </a:r>
            <a:r>
              <a:rPr sz="2650" spc="125" dirty="0">
                <a:cs typeface="Calibri"/>
              </a:rPr>
              <a:t>a</a:t>
            </a:r>
            <a:r>
              <a:rPr sz="2650" spc="-150" dirty="0">
                <a:cs typeface="Calibri"/>
              </a:rPr>
              <a:t> </a:t>
            </a:r>
            <a:r>
              <a:rPr sz="2650" spc="125" dirty="0">
                <a:cs typeface="Calibri"/>
              </a:rPr>
              <a:t>mantenerte  </a:t>
            </a:r>
            <a:r>
              <a:rPr sz="2650" spc="110" dirty="0">
                <a:cs typeface="Calibri"/>
              </a:rPr>
              <a:t>abierto </a:t>
            </a:r>
            <a:r>
              <a:rPr sz="2650" spc="125" dirty="0">
                <a:cs typeface="Calibri"/>
              </a:rPr>
              <a:t>a </a:t>
            </a:r>
            <a:r>
              <a:rPr sz="2650" spc="90" dirty="0">
                <a:cs typeface="Calibri"/>
              </a:rPr>
              <a:t>las </a:t>
            </a:r>
            <a:r>
              <a:rPr sz="2650" spc="105" dirty="0">
                <a:cs typeface="Calibri"/>
              </a:rPr>
              <a:t>perspectivas </a:t>
            </a:r>
            <a:r>
              <a:rPr sz="2650" spc="130" dirty="0">
                <a:cs typeface="Calibri"/>
              </a:rPr>
              <a:t>de </a:t>
            </a:r>
            <a:r>
              <a:rPr sz="2650" spc="105" dirty="0">
                <a:cs typeface="Calibri"/>
              </a:rPr>
              <a:t>otras  </a:t>
            </a:r>
            <a:r>
              <a:rPr sz="2650" spc="114" dirty="0">
                <a:cs typeface="Calibri"/>
              </a:rPr>
              <a:t>personas?</a:t>
            </a:r>
            <a:endParaRPr sz="2650" dirty="0"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132108" cy="1060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27053" y="3105391"/>
            <a:ext cx="661897" cy="2548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611" y="88176"/>
            <a:ext cx="228776" cy="228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925050" y="1538084"/>
            <a:ext cx="221742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¿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771074-122B-B052-21C0-A4DE2AC18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0680" y="3074326"/>
            <a:ext cx="3897758" cy="34834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0"/>
            <a:ext cx="6017260" cy="6858000"/>
          </a:xfrm>
          <a:custGeom>
            <a:avLst/>
            <a:gdLst/>
            <a:ahLst/>
            <a:cxnLst/>
            <a:rect l="l" t="t" r="r" b="b"/>
            <a:pathLst>
              <a:path w="6017260" h="6858000">
                <a:moveTo>
                  <a:pt x="0" y="6858000"/>
                </a:moveTo>
                <a:lnTo>
                  <a:pt x="6016752" y="6858000"/>
                </a:lnTo>
                <a:lnTo>
                  <a:pt x="60167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6939" y="525284"/>
            <a:ext cx="2619375" cy="173545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4480"/>
              </a:lnSpc>
              <a:spcBef>
                <a:spcPts val="265"/>
              </a:spcBef>
            </a:pPr>
            <a:r>
              <a:rPr sz="3750" b="1" spc="340" dirty="0">
                <a:solidFill>
                  <a:srgbClr val="44131A"/>
                </a:solidFill>
                <a:latin typeface="Calibri"/>
                <a:cs typeface="Calibri"/>
              </a:rPr>
              <a:t>Compartir  </a:t>
            </a:r>
            <a:r>
              <a:rPr sz="3750" b="1" spc="365" dirty="0">
                <a:solidFill>
                  <a:srgbClr val="44131A"/>
                </a:solidFill>
                <a:latin typeface="Calibri"/>
                <a:cs typeface="Calibri"/>
              </a:rPr>
              <a:t>con</a:t>
            </a:r>
            <a:r>
              <a:rPr sz="3750" b="1" spc="60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3750" b="1" spc="345" dirty="0">
                <a:solidFill>
                  <a:srgbClr val="44131A"/>
                </a:solidFill>
                <a:latin typeface="Calibri"/>
                <a:cs typeface="Calibri"/>
              </a:rPr>
              <a:t>grupos  </a:t>
            </a:r>
            <a:r>
              <a:rPr sz="3750" b="1" spc="340" dirty="0">
                <a:solidFill>
                  <a:srgbClr val="44131A"/>
                </a:solidFill>
                <a:latin typeface="Calibri"/>
                <a:cs typeface="Calibri"/>
              </a:rPr>
              <a:t>grandes</a:t>
            </a:r>
            <a:endParaRPr sz="3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3325" y="2471813"/>
            <a:ext cx="4010025" cy="431355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54965" marR="5080" indent="-342900" algn="just">
              <a:lnSpc>
                <a:spcPts val="2960"/>
              </a:lnSpc>
              <a:spcBef>
                <a:spcPts val="245"/>
              </a:spcBef>
              <a:buClr>
                <a:srgbClr val="A62C52"/>
              </a:buClr>
              <a:buSzPct val="106666"/>
              <a:buFont typeface="Calibri"/>
              <a:buAutoNum type="arabicPeriod"/>
              <a:tabLst>
                <a:tab pos="356235" algn="l"/>
              </a:tabLst>
            </a:pPr>
            <a:r>
              <a:rPr sz="2250" spc="130" dirty="0">
                <a:solidFill>
                  <a:srgbClr val="44131A"/>
                </a:solidFill>
                <a:latin typeface="Arial"/>
                <a:cs typeface="Arial"/>
              </a:rPr>
              <a:t>¿</a:t>
            </a:r>
            <a:r>
              <a:rPr sz="2250" spc="130" dirty="0">
                <a:solidFill>
                  <a:srgbClr val="44131A"/>
                </a:solidFill>
                <a:latin typeface="Calibri"/>
                <a:cs typeface="Calibri"/>
              </a:rPr>
              <a:t>Qu</a:t>
            </a:r>
            <a:r>
              <a:rPr sz="2250" spc="130" dirty="0">
                <a:solidFill>
                  <a:srgbClr val="44131A"/>
                </a:solidFill>
                <a:latin typeface="Arial"/>
                <a:cs typeface="Arial"/>
              </a:rPr>
              <a:t>é </a:t>
            </a:r>
            <a:r>
              <a:rPr sz="2250" spc="100" dirty="0">
                <a:solidFill>
                  <a:srgbClr val="44131A"/>
                </a:solidFill>
                <a:latin typeface="Calibri"/>
                <a:cs typeface="Calibri"/>
              </a:rPr>
              <a:t>escuchaste </a:t>
            </a:r>
            <a:r>
              <a:rPr sz="2250" spc="114" dirty="0">
                <a:solidFill>
                  <a:srgbClr val="44131A"/>
                </a:solidFill>
                <a:latin typeface="Calibri"/>
                <a:cs typeface="Calibri"/>
              </a:rPr>
              <a:t>en </a:t>
            </a:r>
            <a:r>
              <a:rPr sz="2250" spc="95" dirty="0">
                <a:solidFill>
                  <a:srgbClr val="44131A"/>
                </a:solidFill>
                <a:latin typeface="Calibri"/>
                <a:cs typeface="Calibri"/>
              </a:rPr>
              <a:t>tu  </a:t>
            </a:r>
            <a:r>
              <a:rPr sz="2250" spc="105" dirty="0">
                <a:solidFill>
                  <a:srgbClr val="44131A"/>
                </a:solidFill>
                <a:latin typeface="Calibri"/>
                <a:cs typeface="Calibri"/>
              </a:rPr>
              <a:t>grupo </a:t>
            </a:r>
            <a:r>
              <a:rPr sz="2250" spc="110" dirty="0">
                <a:solidFill>
                  <a:srgbClr val="44131A"/>
                </a:solidFill>
                <a:latin typeface="Calibri"/>
                <a:cs typeface="Calibri"/>
              </a:rPr>
              <a:t>peque</a:t>
            </a:r>
            <a:r>
              <a:rPr sz="2250" spc="110" dirty="0">
                <a:solidFill>
                  <a:srgbClr val="44131A"/>
                </a:solidFill>
                <a:latin typeface="Arial"/>
                <a:cs typeface="Arial"/>
              </a:rPr>
              <a:t>ñ</a:t>
            </a:r>
            <a:r>
              <a:rPr sz="2250" spc="110" dirty="0">
                <a:solidFill>
                  <a:srgbClr val="44131A"/>
                </a:solidFill>
                <a:latin typeface="Calibri"/>
                <a:cs typeface="Calibri"/>
              </a:rPr>
              <a:t>o que </a:t>
            </a:r>
            <a:r>
              <a:rPr sz="2250" spc="85" dirty="0">
                <a:solidFill>
                  <a:srgbClr val="44131A"/>
                </a:solidFill>
                <a:latin typeface="Calibri"/>
                <a:cs typeface="Calibri"/>
              </a:rPr>
              <a:t>ser</a:t>
            </a:r>
            <a:r>
              <a:rPr sz="2250" spc="85" dirty="0">
                <a:solidFill>
                  <a:srgbClr val="44131A"/>
                </a:solidFill>
                <a:latin typeface="Arial"/>
                <a:cs typeface="Arial"/>
              </a:rPr>
              <a:t>í</a:t>
            </a:r>
            <a:r>
              <a:rPr sz="2250" spc="85" dirty="0">
                <a:solidFill>
                  <a:srgbClr val="44131A"/>
                </a:solidFill>
                <a:latin typeface="Calibri"/>
                <a:cs typeface="Calibri"/>
              </a:rPr>
              <a:t>a  </a:t>
            </a:r>
            <a:r>
              <a:rPr sz="2250" spc="114" dirty="0">
                <a:solidFill>
                  <a:srgbClr val="44131A"/>
                </a:solidFill>
                <a:latin typeface="Calibri"/>
                <a:cs typeface="Calibri"/>
              </a:rPr>
              <a:t>bueno </a:t>
            </a:r>
            <a:r>
              <a:rPr sz="2250" spc="110" dirty="0">
                <a:solidFill>
                  <a:srgbClr val="44131A"/>
                </a:solidFill>
                <a:latin typeface="Calibri"/>
                <a:cs typeface="Calibri"/>
              </a:rPr>
              <a:t>que </a:t>
            </a:r>
            <a:r>
              <a:rPr sz="2250" spc="100" dirty="0">
                <a:solidFill>
                  <a:srgbClr val="44131A"/>
                </a:solidFill>
                <a:latin typeface="Calibri"/>
                <a:cs typeface="Calibri"/>
              </a:rPr>
              <a:t>escuchara </a:t>
            </a:r>
            <a:r>
              <a:rPr sz="2250" spc="105" dirty="0">
                <a:solidFill>
                  <a:srgbClr val="44131A"/>
                </a:solidFill>
                <a:latin typeface="Calibri"/>
                <a:cs typeface="Calibri"/>
              </a:rPr>
              <a:t>todo  </a:t>
            </a:r>
            <a:r>
              <a:rPr sz="2250" spc="80" dirty="0">
                <a:solidFill>
                  <a:srgbClr val="44131A"/>
                </a:solidFill>
                <a:latin typeface="Calibri"/>
                <a:cs typeface="Calibri"/>
              </a:rPr>
              <a:t>el</a:t>
            </a:r>
            <a:r>
              <a:rPr sz="2250" spc="40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2250" spc="100" dirty="0">
                <a:solidFill>
                  <a:srgbClr val="44131A"/>
                </a:solidFill>
                <a:latin typeface="Calibri"/>
                <a:cs typeface="Calibri"/>
              </a:rPr>
              <a:t>grupo?</a:t>
            </a:r>
            <a:endParaRPr sz="2250">
              <a:latin typeface="Calibri"/>
              <a:cs typeface="Calibri"/>
            </a:endParaRPr>
          </a:p>
          <a:p>
            <a:pPr marL="354965" marR="213360" indent="-342900">
              <a:lnSpc>
                <a:spcPct val="109500"/>
              </a:lnSpc>
              <a:spcBef>
                <a:spcPts val="870"/>
              </a:spcBef>
              <a:buClr>
                <a:srgbClr val="A62C52"/>
              </a:buClr>
              <a:buSzPct val="106666"/>
              <a:buFont typeface="Calibri"/>
              <a:buAutoNum type="arabicPeriod"/>
              <a:tabLst>
                <a:tab pos="356235" algn="l"/>
              </a:tabLst>
            </a:pPr>
            <a:r>
              <a:rPr sz="2250" spc="130" dirty="0">
                <a:solidFill>
                  <a:srgbClr val="44131A"/>
                </a:solidFill>
                <a:latin typeface="Arial"/>
                <a:cs typeface="Arial"/>
              </a:rPr>
              <a:t>¿</a:t>
            </a:r>
            <a:r>
              <a:rPr sz="2250" spc="130" dirty="0">
                <a:solidFill>
                  <a:srgbClr val="44131A"/>
                </a:solidFill>
                <a:latin typeface="Calibri"/>
                <a:cs typeface="Calibri"/>
              </a:rPr>
              <a:t>Qu</a:t>
            </a:r>
            <a:r>
              <a:rPr sz="2250" spc="130" dirty="0">
                <a:solidFill>
                  <a:srgbClr val="44131A"/>
                </a:solidFill>
                <a:latin typeface="Arial"/>
                <a:cs typeface="Arial"/>
              </a:rPr>
              <a:t>é </a:t>
            </a:r>
            <a:r>
              <a:rPr sz="2250" spc="100" dirty="0">
                <a:solidFill>
                  <a:srgbClr val="44131A"/>
                </a:solidFill>
                <a:latin typeface="Calibri"/>
                <a:cs typeface="Calibri"/>
              </a:rPr>
              <a:t>ejemplos </a:t>
            </a:r>
            <a:r>
              <a:rPr sz="2250" spc="95" dirty="0">
                <a:solidFill>
                  <a:srgbClr val="44131A"/>
                </a:solidFill>
                <a:latin typeface="Calibri"/>
                <a:cs typeface="Calibri"/>
              </a:rPr>
              <a:t>se </a:t>
            </a:r>
            <a:r>
              <a:rPr sz="2250" spc="90" dirty="0">
                <a:solidFill>
                  <a:srgbClr val="44131A"/>
                </a:solidFill>
                <a:latin typeface="Calibri"/>
                <a:cs typeface="Calibri"/>
              </a:rPr>
              <a:t>te  </a:t>
            </a:r>
            <a:r>
              <a:rPr sz="2250" spc="95" dirty="0">
                <a:solidFill>
                  <a:srgbClr val="44131A"/>
                </a:solidFill>
                <a:latin typeface="Calibri"/>
                <a:cs typeface="Calibri"/>
              </a:rPr>
              <a:t>ocurren </a:t>
            </a:r>
            <a:r>
              <a:rPr sz="2250" spc="110" dirty="0">
                <a:solidFill>
                  <a:srgbClr val="44131A"/>
                </a:solidFill>
                <a:latin typeface="Calibri"/>
                <a:cs typeface="Calibri"/>
              </a:rPr>
              <a:t>de </a:t>
            </a:r>
            <a:r>
              <a:rPr sz="2250" spc="125" dirty="0">
                <a:solidFill>
                  <a:srgbClr val="44131A"/>
                </a:solidFill>
                <a:latin typeface="Calibri"/>
                <a:cs typeface="Calibri"/>
              </a:rPr>
              <a:t>c</a:t>
            </a:r>
            <a:r>
              <a:rPr sz="2250" spc="125" dirty="0">
                <a:solidFill>
                  <a:srgbClr val="44131A"/>
                </a:solidFill>
                <a:latin typeface="Arial"/>
                <a:cs typeface="Arial"/>
              </a:rPr>
              <a:t>ó</a:t>
            </a:r>
            <a:r>
              <a:rPr sz="2250" spc="125" dirty="0">
                <a:solidFill>
                  <a:srgbClr val="44131A"/>
                </a:solidFill>
                <a:latin typeface="Calibri"/>
                <a:cs typeface="Calibri"/>
              </a:rPr>
              <a:t>mo </a:t>
            </a:r>
            <a:r>
              <a:rPr sz="2250" spc="95" dirty="0">
                <a:solidFill>
                  <a:srgbClr val="44131A"/>
                </a:solidFill>
                <a:latin typeface="Calibri"/>
                <a:cs typeface="Calibri"/>
              </a:rPr>
              <a:t>podr</a:t>
            </a:r>
            <a:r>
              <a:rPr sz="2250" spc="95" dirty="0">
                <a:solidFill>
                  <a:srgbClr val="44131A"/>
                </a:solidFill>
                <a:latin typeface="Arial"/>
                <a:cs typeface="Arial"/>
              </a:rPr>
              <a:t>í</a:t>
            </a:r>
            <a:r>
              <a:rPr sz="2250" spc="95" dirty="0">
                <a:solidFill>
                  <a:srgbClr val="44131A"/>
                </a:solidFill>
                <a:latin typeface="Calibri"/>
                <a:cs typeface="Calibri"/>
              </a:rPr>
              <a:t>a  </a:t>
            </a:r>
            <a:r>
              <a:rPr sz="2250" spc="85" dirty="0">
                <a:solidFill>
                  <a:srgbClr val="44131A"/>
                </a:solidFill>
                <a:latin typeface="Calibri"/>
                <a:cs typeface="Calibri"/>
              </a:rPr>
              <a:t>beneficiar </a:t>
            </a:r>
            <a:r>
              <a:rPr sz="2250" spc="105" dirty="0">
                <a:solidFill>
                  <a:srgbClr val="44131A"/>
                </a:solidFill>
                <a:latin typeface="Calibri"/>
                <a:cs typeface="Calibri"/>
              </a:rPr>
              <a:t>a </a:t>
            </a:r>
            <a:r>
              <a:rPr sz="2250" spc="95" dirty="0">
                <a:solidFill>
                  <a:srgbClr val="44131A"/>
                </a:solidFill>
                <a:latin typeface="Calibri"/>
                <a:cs typeface="Calibri"/>
              </a:rPr>
              <a:t>nuestros  </a:t>
            </a:r>
            <a:r>
              <a:rPr sz="2250" spc="85" dirty="0">
                <a:solidFill>
                  <a:srgbClr val="44131A"/>
                </a:solidFill>
                <a:latin typeface="Calibri"/>
                <a:cs typeface="Calibri"/>
              </a:rPr>
              <a:t>ministerios </a:t>
            </a:r>
            <a:r>
              <a:rPr sz="2250" spc="80" dirty="0">
                <a:solidFill>
                  <a:srgbClr val="44131A"/>
                </a:solidFill>
                <a:latin typeface="Calibri"/>
                <a:cs typeface="Calibri"/>
              </a:rPr>
              <a:t>el </a:t>
            </a:r>
            <a:r>
              <a:rPr sz="2250" spc="105" dirty="0">
                <a:solidFill>
                  <a:srgbClr val="44131A"/>
                </a:solidFill>
                <a:latin typeface="Calibri"/>
                <a:cs typeface="Calibri"/>
              </a:rPr>
              <a:t>hecho </a:t>
            </a:r>
            <a:r>
              <a:rPr sz="2250" spc="110" dirty="0">
                <a:solidFill>
                  <a:srgbClr val="44131A"/>
                </a:solidFill>
                <a:latin typeface="Calibri"/>
                <a:cs typeface="Calibri"/>
              </a:rPr>
              <a:t>de  </a:t>
            </a:r>
            <a:r>
              <a:rPr sz="2250" spc="105" dirty="0">
                <a:solidFill>
                  <a:srgbClr val="44131A"/>
                </a:solidFill>
                <a:latin typeface="Calibri"/>
                <a:cs typeface="Calibri"/>
              </a:rPr>
              <a:t>ayudar a </a:t>
            </a:r>
            <a:r>
              <a:rPr sz="2250" spc="75" dirty="0">
                <a:solidFill>
                  <a:srgbClr val="44131A"/>
                </a:solidFill>
                <a:latin typeface="Calibri"/>
                <a:cs typeface="Calibri"/>
              </a:rPr>
              <a:t>las </a:t>
            </a:r>
            <a:r>
              <a:rPr sz="2250" spc="95" dirty="0">
                <a:solidFill>
                  <a:srgbClr val="44131A"/>
                </a:solidFill>
                <a:latin typeface="Calibri"/>
                <a:cs typeface="Calibri"/>
              </a:rPr>
              <a:t>personas </a:t>
            </a:r>
            <a:r>
              <a:rPr sz="2250" spc="105" dirty="0">
                <a:solidFill>
                  <a:srgbClr val="44131A"/>
                </a:solidFill>
                <a:latin typeface="Calibri"/>
                <a:cs typeface="Calibri"/>
              </a:rPr>
              <a:t>a</a:t>
            </a:r>
            <a:r>
              <a:rPr sz="2250" spc="-165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2250" spc="85" dirty="0">
                <a:solidFill>
                  <a:srgbClr val="44131A"/>
                </a:solidFill>
                <a:latin typeface="Calibri"/>
                <a:cs typeface="Calibri"/>
              </a:rPr>
              <a:t>ser  </a:t>
            </a:r>
            <a:r>
              <a:rPr sz="2250" spc="125" dirty="0">
                <a:solidFill>
                  <a:srgbClr val="44131A"/>
                </a:solidFill>
                <a:latin typeface="Calibri"/>
                <a:cs typeface="Calibri"/>
              </a:rPr>
              <a:t>m</a:t>
            </a:r>
            <a:r>
              <a:rPr sz="2250" spc="125" dirty="0">
                <a:solidFill>
                  <a:srgbClr val="44131A"/>
                </a:solidFill>
                <a:latin typeface="Arial"/>
                <a:cs typeface="Arial"/>
              </a:rPr>
              <a:t>á</a:t>
            </a:r>
            <a:r>
              <a:rPr sz="2250" spc="125" dirty="0">
                <a:solidFill>
                  <a:srgbClr val="44131A"/>
                </a:solidFill>
                <a:latin typeface="Calibri"/>
                <a:cs typeface="Calibri"/>
              </a:rPr>
              <a:t>s </a:t>
            </a:r>
            <a:r>
              <a:rPr sz="2250" spc="90" dirty="0">
                <a:solidFill>
                  <a:srgbClr val="44131A"/>
                </a:solidFill>
                <a:latin typeface="Calibri"/>
                <a:cs typeface="Calibri"/>
              </a:rPr>
              <a:t>conscientes </a:t>
            </a:r>
            <a:r>
              <a:rPr sz="2250" spc="110" dirty="0">
                <a:solidFill>
                  <a:srgbClr val="44131A"/>
                </a:solidFill>
                <a:latin typeface="Calibri"/>
                <a:cs typeface="Calibri"/>
              </a:rPr>
              <a:t>de </a:t>
            </a:r>
            <a:r>
              <a:rPr sz="2250" spc="70" dirty="0">
                <a:solidFill>
                  <a:srgbClr val="44131A"/>
                </a:solidFill>
                <a:latin typeface="Calibri"/>
                <a:cs typeface="Calibri"/>
              </a:rPr>
              <a:t>la  </a:t>
            </a:r>
            <a:r>
              <a:rPr sz="2250" spc="90" dirty="0">
                <a:solidFill>
                  <a:srgbClr val="44131A"/>
                </a:solidFill>
                <a:latin typeface="Calibri"/>
                <a:cs typeface="Calibri"/>
              </a:rPr>
              <a:t>Escalera </a:t>
            </a:r>
            <a:r>
              <a:rPr sz="2250" spc="110" dirty="0">
                <a:solidFill>
                  <a:srgbClr val="44131A"/>
                </a:solidFill>
                <a:latin typeface="Calibri"/>
                <a:cs typeface="Calibri"/>
              </a:rPr>
              <a:t>de</a:t>
            </a:r>
            <a:r>
              <a:rPr sz="2250" spc="-5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2250" spc="90" dirty="0">
                <a:solidFill>
                  <a:srgbClr val="44131A"/>
                </a:solidFill>
                <a:latin typeface="Calibri"/>
                <a:cs typeface="Calibri"/>
              </a:rPr>
              <a:t>Inferencia?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19800" y="0"/>
            <a:ext cx="61722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08750" y="869454"/>
            <a:ext cx="5132387" cy="5118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2217534"/>
            <a:ext cx="12189460" cy="4640580"/>
          </a:xfrm>
          <a:custGeom>
            <a:avLst/>
            <a:gdLst/>
            <a:ahLst/>
            <a:cxnLst/>
            <a:rect l="l" t="t" r="r" b="b"/>
            <a:pathLst>
              <a:path w="12189460" h="4640580">
                <a:moveTo>
                  <a:pt x="0" y="4640465"/>
                </a:moveTo>
                <a:lnTo>
                  <a:pt x="12188952" y="4640465"/>
                </a:lnTo>
                <a:lnTo>
                  <a:pt x="12188952" y="0"/>
                </a:lnTo>
                <a:lnTo>
                  <a:pt x="0" y="0"/>
                </a:lnTo>
                <a:lnTo>
                  <a:pt x="0" y="4640465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3400" y="2667000"/>
            <a:ext cx="8056880" cy="2397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8320" indent="-515620">
              <a:lnSpc>
                <a:spcPct val="100000"/>
              </a:lnSpc>
              <a:spcBef>
                <a:spcPts val="100"/>
              </a:spcBef>
              <a:buClr>
                <a:srgbClr val="A62C52"/>
              </a:buClr>
              <a:buSzPct val="105660"/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2650" spc="114" dirty="0">
                <a:latin typeface="Calibri"/>
                <a:cs typeface="Calibri"/>
              </a:rPr>
              <a:t>¿Cuál es </a:t>
            </a:r>
            <a:r>
              <a:rPr sz="2650" spc="90" dirty="0">
                <a:latin typeface="Calibri"/>
                <a:cs typeface="Calibri"/>
              </a:rPr>
              <a:t>la </a:t>
            </a:r>
            <a:r>
              <a:rPr sz="2650" spc="110" dirty="0">
                <a:latin typeface="Calibri"/>
                <a:cs typeface="Calibri"/>
              </a:rPr>
              <a:t>conclusión </a:t>
            </a:r>
            <a:r>
              <a:rPr sz="2650" spc="100" dirty="0">
                <a:latin typeface="Calibri"/>
                <a:cs typeface="Calibri"/>
              </a:rPr>
              <a:t>principal </a:t>
            </a:r>
            <a:r>
              <a:rPr sz="2650" spc="135" dirty="0" err="1">
                <a:latin typeface="Calibri"/>
                <a:cs typeface="Calibri"/>
              </a:rPr>
              <a:t>que</a:t>
            </a:r>
            <a:r>
              <a:rPr sz="2650" spc="135" dirty="0">
                <a:latin typeface="Calibri"/>
                <a:cs typeface="Calibri"/>
              </a:rPr>
              <a:t> </a:t>
            </a:r>
            <a:r>
              <a:rPr sz="2650" spc="114" dirty="0" err="1">
                <a:latin typeface="Calibri"/>
                <a:cs typeface="Calibri"/>
              </a:rPr>
              <a:t>sacan</a:t>
            </a:r>
            <a:r>
              <a:rPr sz="2650" spc="114" dirty="0">
                <a:latin typeface="Calibri"/>
                <a:cs typeface="Calibri"/>
              </a:rPr>
              <a:t> </a:t>
            </a:r>
            <a:r>
              <a:rPr sz="2650" spc="130" dirty="0">
                <a:latin typeface="Calibri"/>
                <a:cs typeface="Calibri"/>
              </a:rPr>
              <a:t>de</a:t>
            </a:r>
            <a:r>
              <a:rPr sz="2650" spc="-345" dirty="0">
                <a:latin typeface="Calibri"/>
                <a:cs typeface="Calibri"/>
              </a:rPr>
              <a:t> </a:t>
            </a:r>
            <a:r>
              <a:rPr sz="2650" spc="120" dirty="0">
                <a:latin typeface="Calibri"/>
                <a:cs typeface="Calibri"/>
              </a:rPr>
              <a:t>hoy?</a:t>
            </a:r>
            <a:endParaRPr sz="26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A62C52"/>
              </a:buClr>
              <a:buFont typeface="Arial"/>
              <a:buChar char="•"/>
            </a:pPr>
            <a:endParaRPr sz="4100" dirty="0">
              <a:latin typeface="Calibri"/>
              <a:cs typeface="Calibri"/>
            </a:endParaRPr>
          </a:p>
          <a:p>
            <a:pPr marL="527685" marR="1760855" indent="-515620">
              <a:lnSpc>
                <a:spcPct val="109800"/>
              </a:lnSpc>
              <a:spcBef>
                <a:spcPts val="5"/>
              </a:spcBef>
              <a:buClr>
                <a:srgbClr val="A62C52"/>
              </a:buClr>
              <a:buSzPct val="105660"/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2650" spc="140" dirty="0">
                <a:latin typeface="Calibri"/>
                <a:cs typeface="Calibri"/>
              </a:rPr>
              <a:t>¿Qué </a:t>
            </a:r>
            <a:r>
              <a:rPr sz="2650" spc="130" dirty="0">
                <a:latin typeface="Calibri"/>
                <a:cs typeface="Calibri"/>
              </a:rPr>
              <a:t>compromiso </a:t>
            </a:r>
            <a:r>
              <a:rPr sz="2650" spc="114" dirty="0">
                <a:latin typeface="Calibri"/>
                <a:cs typeface="Calibri"/>
              </a:rPr>
              <a:t>quieren </a:t>
            </a:r>
            <a:r>
              <a:rPr sz="2650" spc="120" dirty="0">
                <a:latin typeface="Calibri"/>
                <a:cs typeface="Calibri"/>
              </a:rPr>
              <a:t>asumir</a:t>
            </a:r>
            <a:r>
              <a:rPr sz="2650" spc="-190" dirty="0">
                <a:latin typeface="Calibri"/>
                <a:cs typeface="Calibri"/>
              </a:rPr>
              <a:t> </a:t>
            </a:r>
            <a:r>
              <a:rPr sz="2650" spc="130" dirty="0">
                <a:latin typeface="Calibri"/>
                <a:cs typeface="Calibri"/>
              </a:rPr>
              <a:t>con  </a:t>
            </a:r>
            <a:r>
              <a:rPr sz="2650" spc="114" dirty="0">
                <a:latin typeface="Calibri"/>
                <a:cs typeface="Calibri"/>
              </a:rPr>
              <a:t>respecto </a:t>
            </a:r>
            <a:r>
              <a:rPr sz="2650" spc="125" dirty="0">
                <a:latin typeface="Calibri"/>
                <a:cs typeface="Calibri"/>
              </a:rPr>
              <a:t>a </a:t>
            </a:r>
            <a:r>
              <a:rPr sz="2650" spc="90" dirty="0">
                <a:latin typeface="Calibri"/>
                <a:cs typeface="Calibri"/>
              </a:rPr>
              <a:t>la </a:t>
            </a:r>
            <a:r>
              <a:rPr sz="2650" spc="114" dirty="0">
                <a:latin typeface="Calibri"/>
                <a:cs typeface="Calibri"/>
              </a:rPr>
              <a:t>apertura y </a:t>
            </a:r>
            <a:r>
              <a:rPr sz="2650" spc="95" dirty="0">
                <a:latin typeface="Calibri"/>
                <a:cs typeface="Calibri"/>
              </a:rPr>
              <a:t>los </a:t>
            </a:r>
            <a:r>
              <a:rPr sz="2650" spc="100" dirty="0">
                <a:latin typeface="Calibri"/>
                <a:cs typeface="Calibri"/>
              </a:rPr>
              <a:t>prejuicios  </a:t>
            </a:r>
            <a:r>
              <a:rPr sz="2650" spc="120" dirty="0">
                <a:latin typeface="Calibri"/>
                <a:cs typeface="Calibri"/>
              </a:rPr>
              <a:t>durante </a:t>
            </a:r>
            <a:r>
              <a:rPr sz="2650" spc="90" dirty="0">
                <a:latin typeface="Calibri"/>
                <a:cs typeface="Calibri"/>
              </a:rPr>
              <a:t>las </a:t>
            </a:r>
            <a:r>
              <a:rPr sz="2650" spc="120" dirty="0">
                <a:latin typeface="Calibri"/>
                <a:cs typeface="Calibri"/>
              </a:rPr>
              <a:t>próximas </a:t>
            </a:r>
            <a:r>
              <a:rPr sz="2650" spc="125" dirty="0">
                <a:latin typeface="Calibri"/>
                <a:cs typeface="Calibri"/>
              </a:rPr>
              <a:t>dos</a:t>
            </a:r>
            <a:r>
              <a:rPr sz="2650" spc="-120" dirty="0">
                <a:latin typeface="Calibri"/>
                <a:cs typeface="Calibri"/>
              </a:rPr>
              <a:t> </a:t>
            </a:r>
            <a:r>
              <a:rPr sz="2650" spc="125" dirty="0">
                <a:latin typeface="Calibri"/>
                <a:cs typeface="Calibri"/>
              </a:rPr>
              <a:t>semanas?</a:t>
            </a:r>
            <a:endParaRPr sz="265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2224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6940" y="807402"/>
            <a:ext cx="5493385" cy="65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50" b="1" spc="420" dirty="0">
                <a:solidFill>
                  <a:srgbClr val="FFFFFF"/>
                </a:solidFill>
                <a:latin typeface="Calibri"/>
                <a:cs typeface="Calibri"/>
              </a:rPr>
              <a:t>Compromisos</a:t>
            </a:r>
            <a:r>
              <a:rPr sz="4150" b="1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150" b="1" spc="320" dirty="0">
                <a:solidFill>
                  <a:srgbClr val="FFFFFF"/>
                </a:solidFill>
                <a:latin typeface="Calibri"/>
                <a:cs typeface="Calibri"/>
              </a:rPr>
              <a:t>finales</a:t>
            </a:r>
            <a:endParaRPr sz="41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BB298D-9823-2D37-9C83-57F04AFFFF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800" y="3059981"/>
            <a:ext cx="3521630" cy="314728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86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124262"/>
            <a:ext cx="12186639" cy="3732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74419" y="5215255"/>
            <a:ext cx="4154170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100" b="1" spc="465" dirty="0">
                <a:solidFill>
                  <a:srgbClr val="FFFFFF"/>
                </a:solidFill>
                <a:latin typeface="Calibri"/>
                <a:cs typeface="Calibri"/>
              </a:rPr>
              <a:t>Oración</a:t>
            </a:r>
            <a:r>
              <a:rPr sz="5100" b="1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100" b="1" spc="365" dirty="0">
                <a:solidFill>
                  <a:srgbClr val="FFFFFF"/>
                </a:solidFill>
                <a:latin typeface="Calibri"/>
                <a:cs typeface="Calibri"/>
              </a:rPr>
              <a:t>final</a:t>
            </a:r>
            <a:endParaRPr sz="5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5680" y="2761932"/>
            <a:ext cx="8001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Calibri"/>
                <a:cs typeface="Calibri"/>
              </a:rPr>
              <a:t>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132108" cy="1060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27053" y="3144126"/>
            <a:ext cx="661897" cy="2548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E3361FF-AFB3-4F5B-5FD4-B67C8C5CD08C}"/>
              </a:ext>
            </a:extLst>
          </p:cNvPr>
          <p:cNvGrpSpPr/>
          <p:nvPr/>
        </p:nvGrpSpPr>
        <p:grpSpPr>
          <a:xfrm>
            <a:off x="1524000" y="530351"/>
            <a:ext cx="8844591" cy="5881649"/>
            <a:chOff x="1524000" y="530351"/>
            <a:chExt cx="8844591" cy="5881649"/>
          </a:xfrm>
        </p:grpSpPr>
        <p:sp>
          <p:nvSpPr>
            <p:cNvPr id="5" name="object 5"/>
            <p:cNvSpPr/>
            <p:nvPr/>
          </p:nvSpPr>
          <p:spPr>
            <a:xfrm>
              <a:off x="1524000" y="530351"/>
              <a:ext cx="8844591" cy="588164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145D66A-C84D-6387-388E-8F555E253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45826" y="2941632"/>
              <a:ext cx="4800938" cy="9747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6305" y="1063802"/>
            <a:ext cx="8541385" cy="65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50" b="1" spc="420" dirty="0">
                <a:solidFill>
                  <a:srgbClr val="44131A"/>
                </a:solidFill>
                <a:latin typeface="Calibri"/>
                <a:cs typeface="Calibri"/>
              </a:rPr>
              <a:t>Mirando </a:t>
            </a:r>
            <a:r>
              <a:rPr sz="4150" b="1" spc="360" dirty="0">
                <a:solidFill>
                  <a:srgbClr val="44131A"/>
                </a:solidFill>
                <a:latin typeface="Calibri"/>
                <a:cs typeface="Calibri"/>
              </a:rPr>
              <a:t>hacia </a:t>
            </a:r>
            <a:r>
              <a:rPr sz="4150" b="1" spc="305" dirty="0">
                <a:solidFill>
                  <a:srgbClr val="44131A"/>
                </a:solidFill>
                <a:latin typeface="Calibri"/>
                <a:cs typeface="Calibri"/>
              </a:rPr>
              <a:t>la </a:t>
            </a:r>
            <a:r>
              <a:rPr sz="4150" b="1" spc="405" dirty="0">
                <a:solidFill>
                  <a:srgbClr val="44131A"/>
                </a:solidFill>
                <a:latin typeface="Calibri"/>
                <a:cs typeface="Calibri"/>
              </a:rPr>
              <a:t>próxima</a:t>
            </a:r>
            <a:r>
              <a:rPr sz="4150" b="1" spc="-395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4150" b="1" spc="350" dirty="0">
                <a:solidFill>
                  <a:srgbClr val="44131A"/>
                </a:solidFill>
                <a:latin typeface="Calibri"/>
                <a:cs typeface="Calibri"/>
              </a:rPr>
              <a:t>sesión</a:t>
            </a:r>
            <a:endParaRPr sz="4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9319" y="2062022"/>
            <a:ext cx="8293734" cy="59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50" spc="155" dirty="0">
                <a:solidFill>
                  <a:srgbClr val="44131A"/>
                </a:solidFill>
                <a:latin typeface="Calibri"/>
                <a:cs typeface="Calibri"/>
              </a:rPr>
              <a:t>Tarea: Lectura </a:t>
            </a:r>
            <a:r>
              <a:rPr sz="3750" spc="160" dirty="0">
                <a:solidFill>
                  <a:srgbClr val="44131A"/>
                </a:solidFill>
                <a:latin typeface="Calibri"/>
                <a:cs typeface="Calibri"/>
              </a:rPr>
              <a:t>(en </a:t>
            </a:r>
            <a:r>
              <a:rPr sz="3750" spc="135" dirty="0">
                <a:solidFill>
                  <a:srgbClr val="44131A"/>
                </a:solidFill>
                <a:latin typeface="Calibri"/>
                <a:cs typeface="Calibri"/>
              </a:rPr>
              <a:t>el folleto)</a:t>
            </a:r>
            <a:r>
              <a:rPr sz="3750" spc="-225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3750" spc="150" dirty="0">
                <a:solidFill>
                  <a:srgbClr val="44131A"/>
                </a:solidFill>
                <a:latin typeface="Calibri"/>
                <a:cs typeface="Calibri"/>
              </a:rPr>
              <a:t>Reflexión:</a:t>
            </a:r>
            <a:endParaRPr sz="37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9319" y="2648216"/>
            <a:ext cx="10078720" cy="59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50" spc="175" dirty="0">
                <a:solidFill>
                  <a:srgbClr val="44131A"/>
                </a:solidFill>
                <a:latin typeface="Calibri"/>
                <a:cs typeface="Calibri"/>
              </a:rPr>
              <a:t>¿Observó </a:t>
            </a:r>
            <a:r>
              <a:rPr sz="3750" spc="165" dirty="0">
                <a:solidFill>
                  <a:srgbClr val="44131A"/>
                </a:solidFill>
                <a:latin typeface="Calibri"/>
                <a:cs typeface="Calibri"/>
              </a:rPr>
              <a:t>alguna </a:t>
            </a:r>
            <a:r>
              <a:rPr sz="3750" spc="180" dirty="0">
                <a:solidFill>
                  <a:srgbClr val="44131A"/>
                </a:solidFill>
                <a:latin typeface="Calibri"/>
                <a:cs typeface="Calibri"/>
              </a:rPr>
              <a:t>forma </a:t>
            </a:r>
            <a:r>
              <a:rPr sz="3750" spc="190" dirty="0">
                <a:solidFill>
                  <a:srgbClr val="44131A"/>
                </a:solidFill>
                <a:latin typeface="Calibri"/>
                <a:cs typeface="Calibri"/>
              </a:rPr>
              <a:t>en </a:t>
            </a:r>
            <a:r>
              <a:rPr sz="3750" spc="130" dirty="0">
                <a:solidFill>
                  <a:srgbClr val="44131A"/>
                </a:solidFill>
                <a:latin typeface="Calibri"/>
                <a:cs typeface="Calibri"/>
              </a:rPr>
              <a:t>la </a:t>
            </a:r>
            <a:r>
              <a:rPr sz="3750" spc="190" dirty="0">
                <a:solidFill>
                  <a:srgbClr val="44131A"/>
                </a:solidFill>
                <a:latin typeface="Calibri"/>
                <a:cs typeface="Calibri"/>
              </a:rPr>
              <a:t>que </a:t>
            </a:r>
            <a:r>
              <a:rPr sz="3750" spc="130" dirty="0">
                <a:solidFill>
                  <a:srgbClr val="44131A"/>
                </a:solidFill>
                <a:latin typeface="Calibri"/>
                <a:cs typeface="Calibri"/>
              </a:rPr>
              <a:t>la </a:t>
            </a:r>
            <a:r>
              <a:rPr sz="3750" spc="150" dirty="0">
                <a:solidFill>
                  <a:srgbClr val="44131A"/>
                </a:solidFill>
                <a:latin typeface="Calibri"/>
                <a:cs typeface="Calibri"/>
              </a:rPr>
              <a:t>Escalera</a:t>
            </a:r>
            <a:r>
              <a:rPr sz="3750" spc="-505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3750" spc="185" dirty="0">
                <a:solidFill>
                  <a:srgbClr val="44131A"/>
                </a:solidFill>
                <a:latin typeface="Calibri"/>
                <a:cs typeface="Calibri"/>
              </a:rPr>
              <a:t>de</a:t>
            </a:r>
            <a:endParaRPr sz="37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9319" y="3234410"/>
            <a:ext cx="9496425" cy="176974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4620"/>
              </a:lnSpc>
              <a:spcBef>
                <a:spcPts val="155"/>
              </a:spcBef>
            </a:pPr>
            <a:r>
              <a:rPr sz="3750" spc="150" dirty="0">
                <a:solidFill>
                  <a:srgbClr val="44131A"/>
                </a:solidFill>
                <a:latin typeface="Calibri"/>
                <a:cs typeface="Calibri"/>
              </a:rPr>
              <a:t>Inferencia </a:t>
            </a:r>
            <a:r>
              <a:rPr sz="3750" spc="170" dirty="0">
                <a:solidFill>
                  <a:srgbClr val="44131A"/>
                </a:solidFill>
                <a:latin typeface="Calibri"/>
                <a:cs typeface="Calibri"/>
              </a:rPr>
              <a:t>mostrara </a:t>
            </a:r>
            <a:r>
              <a:rPr sz="3750" spc="190" dirty="0">
                <a:solidFill>
                  <a:srgbClr val="44131A"/>
                </a:solidFill>
                <a:latin typeface="Calibri"/>
                <a:cs typeface="Calibri"/>
              </a:rPr>
              <a:t>que </a:t>
            </a:r>
            <a:r>
              <a:rPr sz="3750" spc="150" dirty="0">
                <a:solidFill>
                  <a:srgbClr val="44131A"/>
                </a:solidFill>
                <a:latin typeface="Calibri"/>
                <a:cs typeface="Calibri"/>
              </a:rPr>
              <a:t>diferentes</a:t>
            </a:r>
            <a:r>
              <a:rPr sz="3750" spc="-185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3750" spc="165" dirty="0">
                <a:solidFill>
                  <a:srgbClr val="44131A"/>
                </a:solidFill>
                <a:latin typeface="Calibri"/>
                <a:cs typeface="Calibri"/>
              </a:rPr>
              <a:t>personas  </a:t>
            </a:r>
            <a:r>
              <a:rPr sz="3750" spc="190" dirty="0">
                <a:solidFill>
                  <a:srgbClr val="44131A"/>
                </a:solidFill>
                <a:latin typeface="Calibri"/>
                <a:cs typeface="Calibri"/>
              </a:rPr>
              <a:t>pueden </a:t>
            </a:r>
            <a:r>
              <a:rPr sz="3750" spc="160" dirty="0">
                <a:solidFill>
                  <a:srgbClr val="44131A"/>
                </a:solidFill>
                <a:latin typeface="Calibri"/>
                <a:cs typeface="Calibri"/>
              </a:rPr>
              <a:t>tener </a:t>
            </a:r>
            <a:r>
              <a:rPr sz="3750" spc="155" dirty="0">
                <a:solidFill>
                  <a:srgbClr val="44131A"/>
                </a:solidFill>
                <a:latin typeface="Calibri"/>
                <a:cs typeface="Calibri"/>
              </a:rPr>
              <a:t>versiones </a:t>
            </a:r>
            <a:r>
              <a:rPr sz="3750" spc="145" dirty="0">
                <a:solidFill>
                  <a:srgbClr val="44131A"/>
                </a:solidFill>
                <a:latin typeface="Calibri"/>
                <a:cs typeface="Calibri"/>
              </a:rPr>
              <a:t>alternativas </a:t>
            </a:r>
            <a:r>
              <a:rPr sz="3750" spc="185" dirty="0">
                <a:solidFill>
                  <a:srgbClr val="44131A"/>
                </a:solidFill>
                <a:latin typeface="Calibri"/>
                <a:cs typeface="Calibri"/>
              </a:rPr>
              <a:t>de</a:t>
            </a:r>
            <a:r>
              <a:rPr sz="3750" spc="-225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3750" spc="125" dirty="0">
                <a:solidFill>
                  <a:srgbClr val="44131A"/>
                </a:solidFill>
                <a:latin typeface="Calibri"/>
                <a:cs typeface="Calibri"/>
              </a:rPr>
              <a:t>la</a:t>
            </a:r>
            <a:endParaRPr sz="3750">
              <a:latin typeface="Calibri"/>
              <a:cs typeface="Calibri"/>
            </a:endParaRPr>
          </a:p>
          <a:p>
            <a:pPr marL="12700">
              <a:lnSpc>
                <a:spcPts val="4435"/>
              </a:lnSpc>
            </a:pPr>
            <a:r>
              <a:rPr sz="3750" spc="175" dirty="0">
                <a:solidFill>
                  <a:srgbClr val="44131A"/>
                </a:solidFill>
                <a:latin typeface="Calibri"/>
                <a:cs typeface="Calibri"/>
              </a:rPr>
              <a:t>«verdad»?</a:t>
            </a:r>
            <a:endParaRPr sz="37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132108" cy="1060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27053" y="3105391"/>
            <a:ext cx="661897" cy="2548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11" y="88176"/>
            <a:ext cx="228776" cy="228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0"/>
            <a:ext cx="12176342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142999" cy="10709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6939" y="421645"/>
            <a:ext cx="5666105" cy="5388610"/>
          </a:xfrm>
          <a:prstGeom prst="rect">
            <a:avLst/>
          </a:prstGeom>
        </p:spPr>
        <p:txBody>
          <a:bodyPr vert="horz" wrap="square" lIns="0" tIns="368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0"/>
              </a:spcBef>
            </a:pPr>
            <a:r>
              <a:rPr sz="4150" b="1" spc="455" dirty="0">
                <a:solidFill>
                  <a:srgbClr val="44131A"/>
                </a:solidFill>
                <a:latin typeface="Calibri"/>
                <a:cs typeface="Calibri"/>
              </a:rPr>
              <a:t>Resumen </a:t>
            </a:r>
            <a:r>
              <a:rPr sz="4150" b="1" spc="430" dirty="0">
                <a:solidFill>
                  <a:srgbClr val="44131A"/>
                </a:solidFill>
                <a:latin typeface="Calibri"/>
                <a:cs typeface="Calibri"/>
              </a:rPr>
              <a:t>de </a:t>
            </a:r>
            <a:r>
              <a:rPr sz="4150" b="1" spc="300" dirty="0">
                <a:solidFill>
                  <a:srgbClr val="44131A"/>
                </a:solidFill>
                <a:latin typeface="Calibri"/>
                <a:cs typeface="Calibri"/>
              </a:rPr>
              <a:t>la</a:t>
            </a:r>
            <a:r>
              <a:rPr sz="4150" b="1" spc="-405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4150" b="1" spc="350" dirty="0">
                <a:solidFill>
                  <a:srgbClr val="44131A"/>
                </a:solidFill>
                <a:latin typeface="Calibri"/>
                <a:cs typeface="Calibri"/>
              </a:rPr>
              <a:t>sesión</a:t>
            </a:r>
            <a:endParaRPr sz="4150">
              <a:latin typeface="Calibri"/>
              <a:cs typeface="Calibri"/>
            </a:endParaRPr>
          </a:p>
          <a:p>
            <a:pPr marL="449580" indent="-227965">
              <a:lnSpc>
                <a:spcPct val="100000"/>
              </a:lnSpc>
              <a:spcBef>
                <a:spcPts val="1770"/>
              </a:spcBef>
              <a:buClr>
                <a:srgbClr val="A62C52"/>
              </a:buClr>
              <a:buSzPct val="106666"/>
              <a:buFont typeface="Arial"/>
              <a:buChar char="•"/>
              <a:tabLst>
                <a:tab pos="449580" algn="l"/>
              </a:tabLst>
            </a:pPr>
            <a:r>
              <a:rPr sz="2250" spc="100" dirty="0">
                <a:solidFill>
                  <a:srgbClr val="44131A"/>
                </a:solidFill>
                <a:latin typeface="Calibri"/>
                <a:cs typeface="Calibri"/>
              </a:rPr>
              <a:t>Bienvenida y</a:t>
            </a:r>
            <a:r>
              <a:rPr sz="2250" spc="-10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2250" spc="105" dirty="0">
                <a:solidFill>
                  <a:srgbClr val="44131A"/>
                </a:solidFill>
                <a:latin typeface="Calibri"/>
                <a:cs typeface="Calibri"/>
              </a:rPr>
              <a:t>resumen</a:t>
            </a:r>
            <a:endParaRPr sz="2250">
              <a:latin typeface="Calibri"/>
              <a:cs typeface="Calibri"/>
            </a:endParaRPr>
          </a:p>
          <a:p>
            <a:pPr marL="449580" indent="-227965">
              <a:lnSpc>
                <a:spcPct val="100000"/>
              </a:lnSpc>
              <a:spcBef>
                <a:spcPts val="705"/>
              </a:spcBef>
              <a:buClr>
                <a:srgbClr val="A62C52"/>
              </a:buClr>
              <a:buSzPct val="106666"/>
              <a:buFont typeface="Arial"/>
              <a:buChar char="•"/>
              <a:tabLst>
                <a:tab pos="449580" algn="l"/>
              </a:tabLst>
            </a:pPr>
            <a:r>
              <a:rPr sz="2250" spc="110" dirty="0">
                <a:solidFill>
                  <a:srgbClr val="44131A"/>
                </a:solidFill>
                <a:latin typeface="Calibri"/>
                <a:cs typeface="Calibri"/>
              </a:rPr>
              <a:t>Repaso de </a:t>
            </a:r>
            <a:r>
              <a:rPr sz="2250" spc="70" dirty="0">
                <a:solidFill>
                  <a:srgbClr val="44131A"/>
                </a:solidFill>
                <a:latin typeface="Calibri"/>
                <a:cs typeface="Calibri"/>
              </a:rPr>
              <a:t>la </a:t>
            </a:r>
            <a:r>
              <a:rPr sz="2250" spc="85" dirty="0">
                <a:solidFill>
                  <a:srgbClr val="44131A"/>
                </a:solidFill>
                <a:latin typeface="Calibri"/>
                <a:cs typeface="Calibri"/>
              </a:rPr>
              <a:t>sesión</a:t>
            </a:r>
            <a:r>
              <a:rPr sz="2250" spc="-140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2250" spc="90" dirty="0">
                <a:solidFill>
                  <a:srgbClr val="44131A"/>
                </a:solidFill>
                <a:latin typeface="Calibri"/>
                <a:cs typeface="Calibri"/>
              </a:rPr>
              <a:t>anterior</a:t>
            </a:r>
            <a:endParaRPr sz="2250">
              <a:latin typeface="Calibri"/>
              <a:cs typeface="Calibri"/>
            </a:endParaRPr>
          </a:p>
          <a:p>
            <a:pPr marL="449580" indent="-227965">
              <a:lnSpc>
                <a:spcPct val="100000"/>
              </a:lnSpc>
              <a:spcBef>
                <a:spcPts val="705"/>
              </a:spcBef>
              <a:buClr>
                <a:srgbClr val="A62C52"/>
              </a:buClr>
              <a:buSzPct val="106666"/>
              <a:buFont typeface="Arial"/>
              <a:buChar char="•"/>
              <a:tabLst>
                <a:tab pos="449580" algn="l"/>
              </a:tabLst>
            </a:pPr>
            <a:r>
              <a:rPr sz="2250" spc="85" dirty="0">
                <a:solidFill>
                  <a:srgbClr val="44131A"/>
                </a:solidFill>
                <a:latin typeface="Calibri"/>
                <a:cs typeface="Calibri"/>
              </a:rPr>
              <a:t>Reflexión </a:t>
            </a:r>
            <a:r>
              <a:rPr sz="2250" spc="95" dirty="0">
                <a:solidFill>
                  <a:srgbClr val="44131A"/>
                </a:solidFill>
                <a:latin typeface="Calibri"/>
                <a:cs typeface="Calibri"/>
              </a:rPr>
              <a:t>sobre </a:t>
            </a:r>
            <a:r>
              <a:rPr sz="2250" spc="75" dirty="0">
                <a:solidFill>
                  <a:srgbClr val="44131A"/>
                </a:solidFill>
                <a:latin typeface="Calibri"/>
                <a:cs typeface="Calibri"/>
              </a:rPr>
              <a:t>las</a:t>
            </a:r>
            <a:r>
              <a:rPr sz="2250" spc="-80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2250" spc="85" dirty="0">
                <a:solidFill>
                  <a:srgbClr val="44131A"/>
                </a:solidFill>
                <a:latin typeface="Calibri"/>
                <a:cs typeface="Calibri"/>
              </a:rPr>
              <a:t>Escrituras</a:t>
            </a:r>
            <a:endParaRPr sz="2250">
              <a:latin typeface="Calibri"/>
              <a:cs typeface="Calibri"/>
            </a:endParaRPr>
          </a:p>
          <a:p>
            <a:pPr marL="449580" indent="-227965">
              <a:lnSpc>
                <a:spcPct val="100000"/>
              </a:lnSpc>
              <a:spcBef>
                <a:spcPts val="710"/>
              </a:spcBef>
              <a:buClr>
                <a:srgbClr val="A62C52"/>
              </a:buClr>
              <a:buSzPct val="106666"/>
              <a:buFont typeface="Arial"/>
              <a:buChar char="•"/>
              <a:tabLst>
                <a:tab pos="449580" algn="l"/>
              </a:tabLst>
            </a:pPr>
            <a:r>
              <a:rPr sz="2250" spc="105" dirty="0">
                <a:solidFill>
                  <a:srgbClr val="44131A"/>
                </a:solidFill>
                <a:latin typeface="Calibri"/>
                <a:cs typeface="Calibri"/>
              </a:rPr>
              <a:t>Debate </a:t>
            </a:r>
            <a:r>
              <a:rPr sz="2250" spc="114" dirty="0">
                <a:solidFill>
                  <a:srgbClr val="44131A"/>
                </a:solidFill>
                <a:latin typeface="Calibri"/>
                <a:cs typeface="Calibri"/>
              </a:rPr>
              <a:t>en</a:t>
            </a:r>
            <a:r>
              <a:rPr sz="2250" spc="-15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2250" spc="85" dirty="0">
                <a:solidFill>
                  <a:srgbClr val="44131A"/>
                </a:solidFill>
                <a:latin typeface="Calibri"/>
                <a:cs typeface="Calibri"/>
              </a:rPr>
              <a:t>parejas</a:t>
            </a:r>
            <a:endParaRPr sz="2250">
              <a:latin typeface="Calibri"/>
              <a:cs typeface="Calibri"/>
            </a:endParaRPr>
          </a:p>
          <a:p>
            <a:pPr marL="450215" marR="780415" indent="-228600">
              <a:lnSpc>
                <a:spcPts val="2690"/>
              </a:lnSpc>
              <a:spcBef>
                <a:spcPts val="805"/>
              </a:spcBef>
              <a:buClr>
                <a:srgbClr val="A62C52"/>
              </a:buClr>
              <a:buSzPct val="106666"/>
              <a:buFont typeface="Arial"/>
              <a:buChar char="•"/>
              <a:tabLst>
                <a:tab pos="450215" algn="l"/>
              </a:tabLst>
            </a:pPr>
            <a:r>
              <a:rPr sz="2250" spc="95" dirty="0">
                <a:solidFill>
                  <a:srgbClr val="44131A"/>
                </a:solidFill>
                <a:latin typeface="Calibri"/>
                <a:cs typeface="Calibri"/>
              </a:rPr>
              <a:t>Presentación: La </a:t>
            </a:r>
            <a:r>
              <a:rPr sz="2250" spc="90" dirty="0">
                <a:solidFill>
                  <a:srgbClr val="44131A"/>
                </a:solidFill>
                <a:latin typeface="Calibri"/>
                <a:cs typeface="Calibri"/>
              </a:rPr>
              <a:t>sinodalidad</a:t>
            </a:r>
            <a:r>
              <a:rPr sz="2250" spc="-95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2250" spc="125" dirty="0">
                <a:solidFill>
                  <a:srgbClr val="44131A"/>
                </a:solidFill>
                <a:latin typeface="Calibri"/>
                <a:cs typeface="Calibri"/>
              </a:rPr>
              <a:t>como  </a:t>
            </a:r>
            <a:r>
              <a:rPr sz="2250" spc="110" dirty="0">
                <a:solidFill>
                  <a:srgbClr val="44131A"/>
                </a:solidFill>
                <a:latin typeface="Calibri"/>
                <a:cs typeface="Calibri"/>
              </a:rPr>
              <a:t>camino </a:t>
            </a:r>
            <a:r>
              <a:rPr sz="2250" spc="90" dirty="0">
                <a:solidFill>
                  <a:srgbClr val="44131A"/>
                </a:solidFill>
                <a:latin typeface="Calibri"/>
                <a:cs typeface="Calibri"/>
              </a:rPr>
              <a:t>hacia </a:t>
            </a:r>
            <a:r>
              <a:rPr sz="2250" spc="70" dirty="0">
                <a:solidFill>
                  <a:srgbClr val="44131A"/>
                </a:solidFill>
                <a:latin typeface="Calibri"/>
                <a:cs typeface="Calibri"/>
              </a:rPr>
              <a:t>la</a:t>
            </a:r>
            <a:r>
              <a:rPr sz="2250" spc="-95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2250" spc="90" dirty="0">
                <a:solidFill>
                  <a:srgbClr val="44131A"/>
                </a:solidFill>
                <a:latin typeface="Calibri"/>
                <a:cs typeface="Calibri"/>
              </a:rPr>
              <a:t>transformación</a:t>
            </a:r>
            <a:endParaRPr sz="2250">
              <a:latin typeface="Calibri"/>
              <a:cs typeface="Calibri"/>
            </a:endParaRPr>
          </a:p>
          <a:p>
            <a:pPr marL="449580" indent="-227965">
              <a:lnSpc>
                <a:spcPct val="100000"/>
              </a:lnSpc>
              <a:spcBef>
                <a:spcPts val="625"/>
              </a:spcBef>
              <a:buClr>
                <a:srgbClr val="A62C52"/>
              </a:buClr>
              <a:buSzPct val="106666"/>
              <a:buFont typeface="Arial"/>
              <a:buChar char="•"/>
              <a:tabLst>
                <a:tab pos="449580" algn="l"/>
              </a:tabLst>
            </a:pPr>
            <a:r>
              <a:rPr sz="2250" spc="75" dirty="0">
                <a:solidFill>
                  <a:srgbClr val="44131A"/>
                </a:solidFill>
                <a:latin typeface="Calibri"/>
                <a:cs typeface="Calibri"/>
              </a:rPr>
              <a:t>Ejercicio </a:t>
            </a:r>
            <a:r>
              <a:rPr sz="2250" spc="110" dirty="0">
                <a:solidFill>
                  <a:srgbClr val="44131A"/>
                </a:solidFill>
                <a:latin typeface="Calibri"/>
                <a:cs typeface="Calibri"/>
              </a:rPr>
              <a:t>en </a:t>
            </a:r>
            <a:r>
              <a:rPr sz="2250" spc="100" dirty="0">
                <a:solidFill>
                  <a:srgbClr val="44131A"/>
                </a:solidFill>
                <a:latin typeface="Calibri"/>
                <a:cs typeface="Calibri"/>
              </a:rPr>
              <a:t>grupos</a:t>
            </a:r>
            <a:r>
              <a:rPr sz="2250" spc="-85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2250" spc="105" dirty="0">
                <a:solidFill>
                  <a:srgbClr val="44131A"/>
                </a:solidFill>
                <a:latin typeface="Calibri"/>
                <a:cs typeface="Calibri"/>
              </a:rPr>
              <a:t>pequeños</a:t>
            </a:r>
            <a:endParaRPr sz="2250">
              <a:latin typeface="Calibri"/>
              <a:cs typeface="Calibri"/>
            </a:endParaRPr>
          </a:p>
          <a:p>
            <a:pPr marL="449580" indent="-227965">
              <a:lnSpc>
                <a:spcPct val="100000"/>
              </a:lnSpc>
              <a:spcBef>
                <a:spcPts val="705"/>
              </a:spcBef>
              <a:buClr>
                <a:srgbClr val="A62C52"/>
              </a:buClr>
              <a:buSzPct val="106666"/>
              <a:buFont typeface="Arial"/>
              <a:buChar char="•"/>
              <a:tabLst>
                <a:tab pos="449580" algn="l"/>
              </a:tabLst>
            </a:pPr>
            <a:r>
              <a:rPr sz="2250" spc="145" dirty="0">
                <a:solidFill>
                  <a:srgbClr val="44131A"/>
                </a:solidFill>
                <a:latin typeface="Calibri"/>
                <a:cs typeface="Calibri"/>
              </a:rPr>
              <a:t>Compartir </a:t>
            </a:r>
            <a:r>
              <a:rPr sz="2250" spc="165" dirty="0">
                <a:solidFill>
                  <a:srgbClr val="44131A"/>
                </a:solidFill>
                <a:latin typeface="Calibri"/>
                <a:cs typeface="Calibri"/>
              </a:rPr>
              <a:t>en </a:t>
            </a:r>
            <a:r>
              <a:rPr sz="2250" spc="155" dirty="0">
                <a:solidFill>
                  <a:srgbClr val="44131A"/>
                </a:solidFill>
                <a:latin typeface="Calibri"/>
                <a:cs typeface="Calibri"/>
              </a:rPr>
              <a:t>grupo</a:t>
            </a:r>
            <a:r>
              <a:rPr sz="2250" spc="-135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2250" spc="155" dirty="0">
                <a:solidFill>
                  <a:srgbClr val="44131A"/>
                </a:solidFill>
                <a:latin typeface="Calibri"/>
                <a:cs typeface="Calibri"/>
              </a:rPr>
              <a:t>grande</a:t>
            </a:r>
            <a:endParaRPr sz="2250">
              <a:latin typeface="Calibri"/>
              <a:cs typeface="Calibri"/>
            </a:endParaRPr>
          </a:p>
          <a:p>
            <a:pPr marL="449580" indent="-227965">
              <a:lnSpc>
                <a:spcPct val="100000"/>
              </a:lnSpc>
              <a:spcBef>
                <a:spcPts val="705"/>
              </a:spcBef>
              <a:buClr>
                <a:srgbClr val="A62C52"/>
              </a:buClr>
              <a:buSzPct val="106666"/>
              <a:buFont typeface="Arial"/>
              <a:buChar char="•"/>
              <a:tabLst>
                <a:tab pos="449580" algn="l"/>
              </a:tabLst>
            </a:pPr>
            <a:r>
              <a:rPr sz="2250" spc="145" dirty="0">
                <a:solidFill>
                  <a:srgbClr val="44131A"/>
                </a:solidFill>
                <a:latin typeface="Calibri"/>
                <a:cs typeface="Calibri"/>
              </a:rPr>
              <a:t>Conclusión </a:t>
            </a:r>
            <a:r>
              <a:rPr sz="2250" spc="150" dirty="0">
                <a:solidFill>
                  <a:srgbClr val="44131A"/>
                </a:solidFill>
                <a:latin typeface="Calibri"/>
                <a:cs typeface="Calibri"/>
              </a:rPr>
              <a:t>y </a:t>
            </a:r>
            <a:r>
              <a:rPr sz="2250" spc="135" dirty="0">
                <a:solidFill>
                  <a:srgbClr val="44131A"/>
                </a:solidFill>
                <a:latin typeface="Calibri"/>
                <a:cs typeface="Calibri"/>
              </a:rPr>
              <a:t>oración</a:t>
            </a:r>
            <a:r>
              <a:rPr sz="2250" spc="-105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2250" spc="114" dirty="0">
                <a:solidFill>
                  <a:srgbClr val="44131A"/>
                </a:solidFill>
                <a:latin typeface="Calibri"/>
                <a:cs typeface="Calibri"/>
              </a:rPr>
              <a:t>final</a:t>
            </a:r>
            <a:endParaRPr sz="2250">
              <a:latin typeface="Calibri"/>
              <a:cs typeface="Calibri"/>
            </a:endParaRPr>
          </a:p>
          <a:p>
            <a:pPr marL="449580" indent="-227965">
              <a:lnSpc>
                <a:spcPct val="100000"/>
              </a:lnSpc>
              <a:spcBef>
                <a:spcPts val="705"/>
              </a:spcBef>
              <a:buClr>
                <a:srgbClr val="A62C52"/>
              </a:buClr>
              <a:buSzPct val="106666"/>
              <a:buFont typeface="Arial"/>
              <a:buChar char="•"/>
              <a:tabLst>
                <a:tab pos="449580" algn="l"/>
              </a:tabLst>
            </a:pPr>
            <a:r>
              <a:rPr sz="2250" spc="165" dirty="0">
                <a:solidFill>
                  <a:srgbClr val="44131A"/>
                </a:solidFill>
                <a:latin typeface="Calibri"/>
                <a:cs typeface="Calibri"/>
              </a:rPr>
              <a:t>Mirando </a:t>
            </a:r>
            <a:r>
              <a:rPr sz="2250" spc="140" dirty="0">
                <a:solidFill>
                  <a:srgbClr val="44131A"/>
                </a:solidFill>
                <a:latin typeface="Calibri"/>
                <a:cs typeface="Calibri"/>
              </a:rPr>
              <a:t>hacia </a:t>
            </a:r>
            <a:r>
              <a:rPr sz="2250" spc="114" dirty="0">
                <a:solidFill>
                  <a:srgbClr val="44131A"/>
                </a:solidFill>
                <a:latin typeface="Calibri"/>
                <a:cs typeface="Calibri"/>
              </a:rPr>
              <a:t>la </a:t>
            </a:r>
            <a:r>
              <a:rPr sz="2250" spc="155" dirty="0">
                <a:solidFill>
                  <a:srgbClr val="44131A"/>
                </a:solidFill>
                <a:latin typeface="Calibri"/>
                <a:cs typeface="Calibri"/>
              </a:rPr>
              <a:t>próxima</a:t>
            </a:r>
            <a:r>
              <a:rPr sz="2250" spc="-135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2250" spc="135" dirty="0">
                <a:solidFill>
                  <a:srgbClr val="44131A"/>
                </a:solidFill>
                <a:latin typeface="Calibri"/>
                <a:cs typeface="Calibri"/>
              </a:rPr>
              <a:t>sesión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527053" y="3077717"/>
            <a:ext cx="661897" cy="2548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297F47-8732-2A14-5516-1C6C52673F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044" y="1266523"/>
            <a:ext cx="4839375" cy="43249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7267" y="1805914"/>
            <a:ext cx="10156825" cy="597535"/>
          </a:xfrm>
          <a:custGeom>
            <a:avLst/>
            <a:gdLst/>
            <a:ahLst/>
            <a:cxnLst/>
            <a:rect l="l" t="t" r="r" b="b"/>
            <a:pathLst>
              <a:path w="10156825" h="597535">
                <a:moveTo>
                  <a:pt x="10096792" y="597369"/>
                </a:moveTo>
                <a:lnTo>
                  <a:pt x="59740" y="597369"/>
                </a:lnTo>
                <a:lnTo>
                  <a:pt x="36485" y="592675"/>
                </a:lnTo>
                <a:lnTo>
                  <a:pt x="17497" y="579872"/>
                </a:lnTo>
                <a:lnTo>
                  <a:pt x="4694" y="560883"/>
                </a:lnTo>
                <a:lnTo>
                  <a:pt x="0" y="537629"/>
                </a:lnTo>
                <a:lnTo>
                  <a:pt x="0" y="59740"/>
                </a:lnTo>
                <a:lnTo>
                  <a:pt x="4694" y="36485"/>
                </a:lnTo>
                <a:lnTo>
                  <a:pt x="17497" y="17497"/>
                </a:lnTo>
                <a:lnTo>
                  <a:pt x="36485" y="4694"/>
                </a:lnTo>
                <a:lnTo>
                  <a:pt x="59740" y="0"/>
                </a:lnTo>
                <a:lnTo>
                  <a:pt x="10096792" y="0"/>
                </a:lnTo>
                <a:lnTo>
                  <a:pt x="10120045" y="4694"/>
                </a:lnTo>
                <a:lnTo>
                  <a:pt x="10139035" y="17497"/>
                </a:lnTo>
                <a:lnTo>
                  <a:pt x="10151838" y="36485"/>
                </a:lnTo>
                <a:lnTo>
                  <a:pt x="10156531" y="59740"/>
                </a:lnTo>
                <a:lnTo>
                  <a:pt x="10156531" y="537629"/>
                </a:lnTo>
                <a:lnTo>
                  <a:pt x="10151838" y="560883"/>
                </a:lnTo>
                <a:lnTo>
                  <a:pt x="10139035" y="579872"/>
                </a:lnTo>
                <a:lnTo>
                  <a:pt x="10120045" y="592675"/>
                </a:lnTo>
                <a:lnTo>
                  <a:pt x="10096792" y="597369"/>
                </a:lnTo>
                <a:close/>
              </a:path>
            </a:pathLst>
          </a:custGeom>
          <a:solidFill>
            <a:srgbClr val="A792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83865" y="2079136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2072" y="28447"/>
                </a:moveTo>
                <a:lnTo>
                  <a:pt x="6362" y="28447"/>
                </a:lnTo>
                <a:lnTo>
                  <a:pt x="0" y="22072"/>
                </a:lnTo>
                <a:lnTo>
                  <a:pt x="0" y="6374"/>
                </a:lnTo>
                <a:lnTo>
                  <a:pt x="6362" y="0"/>
                </a:lnTo>
                <a:lnTo>
                  <a:pt x="22072" y="0"/>
                </a:lnTo>
                <a:lnTo>
                  <a:pt x="28422" y="6374"/>
                </a:lnTo>
                <a:lnTo>
                  <a:pt x="28422" y="22072"/>
                </a:lnTo>
                <a:lnTo>
                  <a:pt x="22072" y="284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6512" y="2010416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984" y="28435"/>
                </a:moveTo>
                <a:lnTo>
                  <a:pt x="6426" y="28435"/>
                </a:lnTo>
                <a:lnTo>
                  <a:pt x="0" y="22009"/>
                </a:lnTo>
                <a:lnTo>
                  <a:pt x="0" y="6426"/>
                </a:lnTo>
                <a:lnTo>
                  <a:pt x="6426" y="0"/>
                </a:lnTo>
                <a:lnTo>
                  <a:pt x="21984" y="0"/>
                </a:lnTo>
                <a:lnTo>
                  <a:pt x="28422" y="6426"/>
                </a:lnTo>
                <a:lnTo>
                  <a:pt x="28422" y="22009"/>
                </a:lnTo>
                <a:lnTo>
                  <a:pt x="21984" y="284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28786" y="1962677"/>
            <a:ext cx="230504" cy="273685"/>
          </a:xfrm>
          <a:custGeom>
            <a:avLst/>
            <a:gdLst/>
            <a:ahLst/>
            <a:cxnLst/>
            <a:rect l="l" t="t" r="r" b="b"/>
            <a:pathLst>
              <a:path w="230505" h="273685">
                <a:moveTo>
                  <a:pt x="146786" y="273215"/>
                </a:moveTo>
                <a:lnTo>
                  <a:pt x="39852" y="273215"/>
                </a:lnTo>
                <a:lnTo>
                  <a:pt x="39852" y="187565"/>
                </a:lnTo>
                <a:lnTo>
                  <a:pt x="22910" y="170991"/>
                </a:lnTo>
                <a:lnTo>
                  <a:pt x="10375" y="151295"/>
                </a:lnTo>
                <a:lnTo>
                  <a:pt x="2603" y="129235"/>
                </a:lnTo>
                <a:lnTo>
                  <a:pt x="127" y="107327"/>
                </a:lnTo>
                <a:lnTo>
                  <a:pt x="0" y="104951"/>
                </a:lnTo>
                <a:lnTo>
                  <a:pt x="2640" y="78206"/>
                </a:lnTo>
                <a:lnTo>
                  <a:pt x="28294" y="31153"/>
                </a:lnTo>
                <a:lnTo>
                  <a:pt x="74942" y="3556"/>
                </a:lnTo>
                <a:lnTo>
                  <a:pt x="101612" y="0"/>
                </a:lnTo>
                <a:lnTo>
                  <a:pt x="128282" y="3556"/>
                </a:lnTo>
                <a:lnTo>
                  <a:pt x="152196" y="13651"/>
                </a:lnTo>
                <a:lnTo>
                  <a:pt x="152196" y="21323"/>
                </a:lnTo>
                <a:lnTo>
                  <a:pt x="107188" y="21323"/>
                </a:lnTo>
                <a:lnTo>
                  <a:pt x="103136" y="29793"/>
                </a:lnTo>
                <a:lnTo>
                  <a:pt x="86893" y="29793"/>
                </a:lnTo>
                <a:lnTo>
                  <a:pt x="80124" y="36562"/>
                </a:lnTo>
                <a:lnTo>
                  <a:pt x="82828" y="45364"/>
                </a:lnTo>
                <a:lnTo>
                  <a:pt x="81482" y="47739"/>
                </a:lnTo>
                <a:lnTo>
                  <a:pt x="80466" y="50100"/>
                </a:lnTo>
                <a:lnTo>
                  <a:pt x="79781" y="52819"/>
                </a:lnTo>
                <a:lnTo>
                  <a:pt x="71323" y="56882"/>
                </a:lnTo>
                <a:lnTo>
                  <a:pt x="71323" y="66357"/>
                </a:lnTo>
                <a:lnTo>
                  <a:pt x="79781" y="70420"/>
                </a:lnTo>
                <a:lnTo>
                  <a:pt x="80466" y="73125"/>
                </a:lnTo>
                <a:lnTo>
                  <a:pt x="81482" y="75500"/>
                </a:lnTo>
                <a:lnTo>
                  <a:pt x="82828" y="77863"/>
                </a:lnTo>
                <a:lnTo>
                  <a:pt x="79781" y="86663"/>
                </a:lnTo>
                <a:lnTo>
                  <a:pt x="82823" y="89712"/>
                </a:lnTo>
                <a:lnTo>
                  <a:pt x="64553" y="89712"/>
                </a:lnTo>
                <a:lnTo>
                  <a:pt x="60501" y="98183"/>
                </a:lnTo>
                <a:lnTo>
                  <a:pt x="44259" y="98183"/>
                </a:lnTo>
                <a:lnTo>
                  <a:pt x="37489" y="104951"/>
                </a:lnTo>
                <a:lnTo>
                  <a:pt x="40537" y="113753"/>
                </a:lnTo>
                <a:lnTo>
                  <a:pt x="39179" y="116128"/>
                </a:lnTo>
                <a:lnTo>
                  <a:pt x="38163" y="118490"/>
                </a:lnTo>
                <a:lnTo>
                  <a:pt x="37489" y="121207"/>
                </a:lnTo>
                <a:lnTo>
                  <a:pt x="29032" y="125272"/>
                </a:lnTo>
                <a:lnTo>
                  <a:pt x="29032" y="134747"/>
                </a:lnTo>
                <a:lnTo>
                  <a:pt x="37489" y="138811"/>
                </a:lnTo>
                <a:lnTo>
                  <a:pt x="38163" y="141515"/>
                </a:lnTo>
                <a:lnTo>
                  <a:pt x="39179" y="143890"/>
                </a:lnTo>
                <a:lnTo>
                  <a:pt x="40537" y="146253"/>
                </a:lnTo>
                <a:lnTo>
                  <a:pt x="37489" y="155054"/>
                </a:lnTo>
                <a:lnTo>
                  <a:pt x="44259" y="161836"/>
                </a:lnTo>
                <a:lnTo>
                  <a:pt x="59175" y="161836"/>
                </a:lnTo>
                <a:lnTo>
                  <a:pt x="60501" y="162165"/>
                </a:lnTo>
                <a:lnTo>
                  <a:pt x="64553" y="170637"/>
                </a:lnTo>
                <a:lnTo>
                  <a:pt x="220826" y="170637"/>
                </a:lnTo>
                <a:lnTo>
                  <a:pt x="218186" y="171653"/>
                </a:lnTo>
                <a:lnTo>
                  <a:pt x="203288" y="171653"/>
                </a:lnTo>
                <a:lnTo>
                  <a:pt x="203288" y="191960"/>
                </a:lnTo>
                <a:lnTo>
                  <a:pt x="200329" y="207492"/>
                </a:lnTo>
                <a:lnTo>
                  <a:pt x="163360" y="232587"/>
                </a:lnTo>
                <a:lnTo>
                  <a:pt x="146786" y="232587"/>
                </a:lnTo>
                <a:lnTo>
                  <a:pt x="146786" y="273215"/>
                </a:lnTo>
                <a:close/>
              </a:path>
              <a:path w="230505" h="273685">
                <a:moveTo>
                  <a:pt x="202125" y="93775"/>
                </a:moveTo>
                <a:lnTo>
                  <a:pt x="136625" y="93775"/>
                </a:lnTo>
                <a:lnTo>
                  <a:pt x="143395" y="87007"/>
                </a:lnTo>
                <a:lnTo>
                  <a:pt x="140360" y="78206"/>
                </a:lnTo>
                <a:lnTo>
                  <a:pt x="143065" y="73469"/>
                </a:lnTo>
                <a:lnTo>
                  <a:pt x="143738" y="70764"/>
                </a:lnTo>
                <a:lnTo>
                  <a:pt x="152196" y="66699"/>
                </a:lnTo>
                <a:lnTo>
                  <a:pt x="152196" y="13651"/>
                </a:lnTo>
                <a:lnTo>
                  <a:pt x="175069" y="31407"/>
                </a:lnTo>
                <a:lnTo>
                  <a:pt x="200557" y="78206"/>
                </a:lnTo>
                <a:lnTo>
                  <a:pt x="202125" y="93775"/>
                </a:lnTo>
                <a:close/>
              </a:path>
              <a:path w="230505" h="273685">
                <a:moveTo>
                  <a:pt x="128168" y="32499"/>
                </a:moveTo>
                <a:lnTo>
                  <a:pt x="125805" y="31153"/>
                </a:lnTo>
                <a:lnTo>
                  <a:pt x="123431" y="30137"/>
                </a:lnTo>
                <a:lnTo>
                  <a:pt x="120726" y="29451"/>
                </a:lnTo>
                <a:lnTo>
                  <a:pt x="116674" y="21323"/>
                </a:lnTo>
                <a:lnTo>
                  <a:pt x="152196" y="21323"/>
                </a:lnTo>
                <a:lnTo>
                  <a:pt x="152196" y="29451"/>
                </a:lnTo>
                <a:lnTo>
                  <a:pt x="136969" y="29451"/>
                </a:lnTo>
                <a:lnTo>
                  <a:pt x="128168" y="32499"/>
                </a:lnTo>
                <a:close/>
              </a:path>
              <a:path w="230505" h="273685">
                <a:moveTo>
                  <a:pt x="152196" y="56540"/>
                </a:moveTo>
                <a:lnTo>
                  <a:pt x="143738" y="52475"/>
                </a:lnTo>
                <a:lnTo>
                  <a:pt x="143065" y="49771"/>
                </a:lnTo>
                <a:lnTo>
                  <a:pt x="142048" y="47396"/>
                </a:lnTo>
                <a:lnTo>
                  <a:pt x="140690" y="45021"/>
                </a:lnTo>
                <a:lnTo>
                  <a:pt x="143738" y="36220"/>
                </a:lnTo>
                <a:lnTo>
                  <a:pt x="136969" y="29451"/>
                </a:lnTo>
                <a:lnTo>
                  <a:pt x="152196" y="29451"/>
                </a:lnTo>
                <a:lnTo>
                  <a:pt x="152196" y="56540"/>
                </a:lnTo>
                <a:close/>
              </a:path>
              <a:path w="230505" h="273685">
                <a:moveTo>
                  <a:pt x="95694" y="32841"/>
                </a:moveTo>
                <a:lnTo>
                  <a:pt x="86893" y="29793"/>
                </a:lnTo>
                <a:lnTo>
                  <a:pt x="103136" y="29793"/>
                </a:lnTo>
                <a:lnTo>
                  <a:pt x="100431" y="30466"/>
                </a:lnTo>
                <a:lnTo>
                  <a:pt x="98247" y="31407"/>
                </a:lnTo>
                <a:lnTo>
                  <a:pt x="95694" y="32841"/>
                </a:lnTo>
                <a:close/>
              </a:path>
              <a:path w="230505" h="273685">
                <a:moveTo>
                  <a:pt x="85877" y="101230"/>
                </a:moveTo>
                <a:lnTo>
                  <a:pt x="83502" y="99871"/>
                </a:lnTo>
                <a:lnTo>
                  <a:pt x="81140" y="98855"/>
                </a:lnTo>
                <a:lnTo>
                  <a:pt x="78435" y="98183"/>
                </a:lnTo>
                <a:lnTo>
                  <a:pt x="74370" y="89712"/>
                </a:lnTo>
                <a:lnTo>
                  <a:pt x="82823" y="89712"/>
                </a:lnTo>
                <a:lnTo>
                  <a:pt x="86550" y="93446"/>
                </a:lnTo>
                <a:lnTo>
                  <a:pt x="102792" y="93446"/>
                </a:lnTo>
                <a:lnTo>
                  <a:pt x="105069" y="98183"/>
                </a:lnTo>
                <a:lnTo>
                  <a:pt x="94678" y="98183"/>
                </a:lnTo>
                <a:lnTo>
                  <a:pt x="85877" y="101230"/>
                </a:lnTo>
                <a:close/>
              </a:path>
              <a:path w="230505" h="273685">
                <a:moveTo>
                  <a:pt x="102792" y="93446"/>
                </a:moveTo>
                <a:lnTo>
                  <a:pt x="86550" y="93446"/>
                </a:lnTo>
                <a:lnTo>
                  <a:pt x="95350" y="90398"/>
                </a:lnTo>
                <a:lnTo>
                  <a:pt x="97713" y="91744"/>
                </a:lnTo>
                <a:lnTo>
                  <a:pt x="100088" y="92759"/>
                </a:lnTo>
                <a:lnTo>
                  <a:pt x="102792" y="93446"/>
                </a:lnTo>
                <a:close/>
              </a:path>
              <a:path w="230505" h="273685">
                <a:moveTo>
                  <a:pt x="229023" y="162509"/>
                </a:moveTo>
                <a:lnTo>
                  <a:pt x="93992" y="162509"/>
                </a:lnTo>
                <a:lnTo>
                  <a:pt x="100761" y="155739"/>
                </a:lnTo>
                <a:lnTo>
                  <a:pt x="98055" y="146938"/>
                </a:lnTo>
                <a:lnTo>
                  <a:pt x="99415" y="144564"/>
                </a:lnTo>
                <a:lnTo>
                  <a:pt x="100431" y="142189"/>
                </a:lnTo>
                <a:lnTo>
                  <a:pt x="101104" y="139484"/>
                </a:lnTo>
                <a:lnTo>
                  <a:pt x="109562" y="135420"/>
                </a:lnTo>
                <a:lnTo>
                  <a:pt x="109905" y="125272"/>
                </a:lnTo>
                <a:lnTo>
                  <a:pt x="109905" y="101904"/>
                </a:lnTo>
                <a:lnTo>
                  <a:pt x="116331" y="101904"/>
                </a:lnTo>
                <a:lnTo>
                  <a:pt x="120396" y="93775"/>
                </a:lnTo>
                <a:lnTo>
                  <a:pt x="123101" y="93103"/>
                </a:lnTo>
                <a:lnTo>
                  <a:pt x="125463" y="92087"/>
                </a:lnTo>
                <a:lnTo>
                  <a:pt x="127838" y="90728"/>
                </a:lnTo>
                <a:lnTo>
                  <a:pt x="136625" y="93775"/>
                </a:lnTo>
                <a:lnTo>
                  <a:pt x="202125" y="93775"/>
                </a:lnTo>
                <a:lnTo>
                  <a:pt x="203224" y="104951"/>
                </a:lnTo>
                <a:lnTo>
                  <a:pt x="203288" y="107327"/>
                </a:lnTo>
                <a:lnTo>
                  <a:pt x="226644" y="147955"/>
                </a:lnTo>
                <a:lnTo>
                  <a:pt x="229983" y="156794"/>
                </a:lnTo>
                <a:lnTo>
                  <a:pt x="229023" y="162509"/>
                </a:lnTo>
                <a:close/>
              </a:path>
              <a:path w="230505" h="273685">
                <a:moveTo>
                  <a:pt x="53060" y="101230"/>
                </a:moveTo>
                <a:lnTo>
                  <a:pt x="44259" y="98183"/>
                </a:lnTo>
                <a:lnTo>
                  <a:pt x="60501" y="98183"/>
                </a:lnTo>
                <a:lnTo>
                  <a:pt x="57796" y="98855"/>
                </a:lnTo>
                <a:lnTo>
                  <a:pt x="55421" y="99871"/>
                </a:lnTo>
                <a:lnTo>
                  <a:pt x="53060" y="101230"/>
                </a:lnTo>
                <a:close/>
              </a:path>
              <a:path w="230505" h="273685">
                <a:moveTo>
                  <a:pt x="109905" y="125272"/>
                </a:moveTo>
                <a:lnTo>
                  <a:pt x="101446" y="121207"/>
                </a:lnTo>
                <a:lnTo>
                  <a:pt x="100761" y="118490"/>
                </a:lnTo>
                <a:lnTo>
                  <a:pt x="99745" y="116128"/>
                </a:lnTo>
                <a:lnTo>
                  <a:pt x="98399" y="113753"/>
                </a:lnTo>
                <a:lnTo>
                  <a:pt x="101446" y="104951"/>
                </a:lnTo>
                <a:lnTo>
                  <a:pt x="94678" y="98183"/>
                </a:lnTo>
                <a:lnTo>
                  <a:pt x="105069" y="98183"/>
                </a:lnTo>
                <a:lnTo>
                  <a:pt x="106857" y="101904"/>
                </a:lnTo>
                <a:lnTo>
                  <a:pt x="109905" y="101904"/>
                </a:lnTo>
                <a:lnTo>
                  <a:pt x="109905" y="125272"/>
                </a:lnTo>
                <a:close/>
              </a:path>
              <a:path w="230505" h="273685">
                <a:moveTo>
                  <a:pt x="59175" y="161836"/>
                </a:moveTo>
                <a:lnTo>
                  <a:pt x="44259" y="161836"/>
                </a:lnTo>
                <a:lnTo>
                  <a:pt x="53060" y="159118"/>
                </a:lnTo>
                <a:lnTo>
                  <a:pt x="55421" y="160477"/>
                </a:lnTo>
                <a:lnTo>
                  <a:pt x="57796" y="161493"/>
                </a:lnTo>
                <a:lnTo>
                  <a:pt x="59175" y="161836"/>
                </a:lnTo>
                <a:close/>
              </a:path>
              <a:path w="230505" h="273685">
                <a:moveTo>
                  <a:pt x="220826" y="170637"/>
                </a:moveTo>
                <a:lnTo>
                  <a:pt x="74028" y="170637"/>
                </a:lnTo>
                <a:lnTo>
                  <a:pt x="77761" y="162509"/>
                </a:lnTo>
                <a:lnTo>
                  <a:pt x="80466" y="161836"/>
                </a:lnTo>
                <a:lnTo>
                  <a:pt x="82828" y="160820"/>
                </a:lnTo>
                <a:lnTo>
                  <a:pt x="85203" y="159461"/>
                </a:lnTo>
                <a:lnTo>
                  <a:pt x="93992" y="162509"/>
                </a:lnTo>
                <a:lnTo>
                  <a:pt x="229023" y="162509"/>
                </a:lnTo>
                <a:lnTo>
                  <a:pt x="228752" y="164122"/>
                </a:lnTo>
                <a:lnTo>
                  <a:pt x="224358" y="169278"/>
                </a:lnTo>
                <a:lnTo>
                  <a:pt x="220826" y="1706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37677" y="1921979"/>
            <a:ext cx="3250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80" dirty="0">
                <a:solidFill>
                  <a:srgbClr val="FFFFFF"/>
                </a:solidFill>
                <a:latin typeface="Calibri"/>
                <a:cs typeface="Calibri"/>
              </a:rPr>
              <a:t>Conocerse </a:t>
            </a:r>
            <a:r>
              <a:rPr sz="1800" spc="1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spc="100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1800" spc="1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Calibri"/>
                <a:cs typeface="Calibri"/>
              </a:rPr>
              <a:t>profundamente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97267" y="5710119"/>
            <a:ext cx="10156825" cy="597535"/>
          </a:xfrm>
          <a:custGeom>
            <a:avLst/>
            <a:gdLst/>
            <a:ahLst/>
            <a:cxnLst/>
            <a:rect l="l" t="t" r="r" b="b"/>
            <a:pathLst>
              <a:path w="10156825" h="597535">
                <a:moveTo>
                  <a:pt x="10096792" y="597369"/>
                </a:moveTo>
                <a:lnTo>
                  <a:pt x="59740" y="597369"/>
                </a:lnTo>
                <a:lnTo>
                  <a:pt x="36485" y="592675"/>
                </a:lnTo>
                <a:lnTo>
                  <a:pt x="17497" y="579872"/>
                </a:lnTo>
                <a:lnTo>
                  <a:pt x="4694" y="560883"/>
                </a:lnTo>
                <a:lnTo>
                  <a:pt x="0" y="537629"/>
                </a:lnTo>
                <a:lnTo>
                  <a:pt x="0" y="59740"/>
                </a:lnTo>
                <a:lnTo>
                  <a:pt x="4694" y="36485"/>
                </a:lnTo>
                <a:lnTo>
                  <a:pt x="17497" y="17497"/>
                </a:lnTo>
                <a:lnTo>
                  <a:pt x="36485" y="4694"/>
                </a:lnTo>
                <a:lnTo>
                  <a:pt x="59740" y="0"/>
                </a:lnTo>
                <a:lnTo>
                  <a:pt x="10096792" y="0"/>
                </a:lnTo>
                <a:lnTo>
                  <a:pt x="10120045" y="4694"/>
                </a:lnTo>
                <a:lnTo>
                  <a:pt x="10139035" y="17497"/>
                </a:lnTo>
                <a:lnTo>
                  <a:pt x="10151838" y="36485"/>
                </a:lnTo>
                <a:lnTo>
                  <a:pt x="10156531" y="59740"/>
                </a:lnTo>
                <a:lnTo>
                  <a:pt x="10156531" y="537629"/>
                </a:lnTo>
                <a:lnTo>
                  <a:pt x="10151838" y="560883"/>
                </a:lnTo>
                <a:lnTo>
                  <a:pt x="10139035" y="579872"/>
                </a:lnTo>
                <a:lnTo>
                  <a:pt x="10120045" y="592675"/>
                </a:lnTo>
                <a:lnTo>
                  <a:pt x="10096792" y="597369"/>
                </a:lnTo>
                <a:close/>
              </a:path>
            </a:pathLst>
          </a:custGeom>
          <a:solidFill>
            <a:srgbClr val="A792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2897" y="5959235"/>
            <a:ext cx="270510" cy="158115"/>
          </a:xfrm>
          <a:custGeom>
            <a:avLst/>
            <a:gdLst/>
            <a:ahLst/>
            <a:cxnLst/>
            <a:rect l="l" t="t" r="r" b="b"/>
            <a:pathLst>
              <a:path w="270510" h="158114">
                <a:moveTo>
                  <a:pt x="93738" y="92759"/>
                </a:moveTo>
                <a:lnTo>
                  <a:pt x="36550" y="92759"/>
                </a:lnTo>
                <a:lnTo>
                  <a:pt x="53289" y="55702"/>
                </a:lnTo>
                <a:lnTo>
                  <a:pt x="80581" y="26326"/>
                </a:lnTo>
                <a:lnTo>
                  <a:pt x="116064" y="6971"/>
                </a:lnTo>
                <a:lnTo>
                  <a:pt x="157353" y="0"/>
                </a:lnTo>
                <a:lnTo>
                  <a:pt x="193179" y="5218"/>
                </a:lnTo>
                <a:lnTo>
                  <a:pt x="225017" y="19887"/>
                </a:lnTo>
                <a:lnTo>
                  <a:pt x="251281" y="42557"/>
                </a:lnTo>
                <a:lnTo>
                  <a:pt x="258651" y="53835"/>
                </a:lnTo>
                <a:lnTo>
                  <a:pt x="157353" y="53835"/>
                </a:lnTo>
                <a:lnTo>
                  <a:pt x="137363" y="56680"/>
                </a:lnTo>
                <a:lnTo>
                  <a:pt x="119582" y="64668"/>
                </a:lnTo>
                <a:lnTo>
                  <a:pt x="104762" y="76961"/>
                </a:lnTo>
                <a:lnTo>
                  <a:pt x="93738" y="92759"/>
                </a:lnTo>
                <a:close/>
              </a:path>
              <a:path w="270510" h="158114">
                <a:moveTo>
                  <a:pt x="270370" y="71767"/>
                </a:moveTo>
                <a:lnTo>
                  <a:pt x="204381" y="71767"/>
                </a:lnTo>
                <a:lnTo>
                  <a:pt x="194271" y="64261"/>
                </a:lnTo>
                <a:lnTo>
                  <a:pt x="182891" y="58610"/>
                </a:lnTo>
                <a:lnTo>
                  <a:pt x="170497" y="55066"/>
                </a:lnTo>
                <a:lnTo>
                  <a:pt x="157353" y="53835"/>
                </a:lnTo>
                <a:lnTo>
                  <a:pt x="258651" y="53835"/>
                </a:lnTo>
                <a:lnTo>
                  <a:pt x="270370" y="71767"/>
                </a:lnTo>
                <a:close/>
              </a:path>
              <a:path w="270510" h="158114">
                <a:moveTo>
                  <a:pt x="64973" y="157772"/>
                </a:moveTo>
                <a:lnTo>
                  <a:pt x="0" y="92759"/>
                </a:lnTo>
                <a:lnTo>
                  <a:pt x="129932" y="92759"/>
                </a:lnTo>
                <a:lnTo>
                  <a:pt x="64973" y="157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6522" y="6039683"/>
            <a:ext cx="270510" cy="158115"/>
          </a:xfrm>
          <a:custGeom>
            <a:avLst/>
            <a:gdLst/>
            <a:ahLst/>
            <a:cxnLst/>
            <a:rect l="l" t="t" r="r" b="b"/>
            <a:pathLst>
              <a:path w="270510" h="158114">
                <a:moveTo>
                  <a:pt x="270357" y="65012"/>
                </a:moveTo>
                <a:lnTo>
                  <a:pt x="140424" y="65012"/>
                </a:lnTo>
                <a:lnTo>
                  <a:pt x="205396" y="0"/>
                </a:lnTo>
                <a:lnTo>
                  <a:pt x="270357" y="65012"/>
                </a:lnTo>
                <a:close/>
              </a:path>
              <a:path w="270510" h="158114">
                <a:moveTo>
                  <a:pt x="215688" y="103937"/>
                </a:moveTo>
                <a:lnTo>
                  <a:pt x="113361" y="103937"/>
                </a:lnTo>
                <a:lnTo>
                  <a:pt x="133338" y="101092"/>
                </a:lnTo>
                <a:lnTo>
                  <a:pt x="151130" y="93104"/>
                </a:lnTo>
                <a:lnTo>
                  <a:pt x="165939" y="80797"/>
                </a:lnTo>
                <a:lnTo>
                  <a:pt x="176975" y="65012"/>
                </a:lnTo>
                <a:lnTo>
                  <a:pt x="234150" y="65012"/>
                </a:lnTo>
                <a:lnTo>
                  <a:pt x="217423" y="102070"/>
                </a:lnTo>
                <a:lnTo>
                  <a:pt x="215688" y="103937"/>
                </a:lnTo>
                <a:close/>
              </a:path>
              <a:path w="270510" h="158114">
                <a:moveTo>
                  <a:pt x="113361" y="157771"/>
                </a:moveTo>
                <a:lnTo>
                  <a:pt x="77369" y="152553"/>
                </a:lnTo>
                <a:lnTo>
                  <a:pt x="45516" y="137884"/>
                </a:lnTo>
                <a:lnTo>
                  <a:pt x="19240" y="115214"/>
                </a:lnTo>
                <a:lnTo>
                  <a:pt x="0" y="85992"/>
                </a:lnTo>
                <a:lnTo>
                  <a:pt x="66320" y="85992"/>
                </a:lnTo>
                <a:lnTo>
                  <a:pt x="76429" y="93510"/>
                </a:lnTo>
                <a:lnTo>
                  <a:pt x="87807" y="99162"/>
                </a:lnTo>
                <a:lnTo>
                  <a:pt x="100203" y="102705"/>
                </a:lnTo>
                <a:lnTo>
                  <a:pt x="113361" y="103937"/>
                </a:lnTo>
                <a:lnTo>
                  <a:pt x="215688" y="103937"/>
                </a:lnTo>
                <a:lnTo>
                  <a:pt x="190119" y="131444"/>
                </a:lnTo>
                <a:lnTo>
                  <a:pt x="154648" y="150800"/>
                </a:lnTo>
                <a:lnTo>
                  <a:pt x="113361" y="1577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16939" y="567232"/>
            <a:ext cx="6509384" cy="65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50" b="1" spc="355" dirty="0">
                <a:solidFill>
                  <a:srgbClr val="44131A"/>
                </a:solidFill>
                <a:latin typeface="Calibri"/>
                <a:cs typeface="Calibri"/>
              </a:rPr>
              <a:t>Objetivos </a:t>
            </a:r>
            <a:r>
              <a:rPr sz="4150" b="1" spc="420" dirty="0">
                <a:solidFill>
                  <a:srgbClr val="44131A"/>
                </a:solidFill>
                <a:latin typeface="Calibri"/>
                <a:cs typeface="Calibri"/>
              </a:rPr>
              <a:t>de</a:t>
            </a:r>
            <a:r>
              <a:rPr sz="4150" b="1" spc="-80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4150" b="1" spc="345" dirty="0">
                <a:solidFill>
                  <a:srgbClr val="44131A"/>
                </a:solidFill>
                <a:latin typeface="Calibri"/>
                <a:cs typeface="Calibri"/>
              </a:rPr>
              <a:t>aprendizaje</a:t>
            </a:r>
            <a:endParaRPr sz="415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744200" y="0"/>
            <a:ext cx="1447799" cy="15357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2719666"/>
            <a:ext cx="830177" cy="25481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97267" y="2591384"/>
            <a:ext cx="10156825" cy="597535"/>
          </a:xfrm>
          <a:custGeom>
            <a:avLst/>
            <a:gdLst/>
            <a:ahLst/>
            <a:cxnLst/>
            <a:rect l="l" t="t" r="r" b="b"/>
            <a:pathLst>
              <a:path w="10156825" h="597535">
                <a:moveTo>
                  <a:pt x="10096792" y="597369"/>
                </a:moveTo>
                <a:lnTo>
                  <a:pt x="59740" y="597369"/>
                </a:lnTo>
                <a:lnTo>
                  <a:pt x="36485" y="592675"/>
                </a:lnTo>
                <a:lnTo>
                  <a:pt x="17497" y="579872"/>
                </a:lnTo>
                <a:lnTo>
                  <a:pt x="4694" y="560883"/>
                </a:lnTo>
                <a:lnTo>
                  <a:pt x="0" y="537629"/>
                </a:lnTo>
                <a:lnTo>
                  <a:pt x="0" y="59740"/>
                </a:lnTo>
                <a:lnTo>
                  <a:pt x="4694" y="36485"/>
                </a:lnTo>
                <a:lnTo>
                  <a:pt x="17497" y="17497"/>
                </a:lnTo>
                <a:lnTo>
                  <a:pt x="36485" y="4694"/>
                </a:lnTo>
                <a:lnTo>
                  <a:pt x="59740" y="0"/>
                </a:lnTo>
                <a:lnTo>
                  <a:pt x="10096792" y="0"/>
                </a:lnTo>
                <a:lnTo>
                  <a:pt x="10120045" y="4694"/>
                </a:lnTo>
                <a:lnTo>
                  <a:pt x="10139035" y="17497"/>
                </a:lnTo>
                <a:lnTo>
                  <a:pt x="10151838" y="36485"/>
                </a:lnTo>
                <a:lnTo>
                  <a:pt x="10156531" y="59740"/>
                </a:lnTo>
                <a:lnTo>
                  <a:pt x="10156531" y="537629"/>
                </a:lnTo>
                <a:lnTo>
                  <a:pt x="10151838" y="560883"/>
                </a:lnTo>
                <a:lnTo>
                  <a:pt x="10139035" y="579872"/>
                </a:lnTo>
                <a:lnTo>
                  <a:pt x="10120045" y="592675"/>
                </a:lnTo>
                <a:lnTo>
                  <a:pt x="10096792" y="597369"/>
                </a:lnTo>
                <a:close/>
              </a:path>
            </a:pathLst>
          </a:custGeom>
          <a:solidFill>
            <a:srgbClr val="2F7A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15189" y="2776578"/>
            <a:ext cx="257175" cy="230504"/>
          </a:xfrm>
          <a:custGeom>
            <a:avLst/>
            <a:gdLst/>
            <a:ahLst/>
            <a:cxnLst/>
            <a:rect l="l" t="t" r="r" b="b"/>
            <a:pathLst>
              <a:path w="257175" h="230505">
                <a:moveTo>
                  <a:pt x="15903" y="199750"/>
                </a:moveTo>
                <a:lnTo>
                  <a:pt x="4398" y="199750"/>
                </a:lnTo>
                <a:lnTo>
                  <a:pt x="0" y="195349"/>
                </a:lnTo>
                <a:lnTo>
                  <a:pt x="0" y="128652"/>
                </a:lnTo>
                <a:lnTo>
                  <a:pt x="10097" y="78556"/>
                </a:lnTo>
                <a:lnTo>
                  <a:pt x="37642" y="37664"/>
                </a:lnTo>
                <a:lnTo>
                  <a:pt x="78512" y="10103"/>
                </a:lnTo>
                <a:lnTo>
                  <a:pt x="128580" y="0"/>
                </a:lnTo>
                <a:lnTo>
                  <a:pt x="178649" y="10103"/>
                </a:lnTo>
                <a:lnTo>
                  <a:pt x="193788" y="20312"/>
                </a:lnTo>
                <a:lnTo>
                  <a:pt x="128580" y="20312"/>
                </a:lnTo>
                <a:lnTo>
                  <a:pt x="86538" y="28862"/>
                </a:lnTo>
                <a:lnTo>
                  <a:pt x="52108" y="52137"/>
                </a:lnTo>
                <a:lnTo>
                  <a:pt x="28846" y="86586"/>
                </a:lnTo>
                <a:lnTo>
                  <a:pt x="20302" y="128652"/>
                </a:lnTo>
                <a:lnTo>
                  <a:pt x="20302" y="172665"/>
                </a:lnTo>
                <a:lnTo>
                  <a:pt x="81209" y="172665"/>
                </a:lnTo>
                <a:lnTo>
                  <a:pt x="81209" y="186208"/>
                </a:lnTo>
                <a:lnTo>
                  <a:pt x="20302" y="186208"/>
                </a:lnTo>
                <a:lnTo>
                  <a:pt x="20302" y="195349"/>
                </a:lnTo>
                <a:lnTo>
                  <a:pt x="15903" y="199750"/>
                </a:lnTo>
                <a:close/>
              </a:path>
              <a:path w="257175" h="230505">
                <a:moveTo>
                  <a:pt x="257161" y="172665"/>
                </a:moveTo>
                <a:lnTo>
                  <a:pt x="236858" y="172665"/>
                </a:lnTo>
                <a:lnTo>
                  <a:pt x="236858" y="128652"/>
                </a:lnTo>
                <a:lnTo>
                  <a:pt x="228315" y="86586"/>
                </a:lnTo>
                <a:lnTo>
                  <a:pt x="205051" y="52137"/>
                </a:lnTo>
                <a:lnTo>
                  <a:pt x="170623" y="28862"/>
                </a:lnTo>
                <a:lnTo>
                  <a:pt x="128580" y="20312"/>
                </a:lnTo>
                <a:lnTo>
                  <a:pt x="193788" y="20312"/>
                </a:lnTo>
                <a:lnTo>
                  <a:pt x="219517" y="37664"/>
                </a:lnTo>
                <a:lnTo>
                  <a:pt x="247062" y="78556"/>
                </a:lnTo>
                <a:lnTo>
                  <a:pt x="257161" y="128652"/>
                </a:lnTo>
                <a:lnTo>
                  <a:pt x="257161" y="172665"/>
                </a:lnTo>
                <a:close/>
              </a:path>
              <a:path w="257175" h="230505">
                <a:moveTo>
                  <a:pt x="81209" y="172665"/>
                </a:moveTo>
                <a:lnTo>
                  <a:pt x="33837" y="172665"/>
                </a:lnTo>
                <a:lnTo>
                  <a:pt x="33837" y="134746"/>
                </a:lnTo>
                <a:lnTo>
                  <a:pt x="39927" y="128652"/>
                </a:lnTo>
                <a:lnTo>
                  <a:pt x="75117" y="128652"/>
                </a:lnTo>
                <a:lnTo>
                  <a:pt x="81209" y="134746"/>
                </a:lnTo>
                <a:lnTo>
                  <a:pt x="81209" y="172665"/>
                </a:lnTo>
                <a:close/>
              </a:path>
              <a:path w="257175" h="230505">
                <a:moveTo>
                  <a:pt x="217234" y="230220"/>
                </a:moveTo>
                <a:lnTo>
                  <a:pt x="182043" y="230220"/>
                </a:lnTo>
                <a:lnTo>
                  <a:pt x="175953" y="224125"/>
                </a:lnTo>
                <a:lnTo>
                  <a:pt x="175953" y="134746"/>
                </a:lnTo>
                <a:lnTo>
                  <a:pt x="182043" y="128652"/>
                </a:lnTo>
                <a:lnTo>
                  <a:pt x="217234" y="128652"/>
                </a:lnTo>
                <a:lnTo>
                  <a:pt x="223324" y="134746"/>
                </a:lnTo>
                <a:lnTo>
                  <a:pt x="223324" y="172665"/>
                </a:lnTo>
                <a:lnTo>
                  <a:pt x="257161" y="172665"/>
                </a:lnTo>
                <a:lnTo>
                  <a:pt x="257161" y="186208"/>
                </a:lnTo>
                <a:lnTo>
                  <a:pt x="223324" y="186208"/>
                </a:lnTo>
                <a:lnTo>
                  <a:pt x="223324" y="224125"/>
                </a:lnTo>
                <a:lnTo>
                  <a:pt x="217234" y="230220"/>
                </a:lnTo>
                <a:close/>
              </a:path>
              <a:path w="257175" h="230505">
                <a:moveTo>
                  <a:pt x="75117" y="230220"/>
                </a:moveTo>
                <a:lnTo>
                  <a:pt x="39927" y="230220"/>
                </a:lnTo>
                <a:lnTo>
                  <a:pt x="33837" y="224125"/>
                </a:lnTo>
                <a:lnTo>
                  <a:pt x="33837" y="186208"/>
                </a:lnTo>
                <a:lnTo>
                  <a:pt x="81209" y="186208"/>
                </a:lnTo>
                <a:lnTo>
                  <a:pt x="81209" y="224125"/>
                </a:lnTo>
                <a:lnTo>
                  <a:pt x="75117" y="230220"/>
                </a:lnTo>
                <a:close/>
              </a:path>
              <a:path w="257175" h="230505">
                <a:moveTo>
                  <a:pt x="252763" y="199750"/>
                </a:moveTo>
                <a:lnTo>
                  <a:pt x="241257" y="199750"/>
                </a:lnTo>
                <a:lnTo>
                  <a:pt x="236858" y="195349"/>
                </a:lnTo>
                <a:lnTo>
                  <a:pt x="236858" y="186208"/>
                </a:lnTo>
                <a:lnTo>
                  <a:pt x="257161" y="186208"/>
                </a:lnTo>
                <a:lnTo>
                  <a:pt x="257161" y="195349"/>
                </a:lnTo>
                <a:lnTo>
                  <a:pt x="252763" y="199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97267" y="3338080"/>
            <a:ext cx="10156825" cy="597535"/>
          </a:xfrm>
          <a:custGeom>
            <a:avLst/>
            <a:gdLst/>
            <a:ahLst/>
            <a:cxnLst/>
            <a:rect l="l" t="t" r="r" b="b"/>
            <a:pathLst>
              <a:path w="10156825" h="597535">
                <a:moveTo>
                  <a:pt x="10096792" y="597369"/>
                </a:moveTo>
                <a:lnTo>
                  <a:pt x="59740" y="597369"/>
                </a:lnTo>
                <a:lnTo>
                  <a:pt x="36485" y="592675"/>
                </a:lnTo>
                <a:lnTo>
                  <a:pt x="17497" y="579872"/>
                </a:lnTo>
                <a:lnTo>
                  <a:pt x="4694" y="560883"/>
                </a:lnTo>
                <a:lnTo>
                  <a:pt x="0" y="537629"/>
                </a:lnTo>
                <a:lnTo>
                  <a:pt x="0" y="59740"/>
                </a:lnTo>
                <a:lnTo>
                  <a:pt x="4694" y="36485"/>
                </a:lnTo>
                <a:lnTo>
                  <a:pt x="17497" y="17497"/>
                </a:lnTo>
                <a:lnTo>
                  <a:pt x="36485" y="4694"/>
                </a:lnTo>
                <a:lnTo>
                  <a:pt x="59740" y="0"/>
                </a:lnTo>
                <a:lnTo>
                  <a:pt x="10096792" y="0"/>
                </a:lnTo>
                <a:lnTo>
                  <a:pt x="10120045" y="4694"/>
                </a:lnTo>
                <a:lnTo>
                  <a:pt x="10139035" y="17497"/>
                </a:lnTo>
                <a:lnTo>
                  <a:pt x="10151838" y="36485"/>
                </a:lnTo>
                <a:lnTo>
                  <a:pt x="10156531" y="59740"/>
                </a:lnTo>
                <a:lnTo>
                  <a:pt x="10156531" y="537629"/>
                </a:lnTo>
                <a:lnTo>
                  <a:pt x="10151838" y="560883"/>
                </a:lnTo>
                <a:lnTo>
                  <a:pt x="10139035" y="579872"/>
                </a:lnTo>
                <a:lnTo>
                  <a:pt x="10120045" y="592675"/>
                </a:lnTo>
                <a:lnTo>
                  <a:pt x="10096792" y="597369"/>
                </a:lnTo>
                <a:close/>
              </a:path>
            </a:pathLst>
          </a:custGeom>
          <a:solidFill>
            <a:srgbClr val="415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96916" y="3550020"/>
            <a:ext cx="293705" cy="1763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97267" y="4084789"/>
            <a:ext cx="10156825" cy="597535"/>
          </a:xfrm>
          <a:custGeom>
            <a:avLst/>
            <a:gdLst/>
            <a:ahLst/>
            <a:cxnLst/>
            <a:rect l="l" t="t" r="r" b="b"/>
            <a:pathLst>
              <a:path w="10156825" h="597535">
                <a:moveTo>
                  <a:pt x="10096792" y="597369"/>
                </a:moveTo>
                <a:lnTo>
                  <a:pt x="59740" y="597369"/>
                </a:lnTo>
                <a:lnTo>
                  <a:pt x="36485" y="592675"/>
                </a:lnTo>
                <a:lnTo>
                  <a:pt x="17497" y="579872"/>
                </a:lnTo>
                <a:lnTo>
                  <a:pt x="4694" y="560883"/>
                </a:lnTo>
                <a:lnTo>
                  <a:pt x="0" y="537629"/>
                </a:lnTo>
                <a:lnTo>
                  <a:pt x="0" y="59740"/>
                </a:lnTo>
                <a:lnTo>
                  <a:pt x="4694" y="36485"/>
                </a:lnTo>
                <a:lnTo>
                  <a:pt x="17497" y="17497"/>
                </a:lnTo>
                <a:lnTo>
                  <a:pt x="36485" y="4694"/>
                </a:lnTo>
                <a:lnTo>
                  <a:pt x="59740" y="0"/>
                </a:lnTo>
                <a:lnTo>
                  <a:pt x="10096792" y="0"/>
                </a:lnTo>
                <a:lnTo>
                  <a:pt x="10120045" y="4694"/>
                </a:lnTo>
                <a:lnTo>
                  <a:pt x="10139035" y="17497"/>
                </a:lnTo>
                <a:lnTo>
                  <a:pt x="10151838" y="36485"/>
                </a:lnTo>
                <a:lnTo>
                  <a:pt x="10156531" y="59740"/>
                </a:lnTo>
                <a:lnTo>
                  <a:pt x="10156531" y="537629"/>
                </a:lnTo>
                <a:lnTo>
                  <a:pt x="10151838" y="560883"/>
                </a:lnTo>
                <a:lnTo>
                  <a:pt x="10139035" y="579872"/>
                </a:lnTo>
                <a:lnTo>
                  <a:pt x="10120045" y="592675"/>
                </a:lnTo>
                <a:lnTo>
                  <a:pt x="10096792" y="597369"/>
                </a:lnTo>
                <a:close/>
              </a:path>
            </a:pathLst>
          </a:custGeom>
          <a:solidFill>
            <a:srgbClr val="8FA2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10452" y="4251701"/>
            <a:ext cx="267100" cy="2674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97267" y="4890962"/>
            <a:ext cx="10156825" cy="597535"/>
          </a:xfrm>
          <a:custGeom>
            <a:avLst/>
            <a:gdLst/>
            <a:ahLst/>
            <a:cxnLst/>
            <a:rect l="l" t="t" r="r" b="b"/>
            <a:pathLst>
              <a:path w="10156825" h="597535">
                <a:moveTo>
                  <a:pt x="10096792" y="597369"/>
                </a:moveTo>
                <a:lnTo>
                  <a:pt x="59740" y="597369"/>
                </a:lnTo>
                <a:lnTo>
                  <a:pt x="36485" y="592675"/>
                </a:lnTo>
                <a:lnTo>
                  <a:pt x="17497" y="579872"/>
                </a:lnTo>
                <a:lnTo>
                  <a:pt x="4694" y="560883"/>
                </a:lnTo>
                <a:lnTo>
                  <a:pt x="0" y="537629"/>
                </a:lnTo>
                <a:lnTo>
                  <a:pt x="0" y="59740"/>
                </a:lnTo>
                <a:lnTo>
                  <a:pt x="4694" y="36485"/>
                </a:lnTo>
                <a:lnTo>
                  <a:pt x="17497" y="17497"/>
                </a:lnTo>
                <a:lnTo>
                  <a:pt x="36485" y="4694"/>
                </a:lnTo>
                <a:lnTo>
                  <a:pt x="59740" y="0"/>
                </a:lnTo>
                <a:lnTo>
                  <a:pt x="10096792" y="0"/>
                </a:lnTo>
                <a:lnTo>
                  <a:pt x="10120045" y="4694"/>
                </a:lnTo>
                <a:lnTo>
                  <a:pt x="10139035" y="17497"/>
                </a:lnTo>
                <a:lnTo>
                  <a:pt x="10151838" y="36485"/>
                </a:lnTo>
                <a:lnTo>
                  <a:pt x="10156531" y="59740"/>
                </a:lnTo>
                <a:lnTo>
                  <a:pt x="10156531" y="537629"/>
                </a:lnTo>
                <a:lnTo>
                  <a:pt x="10151838" y="560883"/>
                </a:lnTo>
                <a:lnTo>
                  <a:pt x="10139035" y="579872"/>
                </a:lnTo>
                <a:lnTo>
                  <a:pt x="10120045" y="592675"/>
                </a:lnTo>
                <a:lnTo>
                  <a:pt x="10096792" y="597369"/>
                </a:lnTo>
                <a:close/>
              </a:path>
            </a:pathLst>
          </a:custGeom>
          <a:solidFill>
            <a:srgbClr val="C98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28724" y="4996366"/>
            <a:ext cx="229870" cy="270510"/>
          </a:xfrm>
          <a:custGeom>
            <a:avLst/>
            <a:gdLst/>
            <a:ahLst/>
            <a:cxnLst/>
            <a:rect l="l" t="t" r="r" b="b"/>
            <a:pathLst>
              <a:path w="229869" h="270510">
                <a:moveTo>
                  <a:pt x="146853" y="270510"/>
                </a:moveTo>
                <a:lnTo>
                  <a:pt x="39927" y="270510"/>
                </a:lnTo>
                <a:lnTo>
                  <a:pt x="39927" y="185420"/>
                </a:lnTo>
                <a:lnTo>
                  <a:pt x="22982" y="168910"/>
                </a:lnTo>
                <a:lnTo>
                  <a:pt x="10447" y="149860"/>
                </a:lnTo>
                <a:lnTo>
                  <a:pt x="2668" y="128270"/>
                </a:lnTo>
                <a:lnTo>
                  <a:pt x="0" y="104139"/>
                </a:lnTo>
                <a:lnTo>
                  <a:pt x="2680" y="77469"/>
                </a:lnTo>
                <a:lnTo>
                  <a:pt x="28216" y="30480"/>
                </a:lnTo>
                <a:lnTo>
                  <a:pt x="75012" y="2540"/>
                </a:lnTo>
                <a:lnTo>
                  <a:pt x="101679" y="0"/>
                </a:lnTo>
                <a:lnTo>
                  <a:pt x="128348" y="2540"/>
                </a:lnTo>
                <a:lnTo>
                  <a:pt x="153620" y="13970"/>
                </a:lnTo>
                <a:lnTo>
                  <a:pt x="170177" y="26670"/>
                </a:lnTo>
                <a:lnTo>
                  <a:pt x="91360" y="26670"/>
                </a:lnTo>
                <a:lnTo>
                  <a:pt x="84931" y="27940"/>
                </a:lnTo>
                <a:lnTo>
                  <a:pt x="79178" y="30480"/>
                </a:lnTo>
                <a:lnTo>
                  <a:pt x="75117" y="34290"/>
                </a:lnTo>
                <a:lnTo>
                  <a:pt x="69703" y="34290"/>
                </a:lnTo>
                <a:lnTo>
                  <a:pt x="62602" y="35559"/>
                </a:lnTo>
                <a:lnTo>
                  <a:pt x="56296" y="38100"/>
                </a:lnTo>
                <a:lnTo>
                  <a:pt x="51193" y="43180"/>
                </a:lnTo>
                <a:lnTo>
                  <a:pt x="47709" y="49530"/>
                </a:lnTo>
                <a:lnTo>
                  <a:pt x="40233" y="52069"/>
                </a:lnTo>
                <a:lnTo>
                  <a:pt x="34344" y="57150"/>
                </a:lnTo>
                <a:lnTo>
                  <a:pt x="30485" y="64769"/>
                </a:lnTo>
                <a:lnTo>
                  <a:pt x="29098" y="72390"/>
                </a:lnTo>
                <a:lnTo>
                  <a:pt x="29098" y="74930"/>
                </a:lnTo>
                <a:lnTo>
                  <a:pt x="29438" y="77469"/>
                </a:lnTo>
                <a:lnTo>
                  <a:pt x="30115" y="78740"/>
                </a:lnTo>
                <a:lnTo>
                  <a:pt x="26434" y="85090"/>
                </a:lnTo>
                <a:lnTo>
                  <a:pt x="25038" y="92710"/>
                </a:lnTo>
                <a:lnTo>
                  <a:pt x="25926" y="100330"/>
                </a:lnTo>
                <a:lnTo>
                  <a:pt x="29098" y="106680"/>
                </a:lnTo>
                <a:lnTo>
                  <a:pt x="29098" y="107950"/>
                </a:lnTo>
                <a:lnTo>
                  <a:pt x="50755" y="130810"/>
                </a:lnTo>
                <a:lnTo>
                  <a:pt x="53441" y="132080"/>
                </a:lnTo>
                <a:lnTo>
                  <a:pt x="58030" y="135889"/>
                </a:lnTo>
                <a:lnTo>
                  <a:pt x="62366" y="143510"/>
                </a:lnTo>
                <a:lnTo>
                  <a:pt x="64290" y="158750"/>
                </a:lnTo>
                <a:lnTo>
                  <a:pt x="229435" y="158750"/>
                </a:lnTo>
                <a:lnTo>
                  <a:pt x="228822" y="162560"/>
                </a:lnTo>
                <a:lnTo>
                  <a:pt x="224423" y="167639"/>
                </a:lnTo>
                <a:lnTo>
                  <a:pt x="218249" y="168910"/>
                </a:lnTo>
                <a:lnTo>
                  <a:pt x="203361" y="168910"/>
                </a:lnTo>
                <a:lnTo>
                  <a:pt x="203361" y="189230"/>
                </a:lnTo>
                <a:lnTo>
                  <a:pt x="185797" y="223520"/>
                </a:lnTo>
                <a:lnTo>
                  <a:pt x="163432" y="229870"/>
                </a:lnTo>
                <a:lnTo>
                  <a:pt x="146853" y="229870"/>
                </a:lnTo>
                <a:lnTo>
                  <a:pt x="146853" y="2705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69328" y="5023036"/>
            <a:ext cx="189446" cy="1320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925980" y="2607971"/>
            <a:ext cx="9039225" cy="3681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80" dirty="0" err="1">
                <a:solidFill>
                  <a:srgbClr val="FFFFFF"/>
                </a:solidFill>
                <a:latin typeface="Calibri"/>
                <a:cs typeface="Calibri"/>
              </a:rPr>
              <a:t>Escuch</a:t>
            </a:r>
            <a:r>
              <a:rPr lang="en-US" spc="80" dirty="0" err="1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800" spc="80" dirty="0">
                <a:solidFill>
                  <a:srgbClr val="FFFFFF"/>
                </a:solidFill>
                <a:latin typeface="Calibri"/>
                <a:cs typeface="Calibri"/>
              </a:rPr>
              <a:t> abiertamente </a:t>
            </a:r>
            <a:r>
              <a:rPr sz="1800" spc="60" dirty="0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sz="1800" spc="65" dirty="0">
                <a:solidFill>
                  <a:srgbClr val="FFFFFF"/>
                </a:solidFill>
                <a:latin typeface="Calibri"/>
                <a:cs typeface="Calibri"/>
              </a:rPr>
              <a:t>valores </a:t>
            </a:r>
            <a:r>
              <a:rPr sz="1800" spc="8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800" spc="65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1800" spc="-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Calibri"/>
                <a:cs typeface="Calibri"/>
              </a:rPr>
              <a:t>dem</a:t>
            </a:r>
            <a:r>
              <a:rPr sz="1800" spc="95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1800" spc="9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85" dirty="0">
                <a:solidFill>
                  <a:srgbClr val="FFFFFF"/>
                </a:solidFill>
                <a:latin typeface="Calibri"/>
                <a:cs typeface="Calibri"/>
              </a:rPr>
              <a:t>Conect</a:t>
            </a:r>
            <a:r>
              <a:rPr lang="en-US" sz="1800" spc="85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8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sz="1800" spc="70" dirty="0">
                <a:solidFill>
                  <a:srgbClr val="FFFFFF"/>
                </a:solidFill>
                <a:latin typeface="Calibri"/>
                <a:cs typeface="Calibri"/>
              </a:rPr>
              <a:t>valores </a:t>
            </a:r>
            <a:r>
              <a:rPr sz="1800" spc="75" dirty="0">
                <a:solidFill>
                  <a:srgbClr val="FFFFFF"/>
                </a:solidFill>
                <a:latin typeface="Calibri"/>
                <a:cs typeface="Calibri"/>
              </a:rPr>
              <a:t>personales </a:t>
            </a:r>
            <a:r>
              <a:rPr sz="1800" spc="85" dirty="0">
                <a:solidFill>
                  <a:srgbClr val="FFFFFF"/>
                </a:solidFill>
                <a:latin typeface="Calibri"/>
                <a:cs typeface="Calibri"/>
              </a:rPr>
              <a:t>con </a:t>
            </a:r>
            <a:r>
              <a:rPr sz="1800" spc="90" dirty="0">
                <a:solidFill>
                  <a:srgbClr val="FFFFFF"/>
                </a:solidFill>
                <a:latin typeface="Calibri"/>
                <a:cs typeface="Calibri"/>
              </a:rPr>
              <a:t>una </a:t>
            </a:r>
            <a:r>
              <a:rPr sz="1800" spc="70" dirty="0">
                <a:solidFill>
                  <a:srgbClr val="FFFFFF"/>
                </a:solidFill>
                <a:latin typeface="Calibri"/>
                <a:cs typeface="Calibri"/>
              </a:rPr>
              <a:t>misi</a:t>
            </a:r>
            <a:r>
              <a:rPr sz="1800" spc="70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sz="1800" spc="7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80" dirty="0">
                <a:solidFill>
                  <a:srgbClr val="FFFFFF"/>
                </a:solidFill>
                <a:latin typeface="Calibri"/>
                <a:cs typeface="Calibri"/>
              </a:rPr>
              <a:t>compartida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70" dirty="0">
                <a:solidFill>
                  <a:srgbClr val="FFFFFF"/>
                </a:solidFill>
                <a:latin typeface="Calibri"/>
                <a:cs typeface="Calibri"/>
              </a:rPr>
              <a:t>Examinar </a:t>
            </a:r>
            <a:r>
              <a:rPr sz="1800" spc="65" dirty="0">
                <a:solidFill>
                  <a:srgbClr val="FFFFFF"/>
                </a:solidFill>
                <a:latin typeface="Calibri"/>
                <a:cs typeface="Calibri"/>
              </a:rPr>
              <a:t>los prejuicios </a:t>
            </a:r>
            <a:r>
              <a:rPr sz="1800" spc="8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800" spc="60" dirty="0">
                <a:solidFill>
                  <a:srgbClr val="FFFFFF"/>
                </a:solidFill>
                <a:latin typeface="Calibri"/>
                <a:cs typeface="Calibri"/>
              </a:rPr>
              <a:t>las </a:t>
            </a:r>
            <a:r>
              <a:rPr sz="1800" spc="75" dirty="0">
                <a:solidFill>
                  <a:srgbClr val="FFFFFF"/>
                </a:solidFill>
                <a:latin typeface="Calibri"/>
                <a:cs typeface="Calibri"/>
              </a:rPr>
              <a:t>suposiciones </a:t>
            </a:r>
            <a:r>
              <a:rPr sz="1800" spc="8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800" spc="65" dirty="0">
                <a:solidFill>
                  <a:srgbClr val="FFFFFF"/>
                </a:solidFill>
                <a:latin typeface="Calibri"/>
                <a:cs typeface="Calibri"/>
              </a:rPr>
              <a:t>practicar </a:t>
            </a:r>
            <a:r>
              <a:rPr sz="1800" spc="90" dirty="0">
                <a:solidFill>
                  <a:srgbClr val="FFFFFF"/>
                </a:solidFill>
                <a:latin typeface="Calibri"/>
                <a:cs typeface="Calibri"/>
              </a:rPr>
              <a:t>una </a:t>
            </a:r>
            <a:r>
              <a:rPr sz="1800" spc="7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75" dirty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1800" spc="75" dirty="0">
                <a:solidFill>
                  <a:srgbClr val="FFFFFF"/>
                </a:solidFill>
                <a:latin typeface="Calibri"/>
                <a:cs typeface="Calibri"/>
              </a:rPr>
              <a:t>cnica para</a:t>
            </a:r>
            <a:r>
              <a:rPr sz="1800" spc="-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Calibri"/>
                <a:cs typeface="Calibri"/>
              </a:rPr>
              <a:t>reconocerlos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0" dirty="0">
              <a:latin typeface="Calibri"/>
              <a:cs typeface="Calibri"/>
            </a:endParaRPr>
          </a:p>
          <a:p>
            <a:pPr marL="12700" marR="5080">
              <a:lnSpc>
                <a:spcPct val="101699"/>
              </a:lnSpc>
            </a:pPr>
            <a:r>
              <a:rPr sz="1800" spc="90" dirty="0">
                <a:solidFill>
                  <a:srgbClr val="FFFFFF"/>
                </a:solidFill>
                <a:latin typeface="Calibri"/>
                <a:cs typeface="Calibri"/>
              </a:rPr>
              <a:t>Comprender </a:t>
            </a:r>
            <a:r>
              <a:rPr sz="1800" spc="1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100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sz="1800" spc="100" dirty="0">
                <a:solidFill>
                  <a:srgbClr val="FFFFFF"/>
                </a:solidFill>
                <a:latin typeface="Calibri"/>
                <a:cs typeface="Calibri"/>
              </a:rPr>
              <a:t>mo </a:t>
            </a:r>
            <a:r>
              <a:rPr sz="1800" spc="60" dirty="0">
                <a:solidFill>
                  <a:srgbClr val="FFFFFF"/>
                </a:solidFill>
                <a:latin typeface="Calibri"/>
                <a:cs typeface="Calibri"/>
              </a:rPr>
              <a:t>las </a:t>
            </a:r>
            <a:r>
              <a:rPr sz="1800" spc="75" dirty="0">
                <a:solidFill>
                  <a:srgbClr val="FFFFFF"/>
                </a:solidFill>
                <a:latin typeface="Calibri"/>
                <a:cs typeface="Calibri"/>
              </a:rPr>
              <a:t>suposiciones </a:t>
            </a:r>
            <a:r>
              <a:rPr sz="1800" spc="8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800" spc="65" dirty="0">
                <a:solidFill>
                  <a:srgbClr val="FFFFFF"/>
                </a:solidFill>
                <a:latin typeface="Calibri"/>
                <a:cs typeface="Calibri"/>
              </a:rPr>
              <a:t>los prejuicios </a:t>
            </a:r>
            <a:r>
              <a:rPr sz="1800" spc="70" dirty="0">
                <a:solidFill>
                  <a:srgbClr val="FFFFFF"/>
                </a:solidFill>
                <a:latin typeface="Calibri"/>
                <a:cs typeface="Calibri"/>
              </a:rPr>
              <a:t>inconscientes </a:t>
            </a:r>
            <a:r>
              <a:rPr sz="1800" spc="90" dirty="0">
                <a:solidFill>
                  <a:srgbClr val="FFFFFF"/>
                </a:solidFill>
                <a:latin typeface="Calibri"/>
                <a:cs typeface="Calibri"/>
              </a:rPr>
              <a:t>pueden </a:t>
            </a:r>
            <a:r>
              <a:rPr sz="1800" spc="65" dirty="0">
                <a:solidFill>
                  <a:srgbClr val="FFFFFF"/>
                </a:solidFill>
                <a:latin typeface="Calibri"/>
                <a:cs typeface="Calibri"/>
              </a:rPr>
              <a:t>inhibir</a:t>
            </a:r>
            <a:r>
              <a:rPr sz="1800" spc="-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Calibri"/>
                <a:cs typeface="Calibri"/>
              </a:rPr>
              <a:t>nuestra  </a:t>
            </a:r>
            <a:r>
              <a:rPr sz="1800" spc="70" dirty="0">
                <a:solidFill>
                  <a:srgbClr val="FFFFFF"/>
                </a:solidFill>
                <a:latin typeface="Calibri"/>
                <a:cs typeface="Calibri"/>
              </a:rPr>
              <a:t>transformaci</a:t>
            </a:r>
            <a:r>
              <a:rPr sz="1800" spc="70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sz="1800" spc="7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endParaRPr lang="en-US" sz="1800" spc="85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1800" spc="85" dirty="0" err="1">
                <a:solidFill>
                  <a:srgbClr val="FFFFFF"/>
                </a:solidFill>
                <a:latin typeface="Calibri"/>
                <a:cs typeface="Calibri"/>
              </a:rPr>
              <a:t>Comprometerse</a:t>
            </a:r>
            <a:r>
              <a:rPr sz="1800" spc="85" dirty="0">
                <a:solidFill>
                  <a:srgbClr val="FFFFFF"/>
                </a:solidFill>
                <a:latin typeface="Calibri"/>
                <a:cs typeface="Calibri"/>
              </a:rPr>
              <a:t> a </a:t>
            </a:r>
            <a:r>
              <a:rPr sz="1800" spc="65" dirty="0">
                <a:solidFill>
                  <a:srgbClr val="FFFFFF"/>
                </a:solidFill>
                <a:latin typeface="Calibri"/>
                <a:cs typeface="Calibri"/>
              </a:rPr>
              <a:t>practicar </a:t>
            </a:r>
            <a:r>
              <a:rPr sz="1800" spc="6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800" spc="70" dirty="0">
                <a:solidFill>
                  <a:srgbClr val="FFFFFF"/>
                </a:solidFill>
                <a:latin typeface="Calibri"/>
                <a:cs typeface="Calibri"/>
              </a:rPr>
              <a:t>sinodalidad </a:t>
            </a:r>
            <a:r>
              <a:rPr sz="1800" spc="90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800" spc="60" dirty="0">
                <a:solidFill>
                  <a:srgbClr val="FFFFFF"/>
                </a:solidFill>
                <a:latin typeface="Calibri"/>
                <a:cs typeface="Calibri"/>
              </a:rPr>
              <a:t>vida</a:t>
            </a:r>
            <a:r>
              <a:rPr sz="1800" spc="-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Calibri"/>
                <a:cs typeface="Calibri"/>
              </a:rPr>
              <a:t>cotidiana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3854030"/>
            <a:ext cx="12189460" cy="3004185"/>
          </a:xfrm>
          <a:custGeom>
            <a:avLst/>
            <a:gdLst/>
            <a:ahLst/>
            <a:cxnLst/>
            <a:rect l="l" t="t" r="r" b="b"/>
            <a:pathLst>
              <a:path w="12189460" h="3004184">
                <a:moveTo>
                  <a:pt x="0" y="3003968"/>
                </a:moveTo>
                <a:lnTo>
                  <a:pt x="12188952" y="3003968"/>
                </a:lnTo>
                <a:lnTo>
                  <a:pt x="12188952" y="0"/>
                </a:lnTo>
                <a:lnTo>
                  <a:pt x="0" y="0"/>
                </a:lnTo>
                <a:lnTo>
                  <a:pt x="0" y="3003968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3865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17235" y="579983"/>
            <a:ext cx="6375813" cy="47818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1040" y="777430"/>
            <a:ext cx="4371340" cy="3048635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20320" marR="5080" indent="-7620">
              <a:lnSpc>
                <a:spcPct val="81400"/>
              </a:lnSpc>
              <a:spcBef>
                <a:spcPts val="1150"/>
              </a:spcBef>
            </a:pPr>
            <a:r>
              <a:rPr sz="4700" spc="125" dirty="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sz="47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700" spc="100" dirty="0">
                <a:solidFill>
                  <a:srgbClr val="FFFFFF"/>
                </a:solidFill>
                <a:latin typeface="Calibri"/>
                <a:cs typeface="Calibri"/>
              </a:rPr>
              <a:t>herramienta  para </a:t>
            </a:r>
            <a:r>
              <a:rPr sz="4650" spc="75" dirty="0">
                <a:solidFill>
                  <a:srgbClr val="FFFFFF"/>
                </a:solidFill>
                <a:latin typeface="Calibri"/>
                <a:cs typeface="Calibri"/>
              </a:rPr>
              <a:t>el  </a:t>
            </a:r>
            <a:r>
              <a:rPr sz="4650" spc="85" dirty="0">
                <a:solidFill>
                  <a:srgbClr val="FFFFFF"/>
                </a:solidFill>
                <a:latin typeface="Calibri"/>
                <a:cs typeface="Calibri"/>
              </a:rPr>
              <a:t>discernimiento:  </a:t>
            </a:r>
            <a:r>
              <a:rPr sz="4600" spc="90" dirty="0">
                <a:solidFill>
                  <a:srgbClr val="FFFFFF"/>
                </a:solidFill>
                <a:latin typeface="Calibri"/>
                <a:cs typeface="Calibri"/>
              </a:rPr>
              <a:t>conversaciones  </a:t>
            </a:r>
            <a:r>
              <a:rPr sz="4650" spc="80" dirty="0">
                <a:solidFill>
                  <a:srgbClr val="FFFFFF"/>
                </a:solidFill>
                <a:latin typeface="Calibri"/>
                <a:cs typeface="Calibri"/>
              </a:rPr>
              <a:t>espirituales</a:t>
            </a:r>
            <a:endParaRPr sz="46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2644" y="4923396"/>
            <a:ext cx="152400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215" dirty="0">
                <a:latin typeface="Calibri"/>
                <a:cs typeface="Calibri"/>
              </a:rPr>
              <a:t>Revisa</a:t>
            </a:r>
            <a:r>
              <a:rPr sz="3400" b="1" spc="180" dirty="0">
                <a:latin typeface="Calibri"/>
                <a:cs typeface="Calibri"/>
              </a:rPr>
              <a:t>r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0"/>
            <a:ext cx="6017260" cy="6858000"/>
          </a:xfrm>
          <a:custGeom>
            <a:avLst/>
            <a:gdLst/>
            <a:ahLst/>
            <a:cxnLst/>
            <a:rect l="l" t="t" r="r" b="b"/>
            <a:pathLst>
              <a:path w="6017260" h="6858000">
                <a:moveTo>
                  <a:pt x="0" y="6858000"/>
                </a:moveTo>
                <a:lnTo>
                  <a:pt x="6016752" y="6858000"/>
                </a:lnTo>
                <a:lnTo>
                  <a:pt x="60167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6939" y="1049680"/>
            <a:ext cx="3928745" cy="128841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4960"/>
              </a:lnSpc>
              <a:spcBef>
                <a:spcPts val="280"/>
              </a:spcBef>
            </a:pPr>
            <a:r>
              <a:rPr sz="4150" b="1" spc="260" dirty="0">
                <a:solidFill>
                  <a:srgbClr val="44131A"/>
                </a:solidFill>
                <a:latin typeface="Calibri"/>
                <a:cs typeface="Calibri"/>
              </a:rPr>
              <a:t>Reflexión</a:t>
            </a:r>
            <a:r>
              <a:rPr sz="4150" b="1" spc="45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4150" b="1" spc="280" dirty="0">
                <a:solidFill>
                  <a:srgbClr val="44131A"/>
                </a:solidFill>
                <a:latin typeface="Calibri"/>
                <a:cs typeface="Calibri"/>
              </a:rPr>
              <a:t>sobre  </a:t>
            </a:r>
            <a:r>
              <a:rPr sz="4150" b="1" spc="225" dirty="0">
                <a:solidFill>
                  <a:srgbClr val="44131A"/>
                </a:solidFill>
                <a:latin typeface="Calibri"/>
                <a:cs typeface="Calibri"/>
              </a:rPr>
              <a:t>las</a:t>
            </a:r>
            <a:r>
              <a:rPr sz="4150" b="1" spc="105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4150" b="1" spc="240" dirty="0">
                <a:solidFill>
                  <a:srgbClr val="44131A"/>
                </a:solidFill>
                <a:latin typeface="Calibri"/>
                <a:cs typeface="Calibri"/>
              </a:rPr>
              <a:t>Escrituras</a:t>
            </a:r>
            <a:endParaRPr sz="4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3029673"/>
            <a:ext cx="4062729" cy="25601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3800"/>
              </a:lnSpc>
              <a:spcBef>
                <a:spcPts val="95"/>
              </a:spcBef>
            </a:pPr>
            <a:r>
              <a:rPr sz="3400" spc="155" dirty="0" err="1">
                <a:solidFill>
                  <a:srgbClr val="44131A"/>
                </a:solidFill>
                <a:cs typeface="Calibri"/>
              </a:rPr>
              <a:t>Dej</a:t>
            </a:r>
            <a:r>
              <a:rPr lang="en-US" sz="3400" spc="155" dirty="0" err="1">
                <a:solidFill>
                  <a:srgbClr val="44131A"/>
                </a:solidFill>
                <a:cs typeface="Calibri"/>
              </a:rPr>
              <a:t>en</a:t>
            </a:r>
            <a:r>
              <a:rPr sz="3400" spc="155" dirty="0">
                <a:solidFill>
                  <a:srgbClr val="44131A"/>
                </a:solidFill>
                <a:cs typeface="Calibri"/>
              </a:rPr>
              <a:t> </a:t>
            </a:r>
            <a:r>
              <a:rPr sz="3400" spc="120" dirty="0">
                <a:solidFill>
                  <a:srgbClr val="44131A"/>
                </a:solidFill>
                <a:cs typeface="Calibri"/>
              </a:rPr>
              <a:t>el </a:t>
            </a:r>
            <a:r>
              <a:rPr sz="3400" spc="160" dirty="0">
                <a:solidFill>
                  <a:srgbClr val="44131A"/>
                </a:solidFill>
                <a:cs typeface="Calibri"/>
              </a:rPr>
              <a:t>pecado </a:t>
            </a:r>
            <a:r>
              <a:rPr sz="3400" spc="150" dirty="0">
                <a:solidFill>
                  <a:srgbClr val="44131A"/>
                </a:solidFill>
                <a:cs typeface="Calibri"/>
              </a:rPr>
              <a:t>y  </a:t>
            </a:r>
            <a:r>
              <a:rPr sz="3400" spc="135" dirty="0" err="1">
                <a:solidFill>
                  <a:srgbClr val="44131A"/>
                </a:solidFill>
                <a:cs typeface="Calibri"/>
              </a:rPr>
              <a:t>rev</a:t>
            </a:r>
            <a:r>
              <a:rPr sz="3400" spc="135" dirty="0" err="1">
                <a:solidFill>
                  <a:srgbClr val="44131A"/>
                </a:solidFill>
                <a:cs typeface="Arial"/>
              </a:rPr>
              <a:t>í</a:t>
            </a:r>
            <a:r>
              <a:rPr lang="en-US" sz="3400" spc="135" dirty="0" err="1">
                <a:solidFill>
                  <a:srgbClr val="44131A"/>
                </a:solidFill>
                <a:cs typeface="Arial"/>
              </a:rPr>
              <a:t>stanse</a:t>
            </a:r>
            <a:r>
              <a:rPr sz="3400" spc="135" dirty="0">
                <a:solidFill>
                  <a:srgbClr val="44131A"/>
                </a:solidFill>
                <a:cs typeface="Calibri"/>
              </a:rPr>
              <a:t> </a:t>
            </a:r>
            <a:r>
              <a:rPr sz="3400" spc="170" dirty="0">
                <a:solidFill>
                  <a:srgbClr val="44131A"/>
                </a:solidFill>
                <a:cs typeface="Calibri"/>
              </a:rPr>
              <a:t>de</a:t>
            </a:r>
            <a:r>
              <a:rPr sz="3400" spc="-55" dirty="0">
                <a:solidFill>
                  <a:srgbClr val="44131A"/>
                </a:solidFill>
                <a:cs typeface="Calibri"/>
              </a:rPr>
              <a:t> </a:t>
            </a:r>
            <a:r>
              <a:rPr sz="3400" spc="140" dirty="0" err="1">
                <a:solidFill>
                  <a:srgbClr val="44131A"/>
                </a:solidFill>
                <a:cs typeface="Calibri"/>
              </a:rPr>
              <a:t>virtudes</a:t>
            </a:r>
            <a:r>
              <a:rPr sz="3400" spc="140" dirty="0">
                <a:solidFill>
                  <a:srgbClr val="44131A"/>
                </a:solidFill>
                <a:cs typeface="Calibri"/>
              </a:rPr>
              <a:t>  </a:t>
            </a:r>
            <a:endParaRPr lang="en-US" sz="3400" spc="140" dirty="0">
              <a:solidFill>
                <a:srgbClr val="44131A"/>
              </a:solidFill>
              <a:cs typeface="Calibri"/>
            </a:endParaRPr>
          </a:p>
          <a:p>
            <a:pPr marL="12700" marR="5080">
              <a:lnSpc>
                <a:spcPct val="123800"/>
              </a:lnSpc>
              <a:spcBef>
                <a:spcPts val="95"/>
              </a:spcBef>
            </a:pPr>
            <a:r>
              <a:rPr sz="3400" spc="145" dirty="0" err="1">
                <a:solidFill>
                  <a:srgbClr val="44131A"/>
                </a:solidFill>
                <a:cs typeface="Calibri"/>
              </a:rPr>
              <a:t>Colosenses</a:t>
            </a:r>
            <a:r>
              <a:rPr sz="3400" spc="145" dirty="0">
                <a:solidFill>
                  <a:srgbClr val="44131A"/>
                </a:solidFill>
                <a:cs typeface="Calibri"/>
              </a:rPr>
              <a:t> </a:t>
            </a:r>
            <a:r>
              <a:rPr sz="3400" spc="130" dirty="0">
                <a:solidFill>
                  <a:srgbClr val="44131A"/>
                </a:solidFill>
                <a:cs typeface="Calibri"/>
              </a:rPr>
              <a:t>3</a:t>
            </a:r>
            <a:r>
              <a:rPr lang="en-US" sz="3400" spc="130" dirty="0">
                <a:solidFill>
                  <a:srgbClr val="44131A"/>
                </a:solidFill>
                <a:cs typeface="Calibri"/>
              </a:rPr>
              <a:t>,</a:t>
            </a:r>
            <a:r>
              <a:rPr sz="3400" spc="-10" dirty="0">
                <a:solidFill>
                  <a:srgbClr val="44131A"/>
                </a:solidFill>
                <a:cs typeface="Calibri"/>
              </a:rPr>
              <a:t> </a:t>
            </a:r>
            <a:r>
              <a:rPr sz="3400" spc="155" dirty="0">
                <a:solidFill>
                  <a:srgbClr val="44131A"/>
                </a:solidFill>
                <a:cs typeface="Calibri"/>
              </a:rPr>
              <a:t>8-14</a:t>
            </a:r>
            <a:endParaRPr sz="3400" dirty="0"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19800" y="0"/>
            <a:ext cx="61722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08750" y="864298"/>
            <a:ext cx="5132387" cy="5130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0"/>
            <a:ext cx="6017260" cy="6858000"/>
          </a:xfrm>
          <a:custGeom>
            <a:avLst/>
            <a:gdLst/>
            <a:ahLst/>
            <a:cxnLst/>
            <a:rect l="l" t="t" r="r" b="b"/>
            <a:pathLst>
              <a:path w="6017260" h="6858000">
                <a:moveTo>
                  <a:pt x="0" y="6858000"/>
                </a:moveTo>
                <a:lnTo>
                  <a:pt x="6016752" y="6858000"/>
                </a:lnTo>
                <a:lnTo>
                  <a:pt x="60167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6939" y="1049680"/>
            <a:ext cx="3477895" cy="191833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4960"/>
              </a:lnSpc>
              <a:spcBef>
                <a:spcPts val="280"/>
              </a:spcBef>
            </a:pPr>
            <a:r>
              <a:rPr sz="4150" b="1" spc="375" dirty="0">
                <a:solidFill>
                  <a:srgbClr val="44131A"/>
                </a:solidFill>
                <a:latin typeface="Calibri"/>
                <a:cs typeface="Calibri"/>
              </a:rPr>
              <a:t>Compartir</a:t>
            </a:r>
            <a:r>
              <a:rPr sz="4150" b="1" spc="110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4150" b="1" spc="425" dirty="0">
                <a:solidFill>
                  <a:srgbClr val="44131A"/>
                </a:solidFill>
                <a:latin typeface="Calibri"/>
                <a:cs typeface="Calibri"/>
              </a:rPr>
              <a:t>en  </a:t>
            </a:r>
            <a:r>
              <a:rPr sz="4150" b="1" spc="290" dirty="0">
                <a:solidFill>
                  <a:srgbClr val="44131A"/>
                </a:solidFill>
                <a:latin typeface="Calibri"/>
                <a:cs typeface="Calibri"/>
              </a:rPr>
              <a:t>grupos  </a:t>
            </a:r>
            <a:r>
              <a:rPr sz="4150" b="1" spc="315" dirty="0">
                <a:solidFill>
                  <a:srgbClr val="44131A"/>
                </a:solidFill>
                <a:latin typeface="Calibri"/>
                <a:cs typeface="Calibri"/>
              </a:rPr>
              <a:t>pequeños</a:t>
            </a:r>
            <a:endParaRPr sz="4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3659644"/>
            <a:ext cx="3764279" cy="2590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3800"/>
              </a:lnSpc>
              <a:spcBef>
                <a:spcPts val="95"/>
              </a:spcBef>
            </a:pPr>
            <a:r>
              <a:rPr sz="3400" spc="145" dirty="0">
                <a:solidFill>
                  <a:srgbClr val="44131A"/>
                </a:solidFill>
                <a:latin typeface="Calibri"/>
                <a:cs typeface="Calibri"/>
              </a:rPr>
              <a:t>Despojarse </a:t>
            </a:r>
            <a:r>
              <a:rPr sz="3400" spc="135" dirty="0">
                <a:solidFill>
                  <a:srgbClr val="44131A"/>
                </a:solidFill>
                <a:latin typeface="Calibri"/>
                <a:cs typeface="Calibri"/>
              </a:rPr>
              <a:t>del  </a:t>
            </a:r>
            <a:r>
              <a:rPr sz="3400" spc="160" dirty="0">
                <a:solidFill>
                  <a:srgbClr val="44131A"/>
                </a:solidFill>
                <a:latin typeface="Calibri"/>
                <a:cs typeface="Calibri"/>
              </a:rPr>
              <a:t>pecado </a:t>
            </a:r>
            <a:r>
              <a:rPr sz="3400" spc="150" dirty="0">
                <a:solidFill>
                  <a:srgbClr val="44131A"/>
                </a:solidFill>
                <a:latin typeface="Calibri"/>
                <a:cs typeface="Calibri"/>
              </a:rPr>
              <a:t>y</a:t>
            </a:r>
            <a:r>
              <a:rPr sz="3400" spc="-35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3400" spc="130" dirty="0">
                <a:solidFill>
                  <a:srgbClr val="44131A"/>
                </a:solidFill>
                <a:latin typeface="Calibri"/>
                <a:cs typeface="Calibri"/>
              </a:rPr>
              <a:t>revestirse  </a:t>
            </a:r>
            <a:r>
              <a:rPr sz="3400" spc="170" dirty="0">
                <a:solidFill>
                  <a:srgbClr val="44131A"/>
                </a:solidFill>
                <a:latin typeface="Calibri"/>
                <a:cs typeface="Calibri"/>
              </a:rPr>
              <a:t>de </a:t>
            </a:r>
            <a:r>
              <a:rPr sz="3400" spc="140" dirty="0">
                <a:solidFill>
                  <a:srgbClr val="44131A"/>
                </a:solidFill>
                <a:latin typeface="Calibri"/>
                <a:cs typeface="Calibri"/>
              </a:rPr>
              <a:t>virtudes  </a:t>
            </a:r>
            <a:r>
              <a:rPr sz="3400" spc="145" dirty="0" err="1">
                <a:solidFill>
                  <a:srgbClr val="44131A"/>
                </a:solidFill>
                <a:latin typeface="Calibri"/>
                <a:cs typeface="Calibri"/>
              </a:rPr>
              <a:t>Colosenses</a:t>
            </a:r>
            <a:r>
              <a:rPr sz="3400" spc="145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3400" spc="130" dirty="0">
                <a:solidFill>
                  <a:srgbClr val="44131A"/>
                </a:solidFill>
                <a:latin typeface="Calibri"/>
                <a:cs typeface="Calibri"/>
              </a:rPr>
              <a:t>3</a:t>
            </a:r>
            <a:r>
              <a:rPr lang="en-US" sz="3400" spc="130" dirty="0">
                <a:solidFill>
                  <a:srgbClr val="44131A"/>
                </a:solidFill>
                <a:latin typeface="Calibri"/>
                <a:cs typeface="Calibri"/>
              </a:rPr>
              <a:t>,</a:t>
            </a:r>
            <a:r>
              <a:rPr sz="3400" spc="-20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3400" spc="155" dirty="0">
                <a:solidFill>
                  <a:srgbClr val="44131A"/>
                </a:solidFill>
                <a:latin typeface="Calibri"/>
                <a:cs typeface="Calibri"/>
              </a:rPr>
              <a:t>8-14</a:t>
            </a:r>
            <a:endParaRPr sz="3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19800" y="0"/>
            <a:ext cx="61722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08750" y="864298"/>
            <a:ext cx="5132387" cy="5130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0"/>
            <a:ext cx="6017260" cy="6858000"/>
          </a:xfrm>
          <a:custGeom>
            <a:avLst/>
            <a:gdLst/>
            <a:ahLst/>
            <a:cxnLst/>
            <a:rect l="l" t="t" r="r" b="b"/>
            <a:pathLst>
              <a:path w="6017260" h="6858000">
                <a:moveTo>
                  <a:pt x="0" y="6858000"/>
                </a:moveTo>
                <a:lnTo>
                  <a:pt x="6016752" y="6858000"/>
                </a:lnTo>
                <a:lnTo>
                  <a:pt x="60167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6939" y="1049680"/>
            <a:ext cx="3330575" cy="128841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4960"/>
              </a:lnSpc>
              <a:spcBef>
                <a:spcPts val="280"/>
              </a:spcBef>
            </a:pPr>
            <a:r>
              <a:rPr sz="4150" b="1" spc="310" dirty="0">
                <a:solidFill>
                  <a:srgbClr val="44131A"/>
                </a:solidFill>
                <a:latin typeface="Calibri"/>
                <a:cs typeface="Calibri"/>
              </a:rPr>
              <a:t>Mis </a:t>
            </a:r>
            <a:r>
              <a:rPr sz="4150" b="1" spc="265" dirty="0">
                <a:solidFill>
                  <a:srgbClr val="44131A"/>
                </a:solidFill>
                <a:latin typeface="Calibri"/>
                <a:cs typeface="Calibri"/>
              </a:rPr>
              <a:t>valores</a:t>
            </a:r>
            <a:r>
              <a:rPr sz="4150" b="1" spc="-125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4150" b="1" spc="290" dirty="0">
                <a:solidFill>
                  <a:srgbClr val="44131A"/>
                </a:solidFill>
                <a:latin typeface="Calibri"/>
                <a:cs typeface="Calibri"/>
              </a:rPr>
              <a:t>y  </a:t>
            </a:r>
            <a:r>
              <a:rPr sz="4150" b="1" spc="254" dirty="0">
                <a:solidFill>
                  <a:srgbClr val="44131A"/>
                </a:solidFill>
                <a:latin typeface="Calibri"/>
                <a:cs typeface="Calibri"/>
              </a:rPr>
              <a:t>virtudes</a:t>
            </a:r>
            <a:endParaRPr sz="41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19800" y="0"/>
            <a:ext cx="61722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08750" y="864298"/>
            <a:ext cx="5132387" cy="5130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43462"/>
            <a:ext cx="12189460" cy="2114550"/>
          </a:xfrm>
          <a:custGeom>
            <a:avLst/>
            <a:gdLst/>
            <a:ahLst/>
            <a:cxnLst/>
            <a:rect l="l" t="t" r="r" b="b"/>
            <a:pathLst>
              <a:path w="12189460" h="2114550">
                <a:moveTo>
                  <a:pt x="12188952" y="2114537"/>
                </a:moveTo>
                <a:lnTo>
                  <a:pt x="12188952" y="0"/>
                </a:lnTo>
                <a:lnTo>
                  <a:pt x="0" y="0"/>
                </a:lnTo>
                <a:lnTo>
                  <a:pt x="0" y="2114537"/>
                </a:lnTo>
                <a:lnTo>
                  <a:pt x="12188952" y="2114537"/>
                </a:lnTo>
                <a:close/>
              </a:path>
            </a:pathLst>
          </a:custGeom>
          <a:solidFill>
            <a:srgbClr val="F1EBEA">
              <a:alpha val="6117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89460" cy="6855459"/>
          </a:xfrm>
          <a:custGeom>
            <a:avLst/>
            <a:gdLst/>
            <a:ahLst/>
            <a:cxnLst/>
            <a:rect l="l" t="t" r="r" b="b"/>
            <a:pathLst>
              <a:path w="12189460" h="6855459">
                <a:moveTo>
                  <a:pt x="12188952" y="0"/>
                </a:moveTo>
                <a:lnTo>
                  <a:pt x="12188952" y="6855371"/>
                </a:lnTo>
                <a:lnTo>
                  <a:pt x="0" y="6855371"/>
                </a:lnTo>
                <a:lnTo>
                  <a:pt x="0" y="0"/>
                </a:lnTo>
              </a:path>
            </a:pathLst>
          </a:custGeom>
          <a:ln w="127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39098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3228" y="1625751"/>
            <a:ext cx="6402213" cy="36012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488555" y="986777"/>
            <a:ext cx="281495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90" dirty="0">
                <a:solidFill>
                  <a:srgbClr val="FFFFFF"/>
                </a:solidFill>
                <a:latin typeface="Calibri"/>
                <a:cs typeface="Calibri"/>
              </a:rPr>
              <a:t>Presentaci</a:t>
            </a:r>
            <a:r>
              <a:rPr sz="3500" b="1" spc="90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sz="3500" b="1" spc="9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88555" y="1463827"/>
            <a:ext cx="171005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240" dirty="0">
                <a:solidFill>
                  <a:srgbClr val="FFFFFF"/>
                </a:solidFill>
                <a:latin typeface="Calibri"/>
                <a:cs typeface="Calibri"/>
              </a:rPr>
              <a:t>sobre</a:t>
            </a:r>
            <a:r>
              <a:rPr sz="35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b="1" spc="18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88555" y="1940877"/>
            <a:ext cx="247015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210" dirty="0">
                <a:solidFill>
                  <a:srgbClr val="FFFFFF"/>
                </a:solidFill>
                <a:latin typeface="Calibri"/>
                <a:cs typeface="Calibri"/>
              </a:rPr>
              <a:t>sinodalida</a:t>
            </a:r>
            <a:r>
              <a:rPr sz="3500" b="1" spc="28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35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88555" y="2423642"/>
            <a:ext cx="1569720" cy="15132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760"/>
              </a:lnSpc>
              <a:spcBef>
                <a:spcPts val="590"/>
              </a:spcBef>
            </a:pPr>
            <a:r>
              <a:rPr sz="3500" b="1" spc="300" dirty="0">
                <a:solidFill>
                  <a:srgbClr val="FFFFFF"/>
                </a:solidFill>
                <a:latin typeface="Calibri"/>
                <a:cs typeface="Calibri"/>
              </a:rPr>
              <a:t>como  </a:t>
            </a:r>
            <a:r>
              <a:rPr sz="3500" b="1" spc="240" dirty="0">
                <a:solidFill>
                  <a:srgbClr val="FFFFFF"/>
                </a:solidFill>
                <a:latin typeface="Calibri"/>
                <a:cs typeface="Calibri"/>
              </a:rPr>
              <a:t>camin</a:t>
            </a:r>
            <a:r>
              <a:rPr sz="3500" b="1" spc="170" dirty="0">
                <a:solidFill>
                  <a:srgbClr val="FFFFFF"/>
                </a:solidFill>
                <a:latin typeface="Calibri"/>
                <a:cs typeface="Calibri"/>
              </a:rPr>
              <a:t>o  </a:t>
            </a:r>
            <a:r>
              <a:rPr sz="3500" b="1" spc="210" dirty="0">
                <a:solidFill>
                  <a:srgbClr val="FFFFFF"/>
                </a:solidFill>
                <a:latin typeface="Calibri"/>
                <a:cs typeface="Calibri"/>
              </a:rPr>
              <a:t>hacia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46363" y="6203137"/>
            <a:ext cx="253047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135" dirty="0">
                <a:latin typeface="Calibri"/>
                <a:cs typeface="Calibri"/>
              </a:rPr>
              <a:t>Participación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76952" y="6203137"/>
            <a:ext cx="236093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indent="-344170">
              <a:lnSpc>
                <a:spcPct val="100000"/>
              </a:lnSpc>
              <a:spcBef>
                <a:spcPts val="100"/>
              </a:spcBef>
              <a:buChar char="•"/>
              <a:tabLst>
                <a:tab pos="356870" algn="l"/>
              </a:tabLst>
            </a:pPr>
            <a:r>
              <a:rPr sz="3400" spc="175" dirty="0">
                <a:latin typeface="Calibri"/>
                <a:cs typeface="Calibri"/>
              </a:rPr>
              <a:t>Co</a:t>
            </a:r>
            <a:r>
              <a:rPr sz="3400" spc="265" dirty="0">
                <a:latin typeface="Calibri"/>
                <a:cs typeface="Calibri"/>
              </a:rPr>
              <a:t>m</a:t>
            </a:r>
            <a:r>
              <a:rPr sz="3400" spc="175" dirty="0">
                <a:latin typeface="Calibri"/>
                <a:cs typeface="Calibri"/>
              </a:rPr>
              <a:t>u</a:t>
            </a:r>
            <a:r>
              <a:rPr sz="3400" spc="170" dirty="0">
                <a:latin typeface="Calibri"/>
                <a:cs typeface="Calibri"/>
              </a:rPr>
              <a:t>n</a:t>
            </a:r>
            <a:r>
              <a:rPr sz="3400" spc="75" dirty="0">
                <a:latin typeface="Calibri"/>
                <a:cs typeface="Calibri"/>
              </a:rPr>
              <a:t>i</a:t>
            </a:r>
            <a:r>
              <a:rPr sz="3400" spc="170" dirty="0">
                <a:latin typeface="Calibri"/>
                <a:cs typeface="Calibri"/>
              </a:rPr>
              <a:t>ón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30515" y="6203137"/>
            <a:ext cx="237998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5690" indent="-1063625">
              <a:lnSpc>
                <a:spcPct val="100000"/>
              </a:lnSpc>
              <a:spcBef>
                <a:spcPts val="100"/>
              </a:spcBef>
              <a:buChar char="•"/>
              <a:tabLst>
                <a:tab pos="1075690" algn="l"/>
                <a:tab pos="1076325" algn="l"/>
              </a:tabLst>
            </a:pPr>
            <a:r>
              <a:rPr sz="3400" spc="-80" dirty="0">
                <a:latin typeface="Calibri"/>
                <a:cs typeface="Calibri"/>
              </a:rPr>
              <a:t>Misión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06000" y="12700"/>
            <a:ext cx="2286000" cy="6845300"/>
          </a:xfrm>
          <a:custGeom>
            <a:avLst/>
            <a:gdLst/>
            <a:ahLst/>
            <a:cxnLst/>
            <a:rect l="l" t="t" r="r" b="b"/>
            <a:pathLst>
              <a:path w="2286000" h="6845300">
                <a:moveTo>
                  <a:pt x="0" y="0"/>
                </a:moveTo>
                <a:lnTo>
                  <a:pt x="2286000" y="0"/>
                </a:lnTo>
                <a:lnTo>
                  <a:pt x="2286000" y="6845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925050" y="1254239"/>
            <a:ext cx="188087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«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925050" y="1936038"/>
            <a:ext cx="216027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 err="1">
                <a:latin typeface="Arial"/>
                <a:cs typeface="Arial"/>
              </a:rPr>
              <a:t>ni</a:t>
            </a:r>
            <a:endParaRPr sz="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1F3B71638CD042BEC7A1ED0E0FD4F0" ma:contentTypeVersion="14" ma:contentTypeDescription="Create a new document." ma:contentTypeScope="" ma:versionID="70cef414f997c88d83b7b12a8acbd51d">
  <xsd:schema xmlns:xsd="http://www.w3.org/2001/XMLSchema" xmlns:xs="http://www.w3.org/2001/XMLSchema" xmlns:p="http://schemas.microsoft.com/office/2006/metadata/properties" xmlns:ns2="a1432372-4e4d-4c4e-a1a0-61c90ff19cb0" xmlns:ns3="705d9b7a-f551-4617-a4e1-ffaf9836f7dc" targetNamespace="http://schemas.microsoft.com/office/2006/metadata/properties" ma:root="true" ma:fieldsID="5b8a9dcc893ee816f61fc85dabfe9dbb" ns2:_="" ns3:_="">
    <xsd:import namespace="a1432372-4e4d-4c4e-a1a0-61c90ff19cb0"/>
    <xsd:import namespace="705d9b7a-f551-4617-a4e1-ffaf9836f7dc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32372-4e4d-4c4e-a1a0-61c90ff19cb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1c29fe90-60ee-4f29-ac84-ef055a5604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5d9b7a-f551-4617-a4e1-ffaf9836f7dc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f8ec191-6bb0-4bc7-b8b1-c0f10c7ad09c}" ma:internalName="TaxCatchAll" ma:showField="CatchAllData" ma:web="705d9b7a-f551-4617-a4e1-ffaf9836f7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5d9b7a-f551-4617-a4e1-ffaf9836f7dc" xsi:nil="true"/>
    <lcf76f155ced4ddcb4097134ff3c332f xmlns="a1432372-4e4d-4c4e-a1a0-61c90ff19c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3C2E7F9-9B17-4588-909E-A4051313D0C7}"/>
</file>

<file path=customXml/itemProps2.xml><?xml version="1.0" encoding="utf-8"?>
<ds:datastoreItem xmlns:ds="http://schemas.openxmlformats.org/officeDocument/2006/customXml" ds:itemID="{420306A5-EB29-4065-8FDF-1A371138F7E6}"/>
</file>

<file path=customXml/itemProps3.xml><?xml version="1.0" encoding="utf-8"?>
<ds:datastoreItem xmlns:ds="http://schemas.openxmlformats.org/officeDocument/2006/customXml" ds:itemID="{590097A5-979B-4729-8E68-B2210D25486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2358</Words>
  <Application>Microsoft Office PowerPoint</Application>
  <PresentationFormat>Widescreen</PresentationFormat>
  <Paragraphs>220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Trade Gothic Next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Newsletter (Civic design)</dc:title>
  <dc:creator>Maritza Cisneros</dc:creator>
  <cp:lastModifiedBy>Suzanne Delaney</cp:lastModifiedBy>
  <cp:revision>20</cp:revision>
  <dcterms:created xsi:type="dcterms:W3CDTF">2026-01-10T20:22:23Z</dcterms:created>
  <dcterms:modified xsi:type="dcterms:W3CDTF">2026-03-19T19:28:49Z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2026-01-10T00:00:00Z</vt:filetime>
  </property>
  <property fmtid="{D5CDD505-2E9C-101B-9397-08002B2CF9AE}" pid="3" name="Creator">
    <vt:lpwstr>Microsoft Office Word</vt:lpwstr>
  </property>
  <property fmtid="{D5CDD505-2E9C-101B-9397-08002B2CF9AE}" pid="4" name="LastSaved">
    <vt:filetime>2026-01-10T00:00:00Z</vt:filetime>
  </property>
  <property fmtid="{D5CDD505-2E9C-101B-9397-08002B2CF9AE}" pid="5" name="ContentTypeId">
    <vt:lpwstr>0x0101003F1F3B71638CD042BEC7A1ED0E0FD4F0</vt:lpwstr>
  </property>
</Properties>
</file>