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D6"/>
    <a:srgbClr val="BA7D78"/>
    <a:srgbClr val="C37D6F"/>
    <a:srgbClr val="CA8C80"/>
    <a:srgbClr val="D38583"/>
    <a:srgbClr val="B54441"/>
    <a:srgbClr val="FEDBD2"/>
    <a:srgbClr val="FFD5D5"/>
    <a:srgbClr val="FFCCCC"/>
    <a:srgbClr val="F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5D53-D085-4B77-B268-095C979D339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032A0-D9C2-4782-9403-A9F874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08:10:49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50800">
              <a:lnSpc>
                <a:spcPts val="980"/>
              </a:lnSpc>
            </a:pPr>
            <a:r>
              <a:rPr lang="es-ES" sz="1200" spc="-5" dirty="0">
                <a:latin typeface="Arial"/>
                <a:cs typeface="Arial"/>
              </a:rPr>
              <a:t>Dar la bienvenida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facilitar  las presentaciones según</a:t>
            </a:r>
            <a:r>
              <a:rPr lang="es-ES" sz="1200" spc="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corresponda.</a:t>
            </a:r>
            <a:endParaRPr lang="es-ES" sz="1200" dirty="0">
              <a:latin typeface="Arial"/>
              <a:cs typeface="Arial"/>
            </a:endParaRPr>
          </a:p>
          <a:p>
            <a:pPr marL="31750" marR="91440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Nota para el </a:t>
            </a:r>
            <a:r>
              <a:rPr lang="es-ES" sz="1200" dirty="0">
                <a:latin typeface="Arial"/>
                <a:cs typeface="Arial"/>
              </a:rPr>
              <a:t>facilitador: Sea </a:t>
            </a:r>
            <a:r>
              <a:rPr lang="es-ES" sz="1200" spc="-5" dirty="0">
                <a:latin typeface="Arial"/>
                <a:cs typeface="Arial"/>
              </a:rPr>
              <a:t>consciente de  quiénes </a:t>
            </a:r>
            <a:r>
              <a:rPr lang="es-ES" sz="1200" dirty="0">
                <a:latin typeface="Arial"/>
                <a:cs typeface="Arial"/>
              </a:rPr>
              <a:t>forman </a:t>
            </a:r>
            <a:r>
              <a:rPr lang="es-ES" sz="1200" spc="-5" dirty="0">
                <a:latin typeface="Arial"/>
                <a:cs typeface="Arial"/>
              </a:rPr>
              <a:t>parte de </a:t>
            </a:r>
            <a:r>
              <a:rPr lang="es-ES" sz="1200" dirty="0">
                <a:latin typeface="Arial"/>
                <a:cs typeface="Arial"/>
              </a:rPr>
              <a:t>su grupo y tenga </a:t>
            </a:r>
            <a:r>
              <a:rPr lang="es-ES" sz="1200" spc="-5" dirty="0">
                <a:latin typeface="Arial"/>
                <a:cs typeface="Arial"/>
              </a:rPr>
              <a:t>en  </a:t>
            </a:r>
            <a:r>
              <a:rPr lang="es-ES" sz="1200" dirty="0">
                <a:latin typeface="Arial"/>
                <a:cs typeface="Arial"/>
              </a:rPr>
              <a:t>cuenta </a:t>
            </a:r>
            <a:r>
              <a:rPr lang="es-ES" sz="1200" spc="-5" dirty="0">
                <a:latin typeface="Arial"/>
                <a:cs typeface="Arial"/>
              </a:rPr>
              <a:t>que la </a:t>
            </a:r>
            <a:r>
              <a:rPr lang="es-ES" sz="1200" dirty="0">
                <a:latin typeface="Arial"/>
                <a:cs typeface="Arial"/>
              </a:rPr>
              <a:t>forma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tender </a:t>
            </a:r>
            <a:r>
              <a:rPr lang="es-ES" sz="1200" spc="-5" dirty="0">
                <a:latin typeface="Arial"/>
                <a:cs typeface="Arial"/>
              </a:rPr>
              <a:t>puentes hacia  perspectivas alternativas variará en </a:t>
            </a:r>
            <a:r>
              <a:rPr lang="es-ES" sz="1200" dirty="0">
                <a:latin typeface="Arial"/>
                <a:cs typeface="Arial"/>
              </a:rPr>
              <a:t>función </a:t>
            </a:r>
            <a:r>
              <a:rPr lang="es-ES" sz="1200" spc="-5" dirty="0">
                <a:latin typeface="Arial"/>
                <a:cs typeface="Arial"/>
              </a:rPr>
              <a:t>de quiénes participen. </a:t>
            </a:r>
            <a:r>
              <a:rPr lang="es-ES" sz="1200" dirty="0">
                <a:latin typeface="Arial"/>
                <a:cs typeface="Arial"/>
              </a:rPr>
              <a:t>Por </a:t>
            </a:r>
            <a:r>
              <a:rPr lang="es-ES" sz="1200" spc="-5" dirty="0">
                <a:latin typeface="Arial"/>
                <a:cs typeface="Arial"/>
              </a:rPr>
              <a:t>ejemplo, los prejuicios pueden derivarse de otras diferencias además de las </a:t>
            </a:r>
            <a:r>
              <a:rPr lang="es-ES" sz="1200" dirty="0">
                <a:latin typeface="Arial"/>
                <a:cs typeface="Arial"/>
              </a:rPr>
              <a:t>culturales, </a:t>
            </a:r>
            <a:r>
              <a:rPr lang="es-ES" sz="1200" spc="-5" dirty="0">
                <a:latin typeface="Arial"/>
                <a:cs typeface="Arial"/>
              </a:rPr>
              <a:t>étnicas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raciales </a:t>
            </a:r>
            <a:r>
              <a:rPr lang="es-ES" sz="1200" dirty="0">
                <a:latin typeface="Arial"/>
                <a:cs typeface="Arial"/>
              </a:rPr>
              <a:t>(por </a:t>
            </a:r>
            <a:r>
              <a:rPr lang="es-ES" sz="1200" spc="-5" dirty="0">
                <a:latin typeface="Arial"/>
                <a:cs typeface="Arial"/>
              </a:rPr>
              <a:t>ejemplo: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ubicación geográfica,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el entorno urbano </a:t>
            </a:r>
            <a:r>
              <a:rPr lang="es-ES" sz="1200" dirty="0">
                <a:latin typeface="Arial"/>
                <a:cs typeface="Arial"/>
              </a:rPr>
              <a:t>frente </a:t>
            </a:r>
            <a:r>
              <a:rPr lang="es-ES" sz="1200" spc="-5" dirty="0">
                <a:latin typeface="Arial"/>
                <a:cs typeface="Arial"/>
              </a:rPr>
              <a:t>al </a:t>
            </a:r>
            <a:r>
              <a:rPr lang="es-ES" sz="1200" dirty="0">
                <a:latin typeface="Arial"/>
                <a:cs typeface="Arial"/>
              </a:rPr>
              <a:t>rural, </a:t>
            </a:r>
            <a:r>
              <a:rPr lang="es-ES" sz="1200" spc="-5" dirty="0">
                <a:latin typeface="Arial"/>
                <a:cs typeface="Arial"/>
              </a:rPr>
              <a:t>la situación económica, el nivel educativo </a:t>
            </a:r>
            <a:r>
              <a:rPr lang="es-ES" sz="1200" dirty="0">
                <a:latin typeface="Arial"/>
                <a:cs typeface="Arial"/>
              </a:rPr>
              <a:t>y la </a:t>
            </a:r>
            <a:r>
              <a:rPr lang="es-ES" sz="1200" spc="-5" dirty="0">
                <a:latin typeface="Arial"/>
                <a:cs typeface="Arial"/>
              </a:rPr>
              <a:t>ocupación, pueden influir </a:t>
            </a:r>
            <a:r>
              <a:rPr lang="es-ES" sz="1200" spc="-10" dirty="0">
                <a:latin typeface="Arial"/>
                <a:cs typeface="Arial"/>
              </a:rPr>
              <a:t>en la </a:t>
            </a:r>
            <a:r>
              <a:rPr lang="es-ES" sz="1200" spc="-15" dirty="0">
                <a:latin typeface="Arial"/>
                <a:cs typeface="Arial"/>
              </a:rPr>
              <a:t>perspectiva).</a:t>
            </a: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1400" dirty="0">
                <a:latin typeface="Arial"/>
                <a:cs typeface="Arial"/>
              </a:rPr>
              <a:t>Ahora exploraremos el </a:t>
            </a:r>
            <a:r>
              <a:rPr lang="es-ES" sz="1400" spc="-5" dirty="0">
                <a:latin typeface="Arial"/>
                <a:cs typeface="Arial"/>
              </a:rPr>
              <a:t>tema de </a:t>
            </a:r>
            <a:r>
              <a:rPr lang="es-ES" sz="1400" spc="-10" dirty="0">
                <a:latin typeface="Arial"/>
                <a:cs typeface="Arial"/>
              </a:rPr>
              <a:t>la</a:t>
            </a:r>
            <a:r>
              <a:rPr lang="es-ES" sz="1400" spc="-65" dirty="0">
                <a:latin typeface="Arial"/>
                <a:cs typeface="Arial"/>
              </a:rPr>
              <a:t> </a:t>
            </a:r>
            <a:r>
              <a:rPr lang="es-ES" sz="1400" spc="-15" dirty="0">
                <a:latin typeface="Arial"/>
                <a:cs typeface="Arial"/>
              </a:rPr>
              <a:t>cultura.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93700">
              <a:lnSpc>
                <a:spcPts val="980"/>
              </a:lnSpc>
            </a:pP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primer lugar, </a:t>
            </a:r>
            <a:r>
              <a:rPr lang="es-ES" sz="1200" spc="-1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entendemos por </a:t>
            </a:r>
            <a:r>
              <a:rPr lang="es-ES" sz="1200" spc="-15" dirty="0">
                <a:latin typeface="Arial"/>
                <a:cs typeface="Arial"/>
              </a:rPr>
              <a:t>cultura?</a:t>
            </a:r>
            <a:endParaRPr lang="es-ES" sz="1200" dirty="0">
              <a:latin typeface="Arial"/>
              <a:cs typeface="Arial"/>
            </a:endParaRPr>
          </a:p>
          <a:p>
            <a:pPr marL="31750" marR="45085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Las culturas tienen ideas </a:t>
            </a:r>
            <a:r>
              <a:rPr lang="es-ES" sz="1200" dirty="0">
                <a:latin typeface="Arial"/>
                <a:cs typeface="Arial"/>
              </a:rPr>
              <a:t>y maneras de  </a:t>
            </a:r>
            <a:r>
              <a:rPr lang="es-ES" sz="1200" spc="-5" dirty="0">
                <a:latin typeface="Arial"/>
                <a:cs typeface="Arial"/>
              </a:rPr>
              <a:t>expresarlas. Las </a:t>
            </a:r>
            <a:r>
              <a:rPr lang="es-ES" sz="1200" dirty="0">
                <a:latin typeface="Arial"/>
                <a:cs typeface="Arial"/>
              </a:rPr>
              <a:t>culturas </a:t>
            </a:r>
            <a:r>
              <a:rPr lang="es-ES" sz="1200" spc="-5" dirty="0">
                <a:latin typeface="Arial"/>
                <a:cs typeface="Arial"/>
              </a:rPr>
              <a:t>tienen </a:t>
            </a:r>
            <a:r>
              <a:rPr lang="es-ES" sz="1200" dirty="0">
                <a:latin typeface="Arial"/>
                <a:cs typeface="Arial"/>
              </a:rPr>
              <a:t>creencias acerca de </a:t>
            </a:r>
            <a:r>
              <a:rPr lang="es-ES" sz="1200" spc="-5" dirty="0">
                <a:latin typeface="Arial"/>
                <a:cs typeface="Arial"/>
              </a:rPr>
              <a:t>Dios, de ellas</a:t>
            </a:r>
            <a:r>
              <a:rPr lang="es-ES" sz="1200" dirty="0">
                <a:latin typeface="Arial"/>
                <a:cs typeface="Arial"/>
              </a:rPr>
              <a:t> mismas y de otros</a:t>
            </a:r>
            <a:r>
              <a:rPr lang="es-ES" sz="1200" spc="-5" dirty="0">
                <a:latin typeface="Arial"/>
                <a:cs typeface="Arial"/>
              </a:rPr>
              <a:t>. Las culturas </a:t>
            </a:r>
            <a:r>
              <a:rPr lang="es-ES" sz="1200" dirty="0">
                <a:latin typeface="Arial"/>
                <a:cs typeface="Arial"/>
              </a:rPr>
              <a:t>tienen valores </a:t>
            </a:r>
            <a:r>
              <a:rPr lang="es-ES" sz="1200" spc="-5" dirty="0">
                <a:latin typeface="Arial"/>
                <a:cs typeface="Arial"/>
              </a:rPr>
              <a:t>que dan </a:t>
            </a:r>
            <a:r>
              <a:rPr lang="es-ES" sz="1200" dirty="0">
                <a:latin typeface="Arial"/>
                <a:cs typeface="Arial"/>
              </a:rPr>
              <a:t>forma a su manera de vivir y </a:t>
            </a:r>
            <a:r>
              <a:rPr lang="es-ES" sz="1200" spc="-5" dirty="0">
                <a:latin typeface="Arial"/>
                <a:cs typeface="Arial"/>
              </a:rPr>
              <a:t>de interactuar </a:t>
            </a:r>
            <a:r>
              <a:rPr lang="es-ES" sz="1200" dirty="0">
                <a:latin typeface="Arial"/>
                <a:cs typeface="Arial"/>
              </a:rPr>
              <a:t>con otros</a:t>
            </a:r>
            <a:r>
              <a:rPr lang="es-ES" sz="1200" spc="-5" dirty="0">
                <a:latin typeface="Arial"/>
                <a:cs typeface="Arial"/>
              </a:rPr>
              <a:t>. Las culturas tienen un lenguaje que transmite</a:t>
            </a:r>
            <a:r>
              <a:rPr lang="es-ES" sz="1200" dirty="0">
                <a:latin typeface="Arial"/>
                <a:cs typeface="Arial"/>
              </a:rPr>
              <a:t> sus </a:t>
            </a:r>
            <a:r>
              <a:rPr lang="es-ES" sz="1200" spc="-5" dirty="0">
                <a:latin typeface="Arial"/>
                <a:cs typeface="Arial"/>
              </a:rPr>
              <a:t>ideas, sentimientos </a:t>
            </a:r>
            <a:r>
              <a:rPr lang="es-ES" sz="1200" dirty="0">
                <a:latin typeface="Arial"/>
                <a:cs typeface="Arial"/>
              </a:rPr>
              <a:t>y maneras</a:t>
            </a:r>
            <a:r>
              <a:rPr lang="es-ES" sz="1200" spc="-5" dirty="0">
                <a:latin typeface="Arial"/>
                <a:cs typeface="Arial"/>
              </a:rPr>
              <a:t> de </a:t>
            </a:r>
            <a:r>
              <a:rPr lang="es-ES" sz="1200" dirty="0">
                <a:latin typeface="Arial"/>
                <a:cs typeface="Arial"/>
              </a:rPr>
              <a:t>vivir.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43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Las culturas tienen </a:t>
            </a:r>
            <a:r>
              <a:rPr lang="es-ES" sz="1200" spc="-15" dirty="0">
                <a:latin typeface="Arial"/>
                <a:cs typeface="Arial"/>
              </a:rPr>
              <a:t>comportamientos.</a:t>
            </a:r>
            <a:endParaRPr lang="es-ES" sz="1200" dirty="0">
              <a:latin typeface="Arial"/>
              <a:cs typeface="Arial"/>
            </a:endParaRPr>
          </a:p>
          <a:p>
            <a:pPr marL="31750" marR="80645">
              <a:lnSpc>
                <a:spcPts val="980"/>
              </a:lnSpc>
              <a:spcBef>
                <a:spcPts val="70"/>
              </a:spcBef>
            </a:pPr>
            <a:r>
              <a:rPr lang="es-ES" sz="1200" spc="-5" dirty="0">
                <a:latin typeface="Arial"/>
                <a:cs typeface="Arial"/>
              </a:rPr>
              <a:t>Las culturas tienen reglas acerca de qu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1200" spc="-5" dirty="0">
                <a:latin typeface="Arial"/>
                <a:cs typeface="Arial"/>
              </a:rPr>
              <a:t> comportamiento es propio o impropio.  Los roles, por ejemplo, dentro de la familia, </a:t>
            </a:r>
            <a:r>
              <a:rPr lang="es-ES" sz="1200" dirty="0">
                <a:latin typeface="Arial"/>
                <a:cs typeface="Arial"/>
              </a:rPr>
              <a:t>tienen </a:t>
            </a:r>
            <a:r>
              <a:rPr lang="es-ES" sz="1200" spc="-5" dirty="0">
                <a:latin typeface="Arial"/>
                <a:cs typeface="Arial"/>
              </a:rPr>
              <a:t>características distintas. Ellas</a:t>
            </a:r>
            <a:r>
              <a:rPr lang="es-ES" sz="1200" dirty="0">
                <a:latin typeface="Arial"/>
                <a:cs typeface="Arial"/>
              </a:rPr>
              <a:t>  tienen sus maneras de celebrar y de mostrar  la </a:t>
            </a:r>
            <a:r>
              <a:rPr lang="es-ES" sz="1200" spc="-15" dirty="0">
                <a:latin typeface="Arial"/>
                <a:cs typeface="Arial"/>
              </a:rPr>
              <a:t>hospitalidad.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12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Las culturas tienen </a:t>
            </a:r>
            <a:r>
              <a:rPr lang="es-ES" sz="1200" spc="-15" dirty="0">
                <a:latin typeface="Arial"/>
                <a:cs typeface="Arial"/>
              </a:rPr>
              <a:t>dimensiones materiales.</a:t>
            </a: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culturas son materiales, tienen signos externos que expresan y reflejan sus ideas y creencias. Las culturas tienen sus comidas especiales (lo que se come cada día y lo que se come en ocasiones especiales).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P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otras cosas, ellas también incluyen modos únicos de vestirse y de amueblar sus hogares</a:t>
            </a:r>
            <a:endParaRPr lang="es-ES" sz="1200" spc="-15" dirty="0">
              <a:latin typeface="Arial"/>
              <a:cs typeface="Arial"/>
            </a:endParaRPr>
          </a:p>
          <a:p>
            <a:pPr marL="31750" marR="55880">
              <a:lnSpc>
                <a:spcPts val="980"/>
              </a:lnSpc>
              <a:spcBef>
                <a:spcPts val="70"/>
              </a:spcBef>
            </a:pP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1200" spc="-5" dirty="0">
                <a:latin typeface="Arial"/>
                <a:cs typeface="Arial"/>
              </a:rPr>
              <a:t>¿Qué es </a:t>
            </a:r>
            <a:r>
              <a:rPr lang="es-ES" sz="1200" spc="-10" dirty="0">
                <a:latin typeface="Arial"/>
                <a:cs typeface="Arial"/>
              </a:rPr>
              <a:t>la </a:t>
            </a:r>
            <a:r>
              <a:rPr lang="es-ES" sz="1200" spc="-15" dirty="0">
                <a:latin typeface="Arial"/>
                <a:cs typeface="Arial"/>
              </a:rPr>
              <a:t>humildad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cultural?</a:t>
            </a:r>
          </a:p>
          <a:p>
            <a:pPr marL="12700" marR="5080">
              <a:lnSpc>
                <a:spcPts val="980"/>
              </a:lnSpc>
              <a:spcBef>
                <a:spcPts val="75"/>
              </a:spcBef>
            </a:pPr>
            <a:r>
              <a:rPr lang="es-ES" sz="1200" dirty="0">
                <a:latin typeface="Arial"/>
                <a:cs typeface="Arial"/>
              </a:rPr>
              <a:t>Según </a:t>
            </a:r>
            <a:r>
              <a:rPr lang="es-ES" sz="1200" spc="-5" dirty="0">
                <a:latin typeface="Arial"/>
                <a:cs typeface="Arial"/>
              </a:rPr>
              <a:t>el experto en diversidad Michael </a:t>
            </a:r>
            <a:r>
              <a:rPr lang="es-ES" sz="1200" dirty="0">
                <a:latin typeface="Arial"/>
                <a:cs typeface="Arial"/>
              </a:rPr>
              <a:t>Wheeler, </a:t>
            </a:r>
            <a:r>
              <a:rPr lang="es-ES" sz="1200" spc="-5" dirty="0">
                <a:latin typeface="Arial"/>
                <a:cs typeface="Arial"/>
              </a:rPr>
              <a:t>la humildad </a:t>
            </a:r>
            <a:r>
              <a:rPr lang="es-ES" sz="1200" dirty="0">
                <a:latin typeface="Arial"/>
                <a:cs typeface="Arial"/>
              </a:rPr>
              <a:t>cultural </a:t>
            </a:r>
            <a:r>
              <a:rPr lang="es-ES" sz="1200" spc="-5" dirty="0">
                <a:latin typeface="Arial"/>
                <a:cs typeface="Arial"/>
              </a:rPr>
              <a:t>significa entablar una relación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otra persona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la  intención de respetar </a:t>
            </a:r>
            <a:r>
              <a:rPr lang="es-ES" sz="1200" dirty="0">
                <a:latin typeface="Arial"/>
                <a:cs typeface="Arial"/>
              </a:rPr>
              <a:t>sus </a:t>
            </a:r>
            <a:r>
              <a:rPr lang="es-ES" sz="1200" spc="-5" dirty="0">
                <a:latin typeface="Arial"/>
                <a:cs typeface="Arial"/>
              </a:rPr>
              <a:t>creencias, </a:t>
            </a:r>
            <a:r>
              <a:rPr lang="es-ES" sz="1200" dirty="0">
                <a:latin typeface="Arial"/>
                <a:cs typeface="Arial"/>
              </a:rPr>
              <a:t>costumbres y </a:t>
            </a:r>
            <a:r>
              <a:rPr lang="es-ES" sz="1200" spc="-5" dirty="0">
                <a:latin typeface="Arial"/>
                <a:cs typeface="Arial"/>
              </a:rPr>
              <a:t>valores. </a:t>
            </a:r>
            <a:r>
              <a:rPr lang="es-ES" sz="1200" dirty="0">
                <a:latin typeface="Arial"/>
                <a:cs typeface="Arial"/>
              </a:rPr>
              <a:t>Es un </a:t>
            </a:r>
            <a:r>
              <a:rPr lang="es-ES" sz="1200" spc="-5" dirty="0">
                <a:latin typeface="Arial"/>
                <a:cs typeface="Arial"/>
              </a:rPr>
              <a:t>proceso continuo de autoexploración, autocrítica </a:t>
            </a:r>
            <a:r>
              <a:rPr lang="es-ES" sz="1200" dirty="0">
                <a:latin typeface="Arial"/>
                <a:cs typeface="Arial"/>
              </a:rPr>
              <a:t>y voluntad </a:t>
            </a:r>
            <a:r>
              <a:rPr lang="es-ES" sz="1200" spc="-5" dirty="0">
                <a:latin typeface="Arial"/>
                <a:cs typeface="Arial"/>
              </a:rPr>
              <a:t>de  aprender de los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demás.</a:t>
            </a: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6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 dirty="0">
                <a:latin typeface="Arial"/>
                <a:cs typeface="Arial"/>
              </a:rPr>
              <a:t>Atributos clave de </a:t>
            </a:r>
            <a:r>
              <a:rPr lang="es-ES" sz="800" spc="-10" dirty="0">
                <a:latin typeface="Arial"/>
                <a:cs typeface="Arial"/>
              </a:rPr>
              <a:t>la </a:t>
            </a:r>
            <a:r>
              <a:rPr lang="es-ES" sz="800" spc="-15" dirty="0">
                <a:latin typeface="Arial"/>
                <a:cs typeface="Arial"/>
              </a:rPr>
              <a:t>humildad</a:t>
            </a:r>
            <a:r>
              <a:rPr lang="es-ES" sz="800" spc="-95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cultural: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800" spc="-15" dirty="0">
                <a:latin typeface="Arial"/>
                <a:cs typeface="Arial"/>
              </a:rPr>
              <a:t>apertura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latin typeface="Arial"/>
                <a:cs typeface="Arial"/>
              </a:rPr>
              <a:t>autorreflexión </a:t>
            </a:r>
            <a:r>
              <a:rPr lang="es-ES" sz="800" dirty="0">
                <a:latin typeface="Arial"/>
                <a:cs typeface="Arial"/>
              </a:rPr>
              <a:t>y conciencia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latin typeface="Arial"/>
                <a:cs typeface="Arial"/>
              </a:rPr>
              <a:t>aprendizaje permanente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latin typeface="Arial"/>
                <a:cs typeface="Arial"/>
              </a:rPr>
              <a:t>responsabilidad institucional,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latin typeface="Arial"/>
                <a:cs typeface="Arial"/>
              </a:rPr>
              <a:t>empatía </a:t>
            </a:r>
            <a:r>
              <a:rPr lang="es-ES" sz="800" dirty="0">
                <a:latin typeface="Arial"/>
                <a:cs typeface="Arial"/>
              </a:rPr>
              <a:t>y compasión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latin typeface="Arial"/>
                <a:cs typeface="Arial"/>
              </a:rPr>
              <a:t>vivir «orientados hacia</a:t>
            </a:r>
            <a:r>
              <a:rPr lang="es-ES" sz="800" spc="5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los demás»</a:t>
            </a:r>
            <a:endParaRPr lang="es-ES" sz="800" dirty="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70"/>
              </a:spcBef>
            </a:pPr>
            <a:r>
              <a:rPr lang="es-ES" sz="800" dirty="0">
                <a:latin typeface="Arial"/>
                <a:cs typeface="Arial"/>
              </a:rPr>
              <a:t>reconocer </a:t>
            </a:r>
            <a:r>
              <a:rPr lang="es-ES" sz="800" spc="-5" dirty="0">
                <a:latin typeface="Arial"/>
                <a:cs typeface="Arial"/>
              </a:rPr>
              <a:t>los desequilibrios de poder </a:t>
            </a:r>
            <a:r>
              <a:rPr lang="es-ES" sz="800" dirty="0">
                <a:latin typeface="Arial"/>
                <a:cs typeface="Arial"/>
              </a:rPr>
              <a:t>y  </a:t>
            </a:r>
            <a:r>
              <a:rPr lang="es-ES" sz="800" spc="-5" dirty="0">
                <a:latin typeface="Arial"/>
                <a:cs typeface="Arial"/>
              </a:rPr>
              <a:t>equilibrarlos.</a:t>
            </a:r>
            <a:endParaRPr lang="es-ES" sz="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3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1200" spc="-5" dirty="0">
                <a:latin typeface="Arial"/>
                <a:cs typeface="Arial"/>
              </a:rPr>
              <a:t>¿Qué es </a:t>
            </a:r>
            <a:r>
              <a:rPr lang="es-ES" sz="1200" spc="-10" dirty="0">
                <a:latin typeface="Arial"/>
                <a:cs typeface="Arial"/>
              </a:rPr>
              <a:t>la </a:t>
            </a:r>
            <a:r>
              <a:rPr lang="es-ES" sz="1200" spc="-15" dirty="0">
                <a:latin typeface="Arial"/>
                <a:cs typeface="Arial"/>
              </a:rPr>
              <a:t>competencia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intercultural?</a:t>
            </a: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75"/>
              </a:spcBef>
            </a:pPr>
            <a:r>
              <a:rPr lang="es-ES" sz="1200" spc="-5" dirty="0">
                <a:latin typeface="Arial"/>
                <a:cs typeface="Arial"/>
              </a:rPr>
              <a:t>La competencia intercultural </a:t>
            </a:r>
            <a:r>
              <a:rPr lang="es-ES" sz="1200" dirty="0">
                <a:latin typeface="Arial"/>
                <a:cs typeface="Arial"/>
              </a:rPr>
              <a:t>consiste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comunicarse, </a:t>
            </a:r>
            <a:r>
              <a:rPr lang="es-ES" sz="1200" spc="-5" dirty="0">
                <a:latin typeface="Arial"/>
                <a:cs typeface="Arial"/>
              </a:rPr>
              <a:t>relacionarse </a:t>
            </a:r>
            <a:r>
              <a:rPr lang="es-ES" sz="1200" dirty="0">
                <a:latin typeface="Arial"/>
                <a:cs typeface="Arial"/>
              </a:rPr>
              <a:t>y trabajar más </a:t>
            </a:r>
            <a:r>
              <a:rPr lang="es-ES" sz="1200" spc="-5" dirty="0">
                <a:latin typeface="Arial"/>
                <a:cs typeface="Arial"/>
              </a:rPr>
              <a:t>allá  de las fronteras </a:t>
            </a:r>
            <a:r>
              <a:rPr lang="es-ES" sz="1200" dirty="0">
                <a:latin typeface="Arial"/>
                <a:cs typeface="Arial"/>
              </a:rPr>
              <a:t>culturales. Implica </a:t>
            </a:r>
            <a:r>
              <a:rPr lang="es-ES" sz="1200" spc="-5" dirty="0">
                <a:latin typeface="Arial"/>
                <a:cs typeface="Arial"/>
              </a:rPr>
              <a:t>desarrollar capacidades en </a:t>
            </a:r>
            <a:r>
              <a:rPr lang="es-ES" sz="1200" dirty="0">
                <a:latin typeface="Arial"/>
                <a:cs typeface="Arial"/>
              </a:rPr>
              <a:t>materia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conocimientos, </a:t>
            </a:r>
            <a:r>
              <a:rPr lang="es-ES" sz="1200" spc="-5" dirty="0">
                <a:latin typeface="Arial"/>
                <a:cs typeface="Arial"/>
              </a:rPr>
              <a:t>habilidades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actitudes. </a:t>
            </a:r>
            <a:r>
              <a:rPr lang="es-ES" sz="1200" dirty="0">
                <a:latin typeface="Arial"/>
                <a:cs typeface="Arial"/>
              </a:rPr>
              <a:t>Si </a:t>
            </a:r>
            <a:r>
              <a:rPr lang="es-ES" sz="1200" spc="-5" dirty="0">
                <a:latin typeface="Arial"/>
                <a:cs typeface="Arial"/>
              </a:rPr>
              <a:t>usted pertenece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una cultura distinta de la dominante, </a:t>
            </a:r>
            <a:r>
              <a:rPr lang="es-ES" sz="1200" dirty="0">
                <a:latin typeface="Arial"/>
                <a:cs typeface="Arial"/>
              </a:rPr>
              <a:t>ya </a:t>
            </a:r>
            <a:r>
              <a:rPr lang="es-ES" sz="1200" spc="-5" dirty="0">
                <a:latin typeface="Arial"/>
                <a:cs typeface="Arial"/>
              </a:rPr>
              <a:t>ha aprendido </a:t>
            </a:r>
            <a:r>
              <a:rPr lang="es-ES" sz="1200" dirty="0">
                <a:latin typeface="Arial"/>
                <a:cs typeface="Arial"/>
              </a:rPr>
              <a:t>mucho </a:t>
            </a:r>
            <a:r>
              <a:rPr lang="es-ES" sz="1200" spc="-5" dirty="0">
                <a:latin typeface="Arial"/>
                <a:cs typeface="Arial"/>
              </a:rPr>
              <a:t>sobre la </a:t>
            </a:r>
            <a:r>
              <a:rPr lang="es-ES" sz="1200" dirty="0">
                <a:latin typeface="Arial"/>
                <a:cs typeface="Arial"/>
              </a:rPr>
              <a:t>comunicación </a:t>
            </a:r>
            <a:r>
              <a:rPr lang="es-ES" sz="1200" spc="-5" dirty="0">
                <a:latin typeface="Arial"/>
                <a:cs typeface="Arial"/>
              </a:rPr>
              <a:t>intercultural, </a:t>
            </a:r>
            <a:r>
              <a:rPr lang="es-ES" sz="1200" dirty="0">
                <a:latin typeface="Arial"/>
                <a:cs typeface="Arial"/>
              </a:rPr>
              <a:t>ya </a:t>
            </a:r>
            <a:r>
              <a:rPr lang="es-ES" sz="1200" spc="-5" dirty="0">
                <a:latin typeface="Arial"/>
                <a:cs typeface="Arial"/>
              </a:rPr>
              <a:t>que ha tenido que </a:t>
            </a:r>
            <a:r>
              <a:rPr lang="es-ES" sz="1200" dirty="0">
                <a:latin typeface="Arial"/>
                <a:cs typeface="Arial"/>
              </a:rPr>
              <a:t>sobrevivir </a:t>
            </a:r>
            <a:r>
              <a:rPr lang="es-ES" sz="1200" spc="-5" dirty="0">
                <a:latin typeface="Arial"/>
                <a:cs typeface="Arial"/>
              </a:rPr>
              <a:t>en la cultura dominante. </a:t>
            </a:r>
            <a:r>
              <a:rPr lang="es-ES" sz="1200" dirty="0">
                <a:latin typeface="Arial"/>
                <a:cs typeface="Arial"/>
              </a:rPr>
              <a:t>Para </a:t>
            </a:r>
            <a:r>
              <a:rPr lang="es-ES" sz="1200" spc="-5" dirty="0">
                <a:latin typeface="Arial"/>
                <a:cs typeface="Arial"/>
              </a:rPr>
              <a:t>adquirir </a:t>
            </a:r>
            <a:r>
              <a:rPr lang="es-ES" sz="1200" dirty="0">
                <a:latin typeface="Arial"/>
                <a:cs typeface="Arial"/>
              </a:rPr>
              <a:t>competencia </a:t>
            </a:r>
            <a:r>
              <a:rPr lang="es-ES" sz="1200" spc="-5" dirty="0">
                <a:latin typeface="Arial"/>
                <a:cs typeface="Arial"/>
              </a:rPr>
              <a:t>intercultural, las personas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la  </a:t>
            </a:r>
            <a:r>
              <a:rPr lang="es-ES" sz="1200" dirty="0">
                <a:latin typeface="Arial"/>
                <a:cs typeface="Arial"/>
              </a:rPr>
              <a:t>cultura </a:t>
            </a:r>
            <a:r>
              <a:rPr lang="es-ES" sz="1200" spc="-5" dirty="0">
                <a:latin typeface="Arial"/>
                <a:cs typeface="Arial"/>
              </a:rPr>
              <a:t>dominante pueden </a:t>
            </a:r>
            <a:r>
              <a:rPr lang="es-ES" sz="1200" dirty="0">
                <a:latin typeface="Arial"/>
                <a:cs typeface="Arial"/>
              </a:rPr>
              <a:t>tener </a:t>
            </a:r>
            <a:r>
              <a:rPr lang="es-ES" sz="1200" spc="-5" dirty="0">
                <a:latin typeface="Arial"/>
                <a:cs typeface="Arial"/>
              </a:rPr>
              <a:t>que aprender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pensar </a:t>
            </a:r>
            <a:r>
              <a:rPr lang="es-ES" sz="1200" dirty="0">
                <a:latin typeface="Arial"/>
                <a:cs typeface="Arial"/>
              </a:rPr>
              <a:t>en categorías </a:t>
            </a:r>
            <a:r>
              <a:rPr lang="es-ES" sz="1200" spc="-5" dirty="0">
                <a:latin typeface="Arial"/>
                <a:cs typeface="Arial"/>
              </a:rPr>
              <a:t>culturales antes de poder ejercer una </a:t>
            </a:r>
            <a:r>
              <a:rPr lang="es-ES" sz="1200" dirty="0">
                <a:latin typeface="Arial"/>
                <a:cs typeface="Arial"/>
              </a:rPr>
              <a:t>mayor competencia </a:t>
            </a:r>
            <a:r>
              <a:rPr lang="es-ES" sz="1200" spc="-5" dirty="0">
                <a:latin typeface="Arial"/>
                <a:cs typeface="Arial"/>
              </a:rPr>
              <a:t>al moverse entre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culturas.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260350">
              <a:lnSpc>
                <a:spcPct val="98300"/>
              </a:lnSpc>
            </a:pPr>
            <a:r>
              <a:rPr lang="es-ES" sz="1200" dirty="0">
                <a:latin typeface="Arial"/>
                <a:cs typeface="Arial"/>
              </a:rPr>
              <a:t>El conocimiento </a:t>
            </a:r>
            <a:r>
              <a:rPr lang="es-ES" sz="1200" spc="-5" dirty="0">
                <a:latin typeface="Arial"/>
                <a:cs typeface="Arial"/>
              </a:rPr>
              <a:t>implica lo </a:t>
            </a:r>
            <a:r>
              <a:rPr lang="es-ES" sz="1200" spc="-15" dirty="0">
                <a:latin typeface="Arial"/>
                <a:cs typeface="Arial"/>
              </a:rPr>
              <a:t>siguiente:  </a:t>
            </a:r>
          </a:p>
          <a:p>
            <a:pPr marL="31750" marR="260350">
              <a:lnSpc>
                <a:spcPct val="98300"/>
              </a:lnSpc>
            </a:pPr>
            <a:r>
              <a:rPr lang="es-ES" sz="1200" spc="-5" dirty="0">
                <a:latin typeface="Arial"/>
                <a:cs typeface="Arial"/>
              </a:rPr>
              <a:t>Conocimiento de </a:t>
            </a:r>
            <a:r>
              <a:rPr lang="es-ES" sz="1200" dirty="0">
                <a:latin typeface="Arial"/>
                <a:cs typeface="Arial"/>
              </a:rPr>
              <a:t>más de </a:t>
            </a:r>
            <a:r>
              <a:rPr lang="es-ES" sz="1200" spc="-5" dirty="0">
                <a:latin typeface="Arial"/>
                <a:cs typeface="Arial"/>
              </a:rPr>
              <a:t>una perspectiva cultural en diferentes tem</a:t>
            </a:r>
            <a:r>
              <a:rPr lang="es-ES" sz="1200" dirty="0">
                <a:latin typeface="Arial"/>
                <a:cs typeface="Arial"/>
              </a:rPr>
              <a:t>as</a:t>
            </a:r>
          </a:p>
          <a:p>
            <a:pPr marL="31750" marR="134620">
              <a:lnSpc>
                <a:spcPct val="100000"/>
              </a:lnSpc>
              <a:spcBef>
                <a:spcPts val="10"/>
              </a:spcBef>
            </a:pPr>
            <a:r>
              <a:rPr lang="es-ES" sz="1200" spc="-5" dirty="0">
                <a:latin typeface="Arial"/>
                <a:cs typeface="Arial"/>
              </a:rPr>
              <a:t>Conocimiento de las diferentes interpretaciones  de una </a:t>
            </a:r>
            <a:r>
              <a:rPr lang="es-ES" sz="1200" dirty="0">
                <a:latin typeface="Arial"/>
                <a:cs typeface="Arial"/>
              </a:rPr>
              <a:t>misma </a:t>
            </a:r>
            <a:r>
              <a:rPr lang="es-ES" sz="1200" spc="-5" dirty="0">
                <a:latin typeface="Arial"/>
                <a:cs typeface="Arial"/>
              </a:rPr>
              <a:t>realidad </a:t>
            </a:r>
            <a:r>
              <a:rPr lang="es-ES" sz="1200" dirty="0">
                <a:latin typeface="Arial"/>
                <a:cs typeface="Arial"/>
              </a:rPr>
              <a:t>cultural </a:t>
            </a:r>
          </a:p>
          <a:p>
            <a:pPr marL="31750" marR="134620">
              <a:lnSpc>
                <a:spcPct val="100000"/>
              </a:lnSpc>
              <a:spcBef>
                <a:spcPts val="10"/>
              </a:spcBef>
            </a:pPr>
            <a:r>
              <a:rPr lang="es-ES" sz="1200" spc="-5" dirty="0">
                <a:latin typeface="Arial"/>
                <a:cs typeface="Arial"/>
              </a:rPr>
              <a:t>Conocimiento  de las dinámicas en general de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comunicación intercultural </a:t>
            </a:r>
          </a:p>
          <a:p>
            <a:pPr marL="31750" marR="134620">
              <a:lnSpc>
                <a:spcPct val="100000"/>
              </a:lnSpc>
              <a:spcBef>
                <a:spcPts val="10"/>
              </a:spcBef>
            </a:pPr>
            <a:r>
              <a:rPr lang="es-ES" sz="1200" spc="-5" dirty="0">
                <a:latin typeface="Arial"/>
                <a:cs typeface="Arial"/>
              </a:rPr>
              <a:t>Conocimiento de algún lenguaje ade</a:t>
            </a:r>
            <a:r>
              <a:rPr lang="es-ES" sz="1200" dirty="0">
                <a:latin typeface="Arial"/>
                <a:cs typeface="Arial"/>
              </a:rPr>
              <a:t>más </a:t>
            </a:r>
            <a:r>
              <a:rPr lang="es-ES" sz="1200" spc="-5" dirty="0">
                <a:latin typeface="Arial"/>
                <a:cs typeface="Arial"/>
              </a:rPr>
              <a:t>del propio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4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956310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Las habilidades implican lo siguiente: </a:t>
            </a:r>
          </a:p>
          <a:p>
            <a:pPr marL="31750" marR="956310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Capacidad para la empat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ía</a:t>
            </a:r>
            <a:endParaRPr lang="es-ES" sz="1200" dirty="0">
              <a:latin typeface="Arial"/>
              <a:cs typeface="Arial"/>
            </a:endParaRPr>
          </a:p>
          <a:p>
            <a:pPr marL="31750" marR="87630" indent="29845">
              <a:lnSpc>
                <a:spcPct val="983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Capacidad para tolerar </a:t>
            </a:r>
            <a:r>
              <a:rPr lang="es-ES" sz="1200" spc="-15" dirty="0">
                <a:latin typeface="Arial"/>
                <a:cs typeface="Arial"/>
              </a:rPr>
              <a:t>ambigüedades  </a:t>
            </a:r>
          </a:p>
          <a:p>
            <a:pPr marL="31750" marR="87630" indent="29845">
              <a:lnSpc>
                <a:spcPct val="983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Capacidad para adaptar la comunicación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spc="-15" dirty="0">
                <a:latin typeface="Arial"/>
                <a:cs typeface="Arial"/>
              </a:rPr>
              <a:t>comportamiento</a:t>
            </a:r>
            <a:r>
              <a:rPr lang="en-US" sz="1200" spc="-15" dirty="0">
                <a:latin typeface="Arial"/>
                <a:cs typeface="Arial"/>
              </a:rPr>
              <a:t>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48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133985" algn="just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Las actitudes incluyen </a:t>
            </a:r>
            <a:r>
              <a:rPr lang="es-ES" sz="1200" dirty="0">
                <a:latin typeface="Arial"/>
                <a:cs typeface="Arial"/>
              </a:rPr>
              <a:t>lo </a:t>
            </a:r>
            <a:r>
              <a:rPr lang="es-ES" sz="1200" spc="-5" dirty="0">
                <a:latin typeface="Arial"/>
                <a:cs typeface="Arial"/>
              </a:rPr>
              <a:t>siguiente: </a:t>
            </a:r>
          </a:p>
          <a:p>
            <a:pPr marL="31750" marR="133985" algn="just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Apertura  hacia los demás </a:t>
            </a:r>
            <a:r>
              <a:rPr lang="es-ES" sz="1200" dirty="0">
                <a:latin typeface="Arial"/>
                <a:cs typeface="Arial"/>
              </a:rPr>
              <a:t>y hacia </a:t>
            </a:r>
            <a:r>
              <a:rPr lang="es-ES" sz="1200" spc="-5" dirty="0">
                <a:latin typeface="Arial"/>
                <a:cs typeface="Arial"/>
              </a:rPr>
              <a:t>otras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culturas</a:t>
            </a:r>
            <a:endParaRPr lang="es-ES" sz="1200" dirty="0">
              <a:latin typeface="Arial"/>
              <a:cs typeface="Arial"/>
            </a:endParaRPr>
          </a:p>
          <a:p>
            <a:pPr marL="31750" marR="110489" algn="just">
              <a:lnSpc>
                <a:spcPts val="980"/>
              </a:lnSpc>
              <a:spcBef>
                <a:spcPts val="60"/>
              </a:spcBef>
            </a:pPr>
            <a:r>
              <a:rPr lang="es-ES" sz="1200" spc="-5" dirty="0">
                <a:latin typeface="Arial"/>
                <a:cs typeface="Arial"/>
              </a:rPr>
              <a:t>Deseo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aprender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participar en diferentes </a:t>
            </a:r>
            <a:r>
              <a:rPr lang="es-ES" sz="1200" spc="-15" dirty="0">
                <a:latin typeface="Arial"/>
                <a:cs typeface="Arial"/>
              </a:rPr>
              <a:t>culturas</a:t>
            </a:r>
            <a:endParaRPr lang="es-ES" sz="1200" dirty="0">
              <a:latin typeface="Arial"/>
              <a:cs typeface="Arial"/>
            </a:endParaRPr>
          </a:p>
          <a:p>
            <a:pPr marL="31750" marR="50165" algn="just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Entender la </a:t>
            </a:r>
            <a:r>
              <a:rPr lang="es-ES" sz="1200" spc="-5" dirty="0">
                <a:latin typeface="Arial"/>
                <a:cs typeface="Arial"/>
              </a:rPr>
              <a:t>interacción intercultural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una maner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de vivir, </a:t>
            </a:r>
            <a:r>
              <a:rPr lang="es-ES" sz="1200" dirty="0">
                <a:latin typeface="Arial"/>
                <a:cs typeface="Arial"/>
              </a:rPr>
              <a:t>no como </a:t>
            </a:r>
            <a:r>
              <a:rPr lang="es-ES" sz="1200" spc="-5" dirty="0">
                <a:latin typeface="Arial"/>
                <a:cs typeface="Arial"/>
              </a:rPr>
              <a:t>un problema que hay  que </a:t>
            </a:r>
            <a:r>
              <a:rPr lang="es-ES" sz="1200" dirty="0">
                <a:latin typeface="Arial"/>
                <a:cs typeface="Arial"/>
              </a:rPr>
              <a:t>resolver. </a:t>
            </a:r>
          </a:p>
          <a:p>
            <a:pPr marL="31750" marR="50165" algn="just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Poner atención</a:t>
            </a:r>
            <a:r>
              <a:rPr lang="es-ES" sz="1200" spc="-10" dirty="0">
                <a:latin typeface="Arial"/>
                <a:cs typeface="Arial"/>
              </a:rPr>
              <a:t> sin juzgar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59055">
              <a:lnSpc>
                <a:spcPts val="980"/>
              </a:lnSpc>
            </a:pPr>
            <a:r>
              <a:rPr lang="es-ES" sz="1200" dirty="0">
                <a:latin typeface="Arial"/>
                <a:cs typeface="Arial"/>
              </a:rPr>
              <a:t>Ofrezca </a:t>
            </a:r>
            <a:r>
              <a:rPr lang="es-ES" sz="1200" spc="-5" dirty="0">
                <a:latin typeface="Arial"/>
                <a:cs typeface="Arial"/>
              </a:rPr>
              <a:t>una visión general del </a:t>
            </a:r>
            <a:r>
              <a:rPr lang="es-ES" sz="1200" spc="-15" dirty="0">
                <a:latin typeface="Arial"/>
                <a:cs typeface="Arial"/>
              </a:rPr>
              <a:t>esquema </a:t>
            </a:r>
            <a:r>
              <a:rPr lang="es-ES" sz="1200" spc="-5" dirty="0">
                <a:latin typeface="Arial"/>
                <a:cs typeface="Arial"/>
              </a:rPr>
              <a:t>de la  </a:t>
            </a:r>
            <a:r>
              <a:rPr lang="es-ES" sz="1200" dirty="0">
                <a:latin typeface="Arial"/>
                <a:cs typeface="Arial"/>
              </a:rPr>
              <a:t>sesión.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6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08:10:53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endParaRPr lang="es-ES" sz="800" i="1" spc="-10" dirty="0">
              <a:latin typeface="Arial"/>
              <a:cs typeface="Arial"/>
            </a:endParaRPr>
          </a:p>
          <a:p>
            <a:pPr marL="12700" marR="166370">
              <a:lnSpc>
                <a:spcPct val="100000"/>
              </a:lnSpc>
              <a:spcBef>
                <a:spcPts val="100"/>
              </a:spcBef>
            </a:pPr>
            <a:r>
              <a:rPr lang="es-ES" sz="800" dirty="0">
                <a:latin typeface="Arial"/>
                <a:cs typeface="Arial"/>
              </a:rPr>
              <a:t>En </a:t>
            </a:r>
            <a:r>
              <a:rPr lang="es-ES" sz="800" spc="-5" dirty="0">
                <a:latin typeface="Arial"/>
                <a:cs typeface="Arial"/>
              </a:rPr>
              <a:t>unos </a:t>
            </a:r>
            <a:r>
              <a:rPr lang="es-ES" sz="800" dirty="0">
                <a:latin typeface="Arial"/>
                <a:cs typeface="Arial"/>
              </a:rPr>
              <a:t>momentos </a:t>
            </a:r>
            <a:r>
              <a:rPr lang="es-ES" sz="800" spc="-5" dirty="0">
                <a:latin typeface="Arial"/>
                <a:cs typeface="Arial"/>
              </a:rPr>
              <a:t>nos dividiremos</a:t>
            </a:r>
            <a:r>
              <a:rPr lang="es-ES" sz="800" spc="-7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en pequeños grupos para </a:t>
            </a:r>
            <a:r>
              <a:rPr lang="es-ES" sz="800" dirty="0">
                <a:latin typeface="Arial"/>
                <a:cs typeface="Arial"/>
              </a:rPr>
              <a:t>realizar un </a:t>
            </a:r>
            <a:r>
              <a:rPr lang="es-ES" sz="800" spc="-5" dirty="0">
                <a:latin typeface="Arial"/>
                <a:cs typeface="Arial"/>
              </a:rPr>
              <a:t>ejercicio</a:t>
            </a:r>
            <a:r>
              <a:rPr lang="es-ES" sz="800" spc="-65" dirty="0">
                <a:latin typeface="Arial"/>
                <a:cs typeface="Arial"/>
              </a:rPr>
              <a:t> de </a:t>
            </a:r>
            <a:r>
              <a:rPr lang="en-US" sz="800" dirty="0" err="1">
                <a:latin typeface="Arial"/>
                <a:cs typeface="Arial"/>
              </a:rPr>
              <a:t>conversación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en</a:t>
            </a:r>
            <a:r>
              <a:rPr lang="en-US" sz="800" spc="-5" dirty="0">
                <a:latin typeface="Arial"/>
                <a:cs typeface="Arial"/>
              </a:rPr>
              <a:t> el </a:t>
            </a:r>
            <a:r>
              <a:rPr lang="en-US" sz="800" spc="-5" dirty="0" err="1">
                <a:latin typeface="Arial"/>
                <a:cs typeface="Arial"/>
              </a:rPr>
              <a:t>esp</a:t>
            </a:r>
            <a:r>
              <a:rPr lang="en-US" sz="8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800" spc="-5" dirty="0" err="1">
                <a:latin typeface="Arial"/>
                <a:cs typeface="Arial"/>
              </a:rPr>
              <a:t>ritu</a:t>
            </a:r>
            <a:r>
              <a:rPr lang="en-US" sz="800" spc="-5" dirty="0">
                <a:latin typeface="Arial"/>
                <a:cs typeface="Arial"/>
              </a:rPr>
              <a:t>. </a:t>
            </a:r>
            <a:r>
              <a:rPr lang="en-US" sz="800" dirty="0">
                <a:latin typeface="Arial"/>
                <a:cs typeface="Arial"/>
              </a:rPr>
              <a:t>Primero, </a:t>
            </a:r>
            <a:r>
              <a:rPr lang="en-US" sz="800" dirty="0" err="1">
                <a:latin typeface="Arial"/>
                <a:cs typeface="Arial"/>
              </a:rPr>
              <a:t>tomamos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cinco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minutos</a:t>
            </a:r>
            <a:r>
              <a:rPr lang="en-US" sz="800" spc="-9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para </a:t>
            </a:r>
            <a:r>
              <a:rPr lang="es-ES" sz="800" spc="-5" dirty="0">
                <a:latin typeface="Arial"/>
                <a:cs typeface="Arial"/>
              </a:rPr>
              <a:t>reflexionar individualmente. </a:t>
            </a:r>
          </a:p>
          <a:p>
            <a:pPr marL="12700" marR="166370">
              <a:lnSpc>
                <a:spcPct val="100000"/>
              </a:lnSpc>
              <a:spcBef>
                <a:spcPts val="100"/>
              </a:spcBef>
            </a:pPr>
            <a:r>
              <a:rPr lang="es-ES" sz="800" spc="-5" dirty="0">
                <a:latin typeface="Arial"/>
                <a:cs typeface="Arial"/>
              </a:rPr>
              <a:t>Piensa en</a:t>
            </a:r>
            <a:r>
              <a:rPr lang="es-ES" sz="800" spc="-1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alguien </a:t>
            </a:r>
            <a:r>
              <a:rPr lang="en-US" sz="800" dirty="0">
                <a:latin typeface="Arial"/>
                <a:cs typeface="Arial"/>
              </a:rPr>
              <a:t>con </a:t>
            </a:r>
            <a:r>
              <a:rPr lang="en-US" sz="800" spc="-5" dirty="0">
                <a:latin typeface="Arial"/>
                <a:cs typeface="Arial"/>
              </a:rPr>
              <a:t>una </a:t>
            </a:r>
            <a:r>
              <a:rPr lang="en-US" sz="800" spc="-5" dirty="0" err="1">
                <a:latin typeface="Arial"/>
                <a:cs typeface="Arial"/>
              </a:rPr>
              <a:t>perspectiva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diferente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a </a:t>
            </a:r>
            <a:r>
              <a:rPr lang="en-US" sz="800" spc="-5" dirty="0">
                <a:latin typeface="Arial"/>
                <a:cs typeface="Arial"/>
              </a:rPr>
              <a:t>la </a:t>
            </a:r>
            <a:r>
              <a:rPr lang="en-US" sz="800" dirty="0" err="1">
                <a:latin typeface="Arial"/>
                <a:cs typeface="Arial"/>
              </a:rPr>
              <a:t>tuya</a:t>
            </a:r>
            <a:r>
              <a:rPr lang="en-US" sz="800" spc="-4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(</a:t>
            </a:r>
            <a:r>
              <a:rPr lang="en-US" sz="800" dirty="0" err="1">
                <a:latin typeface="Arial"/>
                <a:cs typeface="Arial"/>
              </a:rPr>
              <a:t>fe</a:t>
            </a:r>
            <a:r>
              <a:rPr lang="en-US" sz="800" dirty="0">
                <a:latin typeface="Arial"/>
                <a:cs typeface="Arial"/>
              </a:rPr>
              <a:t>, </a:t>
            </a:r>
            <a:r>
              <a:rPr lang="en-US" sz="800" dirty="0" err="1">
                <a:latin typeface="Arial"/>
                <a:cs typeface="Arial"/>
              </a:rPr>
              <a:t>raza</a:t>
            </a:r>
            <a:r>
              <a:rPr lang="en-US" sz="800" dirty="0">
                <a:latin typeface="Arial"/>
                <a:cs typeface="Arial"/>
              </a:rPr>
              <a:t>, </a:t>
            </a:r>
            <a:r>
              <a:rPr lang="en-US" sz="800" dirty="0" err="1">
                <a:latin typeface="Arial"/>
                <a:cs typeface="Arial"/>
              </a:rPr>
              <a:t>cultura</a:t>
            </a:r>
            <a:r>
              <a:rPr lang="en-US" sz="800" dirty="0">
                <a:latin typeface="Arial"/>
                <a:cs typeface="Arial"/>
              </a:rPr>
              <a:t>, </a:t>
            </a:r>
            <a:r>
              <a:rPr lang="en-US" sz="800" spc="-5" dirty="0" err="1">
                <a:latin typeface="Arial"/>
                <a:cs typeface="Arial"/>
              </a:rPr>
              <a:t>género</a:t>
            </a:r>
            <a:r>
              <a:rPr lang="en-US" sz="800" spc="-5" dirty="0">
                <a:latin typeface="Arial"/>
                <a:cs typeface="Arial"/>
              </a:rPr>
              <a:t>, </a:t>
            </a:r>
            <a:r>
              <a:rPr lang="en-US" sz="800" spc="-5" dirty="0" err="1">
                <a:latin typeface="Arial"/>
                <a:cs typeface="Arial"/>
              </a:rPr>
              <a:t>política</a:t>
            </a:r>
            <a:r>
              <a:rPr lang="en-US" sz="800" spc="-5" dirty="0">
                <a:latin typeface="Arial"/>
                <a:cs typeface="Arial"/>
              </a:rPr>
              <a:t>, etc.).</a:t>
            </a:r>
            <a:r>
              <a:rPr lang="en-US" sz="800" spc="-65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Imagina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que tienes una conversación con ella para </a:t>
            </a:r>
            <a:r>
              <a:rPr lang="es-ES" sz="800" dirty="0">
                <a:latin typeface="Arial"/>
                <a:cs typeface="Arial"/>
              </a:rPr>
              <a:t>conocer mejor a </a:t>
            </a:r>
            <a:r>
              <a:rPr lang="es-ES" sz="800" spc="-5" dirty="0">
                <a:latin typeface="Arial"/>
                <a:cs typeface="Arial"/>
              </a:rPr>
              <a:t>esa persona </a:t>
            </a:r>
            <a:r>
              <a:rPr lang="es-ES" sz="800" dirty="0">
                <a:latin typeface="Arial"/>
                <a:cs typeface="Arial"/>
              </a:rPr>
              <a:t>y </a:t>
            </a:r>
            <a:r>
              <a:rPr lang="es-ES" sz="800" spc="-5" dirty="0">
                <a:latin typeface="Arial"/>
                <a:cs typeface="Arial"/>
              </a:rPr>
              <a:t>encontrar  puntos </a:t>
            </a:r>
            <a:r>
              <a:rPr lang="es-ES" sz="800" dirty="0">
                <a:latin typeface="Arial"/>
                <a:cs typeface="Arial"/>
              </a:rPr>
              <a:t>de </a:t>
            </a:r>
            <a:r>
              <a:rPr lang="es-ES" sz="800" spc="-5" dirty="0">
                <a:latin typeface="Arial"/>
                <a:cs typeface="Arial"/>
              </a:rPr>
              <a:t>encuentro </a:t>
            </a:r>
            <a:r>
              <a:rPr lang="es-ES" sz="800" dirty="0">
                <a:latin typeface="Arial"/>
                <a:cs typeface="Arial"/>
              </a:rPr>
              <a:t>y cosas en común. </a:t>
            </a:r>
          </a:p>
          <a:p>
            <a:pPr marL="12700" marR="166370">
              <a:lnSpc>
                <a:spcPct val="100000"/>
              </a:lnSpc>
              <a:spcBef>
                <a:spcPts val="100"/>
              </a:spcBef>
            </a:pPr>
            <a:r>
              <a:rPr lang="es-ES" sz="800" dirty="0">
                <a:latin typeface="Arial"/>
                <a:cs typeface="Arial"/>
              </a:rPr>
              <a:t>Piensa </a:t>
            </a:r>
            <a:r>
              <a:rPr lang="es-ES" sz="800" spc="-5" dirty="0">
                <a:latin typeface="Arial"/>
                <a:cs typeface="Arial"/>
              </a:rPr>
              <a:t>en </a:t>
            </a:r>
            <a:r>
              <a:rPr lang="es-ES" sz="800" dirty="0">
                <a:latin typeface="Arial"/>
                <a:cs typeface="Arial"/>
              </a:rPr>
              <a:t>tus respuestas a </a:t>
            </a:r>
            <a:r>
              <a:rPr lang="es-ES" sz="800" spc="-5" dirty="0">
                <a:latin typeface="Arial"/>
                <a:cs typeface="Arial"/>
              </a:rPr>
              <a:t>las</a:t>
            </a:r>
            <a:r>
              <a:rPr lang="es-ES" sz="800" spc="-85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siguientes  preguntas para conversarlas en </a:t>
            </a:r>
            <a:r>
              <a:rPr lang="es-ES" sz="800" dirty="0">
                <a:latin typeface="Arial"/>
                <a:cs typeface="Arial"/>
              </a:rPr>
              <a:t>tu</a:t>
            </a:r>
            <a:r>
              <a:rPr lang="es-ES" sz="800" spc="-2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grupo.</a:t>
            </a: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>
                <a:latin typeface="Arial"/>
                <a:cs typeface="Arial"/>
              </a:rPr>
              <a:t>¿Qué </a:t>
            </a:r>
            <a:r>
              <a:rPr lang="es-ES" sz="800" spc="-5" dirty="0">
                <a:latin typeface="Arial"/>
                <a:cs typeface="Arial"/>
              </a:rPr>
              <a:t>puedo aprender de esta persona?  Como hijo de Dios, </a:t>
            </a:r>
            <a:r>
              <a:rPr lang="es-ES" sz="800" dirty="0">
                <a:latin typeface="Arial"/>
                <a:cs typeface="Arial"/>
              </a:rPr>
              <a:t>él o </a:t>
            </a:r>
            <a:r>
              <a:rPr lang="es-ES" sz="800" spc="-5" dirty="0">
                <a:latin typeface="Arial"/>
                <a:cs typeface="Arial"/>
              </a:rPr>
              <a:t>ella es </a:t>
            </a:r>
            <a:r>
              <a:rPr lang="es-ES" sz="800" dirty="0">
                <a:latin typeface="Arial"/>
                <a:cs typeface="Arial"/>
              </a:rPr>
              <a:t>mi </a:t>
            </a:r>
            <a:r>
              <a:rPr lang="es-ES" sz="800" spc="-5" dirty="0">
                <a:latin typeface="Arial"/>
                <a:cs typeface="Arial"/>
              </a:rPr>
              <a:t>hermana,</a:t>
            </a:r>
            <a:r>
              <a:rPr lang="es-ES" sz="800" spc="-55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mi </a:t>
            </a:r>
            <a:r>
              <a:rPr lang="es-ES" sz="800" spc="-5" dirty="0">
                <a:latin typeface="Arial"/>
                <a:cs typeface="Arial"/>
              </a:rPr>
              <a:t>hermano, no un </a:t>
            </a:r>
            <a:r>
              <a:rPr lang="es-ES" sz="800" dirty="0">
                <a:latin typeface="Arial"/>
                <a:cs typeface="Arial"/>
              </a:rPr>
              <a:t>reto </a:t>
            </a:r>
            <a:r>
              <a:rPr lang="es-ES" sz="800" spc="-5" dirty="0">
                <a:latin typeface="Arial"/>
                <a:cs typeface="Arial"/>
              </a:rPr>
              <a:t>que superar, </a:t>
            </a:r>
            <a:r>
              <a:rPr lang="es-ES" sz="800" dirty="0">
                <a:latin typeface="Arial"/>
                <a:cs typeface="Arial"/>
              </a:rPr>
              <a:t>sino</a:t>
            </a:r>
            <a:r>
              <a:rPr lang="es-ES" sz="800" spc="-50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más </a:t>
            </a:r>
            <a:r>
              <a:rPr lang="es-ES" sz="800" spc="-5" dirty="0">
                <a:latin typeface="Arial"/>
                <a:cs typeface="Arial"/>
              </a:rPr>
              <a:t>bien </a:t>
            </a:r>
            <a:r>
              <a:rPr lang="es-ES" sz="800" dirty="0">
                <a:latin typeface="Arial"/>
                <a:cs typeface="Arial"/>
              </a:rPr>
              <a:t>un </a:t>
            </a:r>
            <a:r>
              <a:rPr lang="es-ES" sz="800" spc="-5" dirty="0">
                <a:latin typeface="Arial"/>
                <a:cs typeface="Arial"/>
              </a:rPr>
              <a:t>colaborador en la búsqueda</a:t>
            </a:r>
            <a:r>
              <a:rPr lang="es-ES" sz="800" spc="-35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de puntos </a:t>
            </a:r>
            <a:r>
              <a:rPr lang="es-ES" sz="800" dirty="0">
                <a:latin typeface="Arial"/>
                <a:cs typeface="Arial"/>
              </a:rPr>
              <a:t>en común. </a:t>
            </a: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spc="-5" dirty="0">
                <a:latin typeface="Arial"/>
                <a:cs typeface="Arial"/>
              </a:rPr>
              <a:t>¿Qué espero de</a:t>
            </a:r>
            <a:r>
              <a:rPr lang="es-ES" sz="800" spc="-6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este diálogo? </a:t>
            </a:r>
            <a:r>
              <a:rPr lang="es-ES" sz="800" dirty="0">
                <a:latin typeface="Arial"/>
                <a:cs typeface="Arial"/>
              </a:rPr>
              <a:t>¿Qué </a:t>
            </a:r>
            <a:r>
              <a:rPr lang="es-ES" sz="800" spc="-5" dirty="0">
                <a:latin typeface="Arial"/>
                <a:cs typeface="Arial"/>
              </a:rPr>
              <a:t>preguntas puedo hacer</a:t>
            </a:r>
            <a:r>
              <a:rPr lang="es-ES" sz="800" spc="-5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que </a:t>
            </a:r>
            <a:r>
              <a:rPr lang="es-ES" sz="800" dirty="0">
                <a:latin typeface="Arial"/>
                <a:cs typeface="Arial"/>
              </a:rPr>
              <a:t>me </a:t>
            </a:r>
            <a:r>
              <a:rPr lang="es-ES" sz="800" spc="-5" dirty="0">
                <a:latin typeface="Arial"/>
                <a:cs typeface="Arial"/>
              </a:rPr>
              <a:t>ayuden </a:t>
            </a:r>
            <a:r>
              <a:rPr lang="es-ES" sz="800" dirty="0">
                <a:latin typeface="Arial"/>
                <a:cs typeface="Arial"/>
              </a:rPr>
              <a:t>a comprender </a:t>
            </a:r>
            <a:r>
              <a:rPr lang="es-ES" sz="800" spc="-5" dirty="0">
                <a:latin typeface="Arial"/>
                <a:cs typeface="Arial"/>
              </a:rPr>
              <a:t>mejor</a:t>
            </a:r>
            <a:r>
              <a:rPr lang="es-ES" sz="800" spc="-85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sus </a:t>
            </a:r>
            <a:r>
              <a:rPr lang="en-US" sz="800" spc="-5" dirty="0" err="1">
                <a:latin typeface="Arial"/>
                <a:cs typeface="Arial"/>
              </a:rPr>
              <a:t>creencias</a:t>
            </a:r>
            <a:r>
              <a:rPr lang="en-US" sz="800" spc="-5" dirty="0">
                <a:latin typeface="Arial"/>
                <a:cs typeface="Arial"/>
              </a:rPr>
              <a:t>, </a:t>
            </a:r>
            <a:r>
              <a:rPr lang="en-US" sz="800" dirty="0" err="1">
                <a:latin typeface="Arial"/>
                <a:cs typeface="Arial"/>
              </a:rPr>
              <a:t>costumbres</a:t>
            </a:r>
            <a:r>
              <a:rPr lang="en-US" sz="800" dirty="0">
                <a:latin typeface="Arial"/>
                <a:cs typeface="Arial"/>
              </a:rPr>
              <a:t>, </a:t>
            </a:r>
            <a:r>
              <a:rPr lang="en-US" sz="800" dirty="0" err="1">
                <a:latin typeface="Arial"/>
                <a:cs typeface="Arial"/>
              </a:rPr>
              <a:t>valores</a:t>
            </a:r>
            <a:r>
              <a:rPr lang="en-US" sz="800" spc="-5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y </a:t>
            </a:r>
            <a:r>
              <a:rPr lang="en-US" sz="800" spc="-25" dirty="0" err="1">
                <a:latin typeface="Arial"/>
                <a:cs typeface="Arial"/>
              </a:rPr>
              <a:t>perspectivas</a:t>
            </a:r>
            <a:r>
              <a:rPr lang="en-US" sz="800" spc="-25" dirty="0">
                <a:latin typeface="Arial"/>
                <a:cs typeface="Arial"/>
              </a:rPr>
              <a:t>?</a:t>
            </a:r>
            <a:endParaRPr lang="en-US" sz="800" dirty="0">
              <a:latin typeface="Arial"/>
              <a:cs typeface="Arial"/>
            </a:endParaRPr>
          </a:p>
          <a:p>
            <a:pPr marL="12700">
              <a:lnSpc>
                <a:spcPts val="1015"/>
              </a:lnSpc>
              <a:spcBef>
                <a:spcPts val="100"/>
              </a:spcBef>
            </a:pPr>
            <a:r>
              <a:rPr lang="es-E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800" dirty="0">
                <a:latin typeface="Arial"/>
                <a:cs typeface="Arial"/>
              </a:rPr>
              <a:t>Qué </a:t>
            </a:r>
            <a:r>
              <a:rPr lang="es-ES" sz="800" spc="-5" dirty="0">
                <a:latin typeface="Arial"/>
                <a:cs typeface="Arial"/>
              </a:rPr>
              <a:t>puedo aportar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la</a:t>
            </a:r>
            <a:r>
              <a:rPr lang="es-ES" sz="800" spc="-35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conversación? ¿Cómo </a:t>
            </a:r>
            <a:r>
              <a:rPr lang="es-ES" sz="800" spc="-5" dirty="0">
                <a:latin typeface="Arial"/>
                <a:cs typeface="Arial"/>
              </a:rPr>
              <a:t>pueden </a:t>
            </a:r>
            <a:r>
              <a:rPr lang="es-ES" sz="800" dirty="0">
                <a:latin typeface="Arial"/>
                <a:cs typeface="Arial"/>
              </a:rPr>
              <a:t>mis valores </a:t>
            </a:r>
            <a:r>
              <a:rPr lang="es-ES" sz="800" spc="-5" dirty="0">
                <a:latin typeface="Arial"/>
                <a:cs typeface="Arial"/>
              </a:rPr>
              <a:t>ayudarme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estar abierto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encontrar puntos </a:t>
            </a:r>
            <a:r>
              <a:rPr lang="es-ES" sz="800" dirty="0">
                <a:latin typeface="Arial"/>
                <a:cs typeface="Arial"/>
              </a:rPr>
              <a:t>en común y  compromisos? </a:t>
            </a: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spc="-5" dirty="0">
                <a:latin typeface="Arial"/>
                <a:cs typeface="Arial"/>
              </a:rPr>
              <a:t>Después del</a:t>
            </a:r>
            <a:r>
              <a:rPr lang="es-ES" sz="800" spc="-20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silencio, compartan sus </a:t>
            </a:r>
            <a:r>
              <a:rPr lang="es-ES" sz="800" spc="-5" dirty="0">
                <a:latin typeface="Arial"/>
                <a:cs typeface="Arial"/>
              </a:rPr>
              <a:t>reflexiones en </a:t>
            </a:r>
            <a:r>
              <a:rPr lang="es-ES" sz="800" dirty="0">
                <a:latin typeface="Arial"/>
                <a:cs typeface="Arial"/>
              </a:rPr>
              <a:t>su</a:t>
            </a:r>
            <a:r>
              <a:rPr lang="es-ES" sz="800" spc="-70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grupo </a:t>
            </a:r>
            <a:r>
              <a:rPr lang="en-US" sz="800" spc="-5" dirty="0" err="1">
                <a:latin typeface="Arial"/>
                <a:cs typeface="Arial"/>
              </a:rPr>
              <a:t>pequeño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durante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15</a:t>
            </a:r>
            <a:r>
              <a:rPr lang="en-US" sz="800" spc="-65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minutos</a:t>
            </a:r>
            <a:r>
              <a:rPr lang="en-US" sz="800" dirty="0">
                <a:latin typeface="Arial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spc="-5" dirty="0">
                <a:latin typeface="Arial"/>
                <a:cs typeface="Arial"/>
              </a:rPr>
              <a:t>Después del grupo pequeño, </a:t>
            </a:r>
            <a:r>
              <a:rPr lang="es-ES" sz="800" dirty="0">
                <a:latin typeface="Arial"/>
                <a:cs typeface="Arial"/>
              </a:rPr>
              <a:t>si el </a:t>
            </a:r>
            <a:r>
              <a:rPr lang="es-ES" sz="800" spc="-5" dirty="0">
                <a:latin typeface="Arial"/>
                <a:cs typeface="Arial"/>
              </a:rPr>
              <a:t>tiempo</a:t>
            </a:r>
            <a:r>
              <a:rPr lang="es-ES" sz="800" spc="-6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lo </a:t>
            </a:r>
            <a:r>
              <a:rPr lang="en-US" sz="800" spc="-5" dirty="0" err="1">
                <a:latin typeface="Arial"/>
                <a:cs typeface="Arial"/>
              </a:rPr>
              <a:t>permite</a:t>
            </a:r>
            <a:r>
              <a:rPr lang="en-US" sz="800" spc="-5" dirty="0">
                <a:latin typeface="Arial"/>
                <a:cs typeface="Arial"/>
              </a:rPr>
              <a:t>, invite </a:t>
            </a:r>
            <a:r>
              <a:rPr lang="en-US" sz="800" dirty="0">
                <a:latin typeface="Arial"/>
                <a:cs typeface="Arial"/>
              </a:rPr>
              <a:t>a </a:t>
            </a:r>
            <a:r>
              <a:rPr lang="en-US" sz="800" spc="-5" dirty="0">
                <a:latin typeface="Arial"/>
                <a:cs typeface="Arial"/>
              </a:rPr>
              <a:t>los </a:t>
            </a:r>
            <a:r>
              <a:rPr lang="en-US" sz="800" spc="-5" dirty="0" err="1">
                <a:latin typeface="Arial"/>
                <a:cs typeface="Arial"/>
              </a:rPr>
              <a:t>participantes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a</a:t>
            </a:r>
            <a:r>
              <a:rPr lang="en-US" sz="800" spc="-55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compartir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un punto destacado en cada grupo</a:t>
            </a:r>
            <a:r>
              <a:rPr lang="es-ES" sz="800" spc="-50" dirty="0">
                <a:latin typeface="Arial"/>
                <a:cs typeface="Arial"/>
              </a:rPr>
              <a:t> que considere las maneras en las que este tipo de reflexión </a:t>
            </a:r>
            <a:r>
              <a:rPr lang="es-ES" sz="800" spc="-5" dirty="0">
                <a:latin typeface="Arial"/>
                <a:cs typeface="Arial"/>
              </a:rPr>
              <a:t>podría </a:t>
            </a:r>
            <a:r>
              <a:rPr lang="es-ES" sz="800" dirty="0">
                <a:latin typeface="Arial"/>
                <a:cs typeface="Arial"/>
              </a:rPr>
              <a:t>ayudar a</a:t>
            </a:r>
            <a:r>
              <a:rPr lang="es-ES" sz="800" spc="-45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las </a:t>
            </a:r>
            <a:r>
              <a:rPr lang="en-US" sz="800" spc="-5" dirty="0" err="1">
                <a:latin typeface="Arial"/>
                <a:cs typeface="Arial"/>
              </a:rPr>
              <a:t>diversas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comunidades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a </a:t>
            </a:r>
            <a:r>
              <a:rPr lang="en-US" sz="800" dirty="0" err="1">
                <a:latin typeface="Arial"/>
                <a:cs typeface="Arial"/>
              </a:rPr>
              <a:t>caminar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juntas </a:t>
            </a:r>
            <a:r>
              <a:rPr lang="en-US" sz="800" dirty="0" err="1">
                <a:latin typeface="Arial"/>
                <a:cs typeface="Arial"/>
              </a:rPr>
              <a:t>en</a:t>
            </a:r>
            <a:r>
              <a:rPr lang="en-US" sz="800" spc="-30" dirty="0">
                <a:latin typeface="Arial"/>
                <a:cs typeface="Arial"/>
              </a:rPr>
              <a:t> </a:t>
            </a:r>
            <a:r>
              <a:rPr lang="en-US" sz="800" spc="-5" dirty="0">
                <a:latin typeface="Arial"/>
                <a:cs typeface="Arial"/>
              </a:rPr>
              <a:t>la </a:t>
            </a:r>
            <a:r>
              <a:rPr lang="en-US" sz="800" spc="-15" dirty="0" err="1">
                <a:latin typeface="Arial"/>
                <a:cs typeface="Arial"/>
              </a:rPr>
              <a:t>Iglesia</a:t>
            </a:r>
            <a:r>
              <a:rPr lang="en-US" sz="800" spc="-15" dirty="0">
                <a:latin typeface="Arial"/>
                <a:cs typeface="Arial"/>
              </a:rPr>
              <a:t>.</a:t>
            </a:r>
            <a:endParaRPr lang="en-U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5080">
              <a:lnSpc>
                <a:spcPts val="1010"/>
              </a:lnSpc>
              <a:spcBef>
                <a:spcPts val="20"/>
              </a:spcBef>
            </a:pPr>
            <a:endParaRPr lang="en-U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endParaRPr lang="es-ES" sz="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2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Al cerrar </a:t>
            </a:r>
            <a:r>
              <a:rPr lang="es-ES" sz="1200" spc="-5" dirty="0">
                <a:latin typeface="Arial"/>
                <a:cs typeface="Arial"/>
              </a:rPr>
              <a:t>esta sesión, invite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reflexionar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lo que han aprendido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5" dirty="0">
                <a:latin typeface="Arial"/>
                <a:cs typeface="Arial"/>
              </a:rPr>
              <a:t>experimentado en la </a:t>
            </a:r>
            <a:r>
              <a:rPr lang="es-ES" sz="1200" dirty="0">
                <a:latin typeface="Arial"/>
                <a:cs typeface="Arial"/>
              </a:rPr>
              <a:t>sesión </a:t>
            </a:r>
            <a:r>
              <a:rPr lang="es-ES" sz="1200" spc="-5" dirty="0">
                <a:latin typeface="Arial"/>
                <a:cs typeface="Arial"/>
              </a:rPr>
              <a:t>de hoy. </a:t>
            </a:r>
          </a:p>
          <a:p>
            <a:pPr marL="12700" marR="5080">
              <a:lnSpc>
                <a:spcPct val="100000"/>
              </a:lnSpc>
            </a:pPr>
            <a:r>
              <a:rPr lang="es-ES" sz="1200" spc="-10" dirty="0">
                <a:latin typeface="Arial"/>
                <a:cs typeface="Arial"/>
              </a:rPr>
              <a:t>¿De </a:t>
            </a:r>
            <a:r>
              <a:rPr lang="es-ES" sz="1200" spc="-5" dirty="0">
                <a:latin typeface="Arial"/>
                <a:cs typeface="Arial"/>
              </a:rPr>
              <a:t>qué  </a:t>
            </a:r>
            <a:r>
              <a:rPr lang="es-ES" sz="1200" dirty="0">
                <a:latin typeface="Arial"/>
                <a:cs typeface="Arial"/>
              </a:rPr>
              <a:t>manera </a:t>
            </a:r>
            <a:r>
              <a:rPr lang="es-ES" sz="1200" spc="-5" dirty="0">
                <a:latin typeface="Arial"/>
                <a:cs typeface="Arial"/>
              </a:rPr>
              <a:t>puede practicar la humildad </a:t>
            </a:r>
            <a:r>
              <a:rPr lang="es-ES" sz="1200" dirty="0">
                <a:latin typeface="Arial"/>
                <a:cs typeface="Arial"/>
              </a:rPr>
              <a:t>cultural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su </a:t>
            </a:r>
            <a:r>
              <a:rPr lang="es-ES" sz="1200" spc="-15" dirty="0">
                <a:latin typeface="Arial"/>
                <a:cs typeface="Arial"/>
              </a:rPr>
              <a:t>situación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personal?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8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08:10:53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</a:pPr>
            <a:r>
              <a:rPr lang="es-ES" sz="1200" spc="-5" dirty="0">
                <a:latin typeface="Arial"/>
                <a:cs typeface="Arial"/>
              </a:rPr>
              <a:t>Pensando en lo que </a:t>
            </a:r>
            <a:r>
              <a:rPr lang="es-ES" sz="1200" dirty="0">
                <a:latin typeface="Arial"/>
                <a:cs typeface="Arial"/>
              </a:rPr>
              <a:t>vendrá </a:t>
            </a:r>
            <a:r>
              <a:rPr lang="es-ES" sz="1200" spc="-5" dirty="0">
                <a:latin typeface="Arial"/>
                <a:cs typeface="Arial"/>
              </a:rPr>
              <a:t>después en </a:t>
            </a:r>
            <a:r>
              <a:rPr lang="es-ES" sz="1200" dirty="0">
                <a:latin typeface="Arial"/>
                <a:cs typeface="Arial"/>
              </a:rPr>
              <a:t>su  camino sinodal, ¿hay </a:t>
            </a:r>
            <a:r>
              <a:rPr lang="es-ES" sz="1200" spc="-5" dirty="0">
                <a:latin typeface="Arial"/>
                <a:cs typeface="Arial"/>
              </a:rPr>
              <a:t>algún </a:t>
            </a:r>
            <a:r>
              <a:rPr lang="es-ES" sz="1200" dirty="0">
                <a:latin typeface="Arial"/>
                <a:cs typeface="Arial"/>
              </a:rPr>
              <a:t>tema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específico  que desee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profundizar?</a:t>
            </a:r>
            <a:endParaRPr lang="es-ES" sz="1200" dirty="0">
              <a:latin typeface="Arial"/>
              <a:cs typeface="Arial"/>
            </a:endParaRPr>
          </a:p>
          <a:p>
            <a:pPr marL="12700" marR="52705">
              <a:lnSpc>
                <a:spcPts val="1010"/>
              </a:lnSpc>
              <a:spcBef>
                <a:spcPts val="20"/>
              </a:spcBef>
            </a:pPr>
            <a:r>
              <a:rPr lang="es-ES" sz="1200" dirty="0">
                <a:latin typeface="Arial"/>
                <a:cs typeface="Arial"/>
              </a:rPr>
              <a:t>¿Podría ser </a:t>
            </a:r>
            <a:r>
              <a:rPr lang="es-ES" sz="1200" spc="-5" dirty="0">
                <a:latin typeface="Arial"/>
                <a:cs typeface="Arial"/>
              </a:rPr>
              <a:t>un </a:t>
            </a:r>
            <a:r>
              <a:rPr lang="es-ES" sz="1200" dirty="0">
                <a:latin typeface="Arial"/>
                <a:cs typeface="Arial"/>
              </a:rPr>
              <a:t>compromiso </a:t>
            </a:r>
            <a:r>
              <a:rPr lang="es-ES" sz="1200" spc="-5" dirty="0">
                <a:latin typeface="Arial"/>
                <a:cs typeface="Arial"/>
              </a:rPr>
              <a:t>individual </a:t>
            </a:r>
            <a:r>
              <a:rPr lang="es-ES" sz="1200" dirty="0">
                <a:latin typeface="Arial"/>
                <a:cs typeface="Arial"/>
              </a:rPr>
              <a:t>o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un  </a:t>
            </a:r>
            <a:r>
              <a:rPr lang="es-ES" sz="1200" dirty="0">
                <a:latin typeface="Arial"/>
                <a:cs typeface="Arial"/>
              </a:rPr>
              <a:t>compromiso </a:t>
            </a:r>
            <a:r>
              <a:rPr lang="es-ES" sz="1200" spc="-5" dirty="0">
                <a:latin typeface="Arial"/>
                <a:cs typeface="Arial"/>
              </a:rPr>
              <a:t>que los </a:t>
            </a:r>
            <a:r>
              <a:rPr lang="es-ES" sz="1200" dirty="0">
                <a:latin typeface="Arial"/>
                <a:cs typeface="Arial"/>
              </a:rPr>
              <a:t>miembros </a:t>
            </a:r>
            <a:r>
              <a:rPr lang="es-ES" sz="1200" spc="-5" dirty="0">
                <a:latin typeface="Arial"/>
                <a:cs typeface="Arial"/>
              </a:rPr>
              <a:t>del grupo  podrían asumir para continuar juntos el  </a:t>
            </a:r>
            <a:r>
              <a:rPr lang="es-ES" sz="1200" dirty="0">
                <a:latin typeface="Arial"/>
                <a:cs typeface="Arial"/>
              </a:rPr>
              <a:t>camino? </a:t>
            </a:r>
          </a:p>
          <a:p>
            <a:pPr marL="12700" marR="52705">
              <a:lnSpc>
                <a:spcPts val="1010"/>
              </a:lnSpc>
              <a:spcBef>
                <a:spcPts val="20"/>
              </a:spcBef>
            </a:pPr>
            <a:r>
              <a:rPr lang="es-ES" sz="1200" spc="-15" dirty="0">
                <a:latin typeface="Arial"/>
                <a:cs typeface="Arial"/>
              </a:rPr>
              <a:t>Escucha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profunda</a:t>
            </a:r>
            <a:endParaRPr lang="es-ES" sz="1200" dirty="0">
              <a:latin typeface="Arial"/>
              <a:cs typeface="Arial"/>
            </a:endParaRPr>
          </a:p>
          <a:p>
            <a:pPr marL="12700" marR="755650">
              <a:lnSpc>
                <a:spcPts val="1010"/>
              </a:lnSpc>
              <a:spcBef>
                <a:spcPts val="25"/>
              </a:spcBef>
            </a:pPr>
            <a:r>
              <a:rPr lang="es-ES" sz="1200" spc="-5" dirty="0">
                <a:latin typeface="Arial"/>
                <a:cs typeface="Arial"/>
              </a:rPr>
              <a:t>Conversaciones espirituales  </a:t>
            </a:r>
          </a:p>
          <a:p>
            <a:pPr marL="12700" marR="755650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Superar </a:t>
            </a:r>
            <a:r>
              <a:rPr lang="es-ES" sz="1200" spc="-5" dirty="0">
                <a:latin typeface="Arial"/>
                <a:cs typeface="Arial"/>
              </a:rPr>
              <a:t>los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prejuicios</a:t>
            </a:r>
            <a:endParaRPr lang="es-ES" sz="1200" dirty="0">
              <a:latin typeface="Arial"/>
              <a:cs typeface="Arial"/>
            </a:endParaRPr>
          </a:p>
          <a:p>
            <a:pPr marL="12700" marR="191135">
              <a:lnSpc>
                <a:spcPts val="98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Participaci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200" dirty="0">
                <a:latin typeface="Arial"/>
                <a:cs typeface="Arial"/>
              </a:rPr>
              <a:t>n en la toma </a:t>
            </a:r>
            <a:r>
              <a:rPr lang="es-ES" sz="1200" spc="-5" dirty="0">
                <a:latin typeface="Arial"/>
                <a:cs typeface="Arial"/>
              </a:rPr>
              <a:t>de decisiones</a:t>
            </a:r>
          </a:p>
          <a:p>
            <a:pPr marL="12700" marR="191135">
              <a:lnSpc>
                <a:spcPts val="980"/>
              </a:lnSpc>
              <a:spcBef>
                <a:spcPts val="35"/>
              </a:spcBef>
            </a:pPr>
            <a:r>
              <a:rPr lang="es-ES" sz="1200" spc="-5" dirty="0">
                <a:latin typeface="Arial"/>
                <a:cs typeface="Arial"/>
              </a:rPr>
              <a:t>Liderazgo  adaptativo </a:t>
            </a:r>
          </a:p>
          <a:p>
            <a:pPr marL="12700" marR="191135">
              <a:lnSpc>
                <a:spcPts val="98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Puentes</a:t>
            </a:r>
            <a:r>
              <a:rPr lang="es-ES" sz="1200" spc="-5" dirty="0">
                <a:latin typeface="Arial"/>
                <a:cs typeface="Arial"/>
              </a:rPr>
              <a:t> interculturales</a:t>
            </a:r>
            <a:r>
              <a:rPr lang="en-US" sz="1200" spc="-5" dirty="0">
                <a:latin typeface="Arial"/>
                <a:cs typeface="Arial"/>
              </a:rPr>
              <a:t>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7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Considera estas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preguntas</a:t>
            </a:r>
            <a:endParaRPr lang="es-ES" sz="1200" dirty="0">
              <a:latin typeface="Arial"/>
              <a:cs typeface="Arial"/>
            </a:endParaRPr>
          </a:p>
          <a:p>
            <a:pPr marL="31750" marR="323850">
              <a:lnSpc>
                <a:spcPts val="980"/>
              </a:lnSpc>
              <a:spcBef>
                <a:spcPts val="70"/>
              </a:spcBef>
            </a:pPr>
            <a:r>
              <a:rPr lang="es-ES" sz="1200" spc="-5" dirty="0">
                <a:latin typeface="Arial"/>
                <a:cs typeface="Arial"/>
              </a:rPr>
              <a:t>¿Qué haré </a:t>
            </a:r>
            <a:r>
              <a:rPr lang="es-ES" sz="1200" dirty="0">
                <a:latin typeface="Arial"/>
                <a:cs typeface="Arial"/>
              </a:rPr>
              <a:t>de manera </a:t>
            </a:r>
            <a:r>
              <a:rPr lang="es-ES" sz="1200" spc="-5" dirty="0">
                <a:latin typeface="Arial"/>
                <a:cs typeface="Arial"/>
              </a:rPr>
              <a:t>diferente </a:t>
            </a:r>
            <a:r>
              <a:rPr lang="es-ES" sz="1200" dirty="0">
                <a:latin typeface="Arial"/>
                <a:cs typeface="Arial"/>
              </a:rPr>
              <a:t>como  resultado </a:t>
            </a:r>
            <a:r>
              <a:rPr lang="es-ES" sz="1200" spc="-5" dirty="0">
                <a:latin typeface="Arial"/>
                <a:cs typeface="Arial"/>
              </a:rPr>
              <a:t>de la experiencia del </a:t>
            </a:r>
            <a:r>
              <a:rPr lang="es-ES" sz="1200" spc="-15" dirty="0">
                <a:latin typeface="Arial"/>
                <a:cs typeface="Arial"/>
              </a:rPr>
              <a:t>liderazgo  </a:t>
            </a:r>
            <a:r>
              <a:rPr lang="es-ES" sz="1200" spc="-5" dirty="0">
                <a:latin typeface="Arial"/>
                <a:cs typeface="Arial"/>
              </a:rPr>
              <a:t>sinodal?</a:t>
            </a:r>
            <a:endParaRPr lang="es-ES" sz="1200" dirty="0">
              <a:latin typeface="Arial"/>
              <a:cs typeface="Arial"/>
            </a:endParaRPr>
          </a:p>
          <a:p>
            <a:pPr marL="31750" marR="32384" indent="29845">
              <a:lnSpc>
                <a:spcPts val="980"/>
              </a:lnSpc>
              <a:spcBef>
                <a:spcPts val="45"/>
              </a:spcBef>
            </a:pPr>
            <a:r>
              <a:rPr lang="es-ES" sz="1200" dirty="0">
                <a:latin typeface="Arial"/>
                <a:cs typeface="Arial"/>
              </a:rPr>
              <a:t>¿Hay </a:t>
            </a:r>
            <a:r>
              <a:rPr lang="es-ES" sz="1200" spc="-5" dirty="0">
                <a:latin typeface="Arial"/>
                <a:cs typeface="Arial"/>
              </a:rPr>
              <a:t>alguna política, procedimiento </a:t>
            </a:r>
            <a:r>
              <a:rPr lang="es-ES" sz="1200" dirty="0">
                <a:latin typeface="Arial"/>
                <a:cs typeface="Arial"/>
              </a:rPr>
              <a:t>o  </a:t>
            </a:r>
            <a:r>
              <a:rPr lang="es-ES" sz="1200" spc="-5" dirty="0">
                <a:latin typeface="Arial"/>
                <a:cs typeface="Arial"/>
              </a:rPr>
              <a:t>estructura que pueda cambiar para dar </a:t>
            </a:r>
            <a:r>
              <a:rPr lang="es-ES" sz="1200" dirty="0">
                <a:latin typeface="Arial"/>
                <a:cs typeface="Arial"/>
              </a:rPr>
              <a:t>cabida  a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mayor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?</a:t>
            </a:r>
            <a:endParaRPr lang="es-ES" sz="1200" dirty="0">
              <a:latin typeface="Arial"/>
              <a:cs typeface="Arial"/>
            </a:endParaRPr>
          </a:p>
          <a:p>
            <a:pPr marL="31750" marR="121920" indent="29845">
              <a:lnSpc>
                <a:spcPts val="980"/>
              </a:lnSpc>
              <a:spcBef>
                <a:spcPts val="40"/>
              </a:spcBef>
            </a:pPr>
            <a:r>
              <a:rPr lang="es-ES" sz="1200" dirty="0">
                <a:latin typeface="Arial"/>
                <a:cs typeface="Arial"/>
              </a:rPr>
              <a:t>¿Cómo </a:t>
            </a:r>
            <a:r>
              <a:rPr lang="es-ES" sz="1200" spc="-5" dirty="0">
                <a:latin typeface="Arial"/>
                <a:cs typeface="Arial"/>
              </a:rPr>
              <a:t>puedo </a:t>
            </a:r>
            <a:r>
              <a:rPr lang="es-ES" sz="1200" dirty="0">
                <a:latin typeface="Arial"/>
                <a:cs typeface="Arial"/>
              </a:rPr>
              <a:t>comunicar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métodos </a:t>
            </a:r>
            <a:r>
              <a:rPr lang="es-ES" sz="1200" spc="-5" dirty="0">
                <a:latin typeface="Arial"/>
                <a:cs typeface="Arial"/>
              </a:rPr>
              <a:t>de  liderazgo sinodal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personas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las que  </a:t>
            </a:r>
            <a:r>
              <a:rPr lang="es-ES" sz="1200" dirty="0">
                <a:latin typeface="Arial"/>
                <a:cs typeface="Arial"/>
              </a:rPr>
              <a:t>trabajo?</a:t>
            </a:r>
          </a:p>
          <a:p>
            <a:pPr marL="31750" marR="219075" indent="28575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¿Qué resultados espero obtener de una  </a:t>
            </a:r>
            <a:r>
              <a:rPr lang="es-ES" sz="1200" dirty="0">
                <a:latin typeface="Arial"/>
                <a:cs typeface="Arial"/>
              </a:rPr>
              <a:t>mayor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 en </a:t>
            </a:r>
            <a:r>
              <a:rPr lang="es-ES" sz="1200" dirty="0">
                <a:latin typeface="Arial"/>
                <a:cs typeface="Arial"/>
              </a:rPr>
              <a:t>mi vida o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ministerio?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3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08:10:54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1750">
              <a:lnSpc>
                <a:spcPts val="980"/>
              </a:lnSpc>
            </a:pPr>
            <a:r>
              <a:rPr lang="es-ES" sz="1200" dirty="0">
                <a:latin typeface="Arial"/>
                <a:cs typeface="Arial"/>
              </a:rPr>
              <a:t>Ahora </a:t>
            </a:r>
            <a:r>
              <a:rPr lang="es-ES" sz="1200" spc="-5" dirty="0">
                <a:latin typeface="Arial"/>
                <a:cs typeface="Arial"/>
              </a:rPr>
              <a:t>que llegamos al </a:t>
            </a:r>
            <a:r>
              <a:rPr lang="es-ES" sz="1200" dirty="0">
                <a:latin typeface="Arial"/>
                <a:cs typeface="Arial"/>
              </a:rPr>
              <a:t>final </a:t>
            </a:r>
            <a:r>
              <a:rPr lang="es-ES" sz="1200" spc="-5" dirty="0">
                <a:latin typeface="Arial"/>
                <a:cs typeface="Arial"/>
              </a:rPr>
              <a:t>del </a:t>
            </a:r>
            <a:r>
              <a:rPr lang="es-ES" sz="1200" dirty="0">
                <a:latin typeface="Arial"/>
                <a:cs typeface="Arial"/>
              </a:rPr>
              <a:t>curso, </a:t>
            </a:r>
            <a:r>
              <a:rPr lang="es-ES" sz="1200" spc="-5" dirty="0">
                <a:latin typeface="Arial"/>
                <a:cs typeface="Arial"/>
              </a:rPr>
              <a:t>dedique  un </a:t>
            </a:r>
            <a:r>
              <a:rPr lang="es-ES" sz="1200" dirty="0">
                <a:latin typeface="Arial"/>
                <a:cs typeface="Arial"/>
              </a:rPr>
              <a:t>tiempo a reflexionar </a:t>
            </a:r>
            <a:r>
              <a:rPr lang="es-ES" sz="1200" spc="-5" dirty="0">
                <a:latin typeface="Arial"/>
                <a:cs typeface="Arial"/>
              </a:rPr>
              <a:t>sobre </a:t>
            </a:r>
            <a:r>
              <a:rPr lang="es-ES" sz="1200" dirty="0">
                <a:latin typeface="Arial"/>
                <a:cs typeface="Arial"/>
              </a:rPr>
              <a:t>su </a:t>
            </a:r>
            <a:r>
              <a:rPr lang="es-ES" sz="1200" spc="-5" dirty="0">
                <a:latin typeface="Arial"/>
                <a:cs typeface="Arial"/>
              </a:rPr>
              <a:t>experiencia</a:t>
            </a:r>
            <a:r>
              <a:rPr lang="es-ES" sz="1200" spc="-5">
                <a:latin typeface="Arial"/>
                <a:cs typeface="Arial"/>
              </a:rPr>
              <a:t>.  </a:t>
            </a:r>
          </a:p>
          <a:p>
            <a:pPr marL="31750" marR="31750">
              <a:lnSpc>
                <a:spcPts val="980"/>
              </a:lnSpc>
            </a:pPr>
            <a:r>
              <a:rPr lang="es-ES" sz="1200" spc="-5">
                <a:latin typeface="Arial"/>
                <a:cs typeface="Arial"/>
              </a:rPr>
              <a:t>Comparta </a:t>
            </a:r>
            <a:r>
              <a:rPr lang="es-ES" sz="1200" dirty="0">
                <a:latin typeface="Arial"/>
                <a:cs typeface="Arial"/>
              </a:rPr>
              <a:t>su evaluación </a:t>
            </a:r>
            <a:r>
              <a:rPr lang="es-ES" sz="1200" spc="-5" dirty="0">
                <a:latin typeface="Arial"/>
                <a:cs typeface="Arial"/>
              </a:rPr>
              <a:t>de las sesiones  (contenido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facilitación) </a:t>
            </a:r>
            <a:r>
              <a:rPr lang="es-ES" sz="1200" dirty="0">
                <a:latin typeface="Arial"/>
                <a:cs typeface="Arial"/>
              </a:rPr>
              <a:t>y la </a:t>
            </a:r>
            <a:r>
              <a:rPr lang="es-ES" sz="1200" spc="-5" dirty="0">
                <a:latin typeface="Arial"/>
                <a:cs typeface="Arial"/>
              </a:rPr>
              <a:t>experiencia  general del </a:t>
            </a:r>
            <a:r>
              <a:rPr lang="es-ES" sz="1200" dirty="0">
                <a:latin typeface="Arial"/>
                <a:cs typeface="Arial"/>
              </a:rPr>
              <a:t>curso.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32384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Revisar los objetivos </a:t>
            </a:r>
            <a:r>
              <a:rPr lang="es-ES" sz="1200" dirty="0">
                <a:latin typeface="Arial"/>
                <a:cs typeface="Arial"/>
              </a:rPr>
              <a:t>y la </a:t>
            </a:r>
            <a:r>
              <a:rPr lang="es-ES" sz="1200" spc="-5" dirty="0">
                <a:latin typeface="Arial"/>
                <a:cs typeface="Arial"/>
              </a:rPr>
              <a:t>agenda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sesión.  </a:t>
            </a:r>
          </a:p>
          <a:p>
            <a:pPr marL="31750" marR="32384">
              <a:lnSpc>
                <a:spcPct val="100000"/>
              </a:lnSpc>
              <a:spcBef>
                <a:spcPts val="5"/>
              </a:spcBef>
            </a:pPr>
            <a:r>
              <a:rPr lang="es-ES" sz="1200" spc="-5" dirty="0">
                <a:latin typeface="Arial"/>
                <a:cs typeface="Arial"/>
              </a:rPr>
              <a:t>Los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participantes:</a:t>
            </a:r>
            <a:endParaRPr lang="es-ES" sz="1200" dirty="0">
              <a:latin typeface="Arial"/>
              <a:cs typeface="Arial"/>
            </a:endParaRPr>
          </a:p>
          <a:p>
            <a:pPr marL="31750" marR="368300">
              <a:lnSpc>
                <a:spcPts val="980"/>
              </a:lnSpc>
              <a:spcBef>
                <a:spcPts val="60"/>
              </a:spcBef>
            </a:pPr>
            <a:r>
              <a:rPr lang="es-ES" sz="1200" spc="-5" dirty="0">
                <a:latin typeface="Arial"/>
                <a:cs typeface="Arial"/>
              </a:rPr>
              <a:t>Celebrar las valiosas contribuciones de  nuestras diferentes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perspectivas.</a:t>
            </a:r>
            <a:endParaRPr lang="es-ES" sz="1200" dirty="0">
              <a:latin typeface="Arial"/>
              <a:cs typeface="Arial"/>
            </a:endParaRPr>
          </a:p>
          <a:p>
            <a:pPr marL="31750" marR="14604">
              <a:lnSpc>
                <a:spcPts val="1010"/>
              </a:lnSpc>
              <a:spcBef>
                <a:spcPts val="25"/>
              </a:spcBef>
            </a:pPr>
            <a:r>
              <a:rPr lang="es-ES" sz="1200" spc="-5" dirty="0">
                <a:latin typeface="Arial"/>
                <a:cs typeface="Arial"/>
              </a:rPr>
              <a:t>Comprender las implicaciones de la diversidad 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las diferencias culturales. </a:t>
            </a:r>
          </a:p>
          <a:p>
            <a:pPr marL="31750" marR="14604">
              <a:lnSpc>
                <a:spcPts val="1010"/>
              </a:lnSpc>
              <a:spcBef>
                <a:spcPts val="25"/>
              </a:spcBef>
            </a:pPr>
            <a:r>
              <a:rPr lang="es-ES" sz="1200" spc="-5" dirty="0">
                <a:latin typeface="Arial"/>
                <a:cs typeface="Arial"/>
              </a:rPr>
              <a:t>Darse </a:t>
            </a:r>
            <a:r>
              <a:rPr lang="es-ES" sz="1200" dirty="0">
                <a:latin typeface="Arial"/>
                <a:cs typeface="Arial"/>
              </a:rPr>
              <a:t>cuenta </a:t>
            </a:r>
            <a:r>
              <a:rPr lang="es-ES" sz="1200" spc="-5" dirty="0">
                <a:latin typeface="Arial"/>
                <a:cs typeface="Arial"/>
              </a:rPr>
              <a:t>de  </a:t>
            </a:r>
            <a:r>
              <a:rPr lang="es-ES" sz="1200" dirty="0">
                <a:latin typeface="Arial"/>
                <a:cs typeface="Arial"/>
              </a:rPr>
              <a:t>cuánto </a:t>
            </a:r>
            <a:r>
              <a:rPr lang="es-ES" sz="1200" spc="-5" dirty="0">
                <a:latin typeface="Arial"/>
                <a:cs typeface="Arial"/>
              </a:rPr>
              <a:t>influye el origen cultural de cada uno en sus perspectivas. </a:t>
            </a:r>
          </a:p>
          <a:p>
            <a:pPr marL="31750" marR="14604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Evaluar su conciencia  cultural y sus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suposiciones.</a:t>
            </a:r>
            <a:endParaRPr lang="es-ES" sz="1200" dirty="0">
              <a:latin typeface="Arial"/>
              <a:cs typeface="Arial"/>
            </a:endParaRPr>
          </a:p>
          <a:p>
            <a:pPr marL="31750" marR="55880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Buscar </a:t>
            </a:r>
            <a:r>
              <a:rPr lang="es-ES" sz="1200" spc="-5" dirty="0">
                <a:latin typeface="Arial"/>
                <a:cs typeface="Arial"/>
              </a:rPr>
              <a:t>oportunidades para establecer relaciones </a:t>
            </a:r>
            <a:r>
              <a:rPr lang="es-ES" sz="1200" dirty="0">
                <a:latin typeface="Arial"/>
                <a:cs typeface="Arial"/>
              </a:rPr>
              <a:t>más </a:t>
            </a:r>
            <a:r>
              <a:rPr lang="es-ES" sz="1200" spc="-5" dirty="0">
                <a:latin typeface="Arial"/>
                <a:cs typeface="Arial"/>
              </a:rPr>
              <a:t>allá de las </a:t>
            </a:r>
            <a:r>
              <a:rPr lang="es-ES" sz="1200" dirty="0">
                <a:latin typeface="Arial"/>
                <a:cs typeface="Arial"/>
              </a:rPr>
              <a:t>fronteras </a:t>
            </a:r>
            <a:r>
              <a:rPr lang="es-ES" sz="1200" spc="-5" dirty="0">
                <a:latin typeface="Arial"/>
                <a:cs typeface="Arial"/>
              </a:rPr>
              <a:t>culturales  en </a:t>
            </a:r>
            <a:r>
              <a:rPr lang="es-ES" sz="1200" dirty="0">
                <a:latin typeface="Arial"/>
                <a:cs typeface="Arial"/>
              </a:rPr>
              <a:t>su </a:t>
            </a:r>
            <a:r>
              <a:rPr lang="es-ES" sz="1200" spc="-5" dirty="0">
                <a:latin typeface="Arial"/>
                <a:cs typeface="Arial"/>
              </a:rPr>
              <a:t>liderazgo pastoral. </a:t>
            </a:r>
          </a:p>
          <a:p>
            <a:pPr marL="31750" marR="55880">
              <a:lnSpc>
                <a:spcPts val="1010"/>
              </a:lnSpc>
              <a:spcBef>
                <a:spcPts val="25"/>
              </a:spcBef>
            </a:pPr>
            <a:r>
              <a:rPr lang="es-ES" sz="1200" dirty="0">
                <a:latin typeface="Arial"/>
                <a:cs typeface="Arial"/>
              </a:rPr>
              <a:t>Ser capaz </a:t>
            </a:r>
            <a:r>
              <a:rPr lang="es-ES" sz="1200" spc="-5" dirty="0">
                <a:latin typeface="Arial"/>
                <a:cs typeface="Arial"/>
              </a:rPr>
              <a:t>de utilizar  una herramienta para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sensibilidad cultural.</a:t>
            </a: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spc="-10" dirty="0" err="1">
                <a:latin typeface="Arial"/>
                <a:cs typeface="Arial"/>
              </a:rPr>
              <a:t>Notas</a:t>
            </a:r>
            <a:r>
              <a:rPr lang="en-US" sz="800" b="1" i="1" spc="-10" dirty="0">
                <a:latin typeface="Arial"/>
                <a:cs typeface="Arial"/>
              </a:rPr>
              <a:t> </a:t>
            </a:r>
            <a:r>
              <a:rPr lang="en-US" sz="800" b="1" i="1" dirty="0">
                <a:latin typeface="Arial"/>
                <a:cs typeface="Arial"/>
              </a:rPr>
              <a:t>del</a:t>
            </a:r>
            <a:r>
              <a:rPr lang="en-US" sz="800" b="1" i="1" spc="-10" dirty="0">
                <a:latin typeface="Arial"/>
                <a:cs typeface="Arial"/>
              </a:rPr>
              <a:t> </a:t>
            </a:r>
            <a:r>
              <a:rPr lang="en-US" sz="800" b="1" i="1" spc="-5" dirty="0" err="1">
                <a:latin typeface="Arial"/>
                <a:cs typeface="Arial"/>
              </a:rPr>
              <a:t>presentador</a:t>
            </a:r>
            <a:endParaRPr lang="en-U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8100">
              <a:lnSpc>
                <a:spcPts val="980"/>
              </a:lnSpc>
            </a:pPr>
            <a:r>
              <a:rPr lang="es-ES" sz="1200" spc="-5" dirty="0">
                <a:latin typeface="Arial"/>
                <a:cs typeface="Arial"/>
              </a:rPr>
              <a:t>Durante diez </a:t>
            </a:r>
            <a:r>
              <a:rPr lang="es-ES" sz="1200" dirty="0">
                <a:latin typeface="Arial"/>
                <a:cs typeface="Arial"/>
              </a:rPr>
              <a:t>minutos, </a:t>
            </a:r>
            <a:r>
              <a:rPr lang="es-ES" sz="1200" spc="-5" dirty="0">
                <a:latin typeface="Arial"/>
                <a:cs typeface="Arial"/>
              </a:rPr>
              <a:t>facilite </a:t>
            </a:r>
            <a:r>
              <a:rPr lang="es-ES" sz="1200" dirty="0">
                <a:latin typeface="Arial"/>
                <a:cs typeface="Arial"/>
              </a:rPr>
              <a:t>un </a:t>
            </a:r>
            <a:r>
              <a:rPr lang="es-ES" sz="1200" spc="-5" dirty="0">
                <a:latin typeface="Arial"/>
                <a:cs typeface="Arial"/>
              </a:rPr>
              <a:t>intercambio en el grupo grande sobre qu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es-ES" sz="1200" spc="-5" dirty="0">
                <a:latin typeface="Arial"/>
                <a:cs typeface="Arial"/>
              </a:rPr>
              <a:t>experimentaron 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sz="1200" spc="-5" dirty="0">
                <a:latin typeface="Arial"/>
                <a:cs typeface="Arial"/>
              </a:rPr>
              <a:t>os participantes al utilizar una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las </a:t>
            </a:r>
            <a:r>
              <a:rPr lang="es-ES" sz="1200" dirty="0">
                <a:latin typeface="Arial"/>
                <a:cs typeface="Arial"/>
              </a:rPr>
              <a:t>siete </a:t>
            </a:r>
            <a:r>
              <a:rPr lang="es-ES" sz="1200" spc="-5" dirty="0">
                <a:latin typeface="Arial"/>
                <a:cs typeface="Arial"/>
              </a:rPr>
              <a:t>prácticas del liderazgo adaptativo: </a:t>
            </a:r>
          </a:p>
          <a:p>
            <a:pPr marL="31750" marR="38100" indent="0">
              <a:lnSpc>
                <a:spcPts val="980"/>
              </a:lnSpc>
              <a:buNone/>
            </a:pPr>
            <a:r>
              <a:rPr lang="es-ES" sz="1200" dirty="0">
                <a:latin typeface="Arial"/>
                <a:cs typeface="Arial"/>
              </a:rPr>
              <a:t>1. Salir </a:t>
            </a:r>
            <a:r>
              <a:rPr lang="es-ES" sz="1200" spc="-5" dirty="0">
                <a:latin typeface="Arial"/>
                <a:cs typeface="Arial"/>
              </a:rPr>
              <a:t>al balcón, distinguir el </a:t>
            </a:r>
            <a:r>
              <a:rPr lang="es-ES" sz="1200" dirty="0">
                <a:latin typeface="Arial"/>
                <a:cs typeface="Arial"/>
              </a:rPr>
              <a:t>sujeto </a:t>
            </a:r>
            <a:r>
              <a:rPr lang="es-ES" sz="1200" spc="-5" dirty="0">
                <a:latin typeface="Arial"/>
                <a:cs typeface="Arial"/>
              </a:rPr>
              <a:t>del objeto</a:t>
            </a:r>
            <a:r>
              <a:rPr lang="es-ES" sz="1200" spc="-25" dirty="0">
                <a:latin typeface="Arial"/>
                <a:cs typeface="Arial"/>
              </a:rPr>
              <a:t> </a:t>
            </a:r>
          </a:p>
          <a:p>
            <a:pPr marL="31750">
              <a:lnSpc>
                <a:spcPts val="919"/>
              </a:lnSpc>
            </a:pPr>
            <a:r>
              <a:rPr lang="es-ES" sz="1200" spc="-25" dirty="0">
                <a:latin typeface="Arial"/>
                <a:cs typeface="Arial"/>
              </a:rPr>
              <a:t>2. </a:t>
            </a:r>
            <a:r>
              <a:rPr lang="es-ES" sz="1200" dirty="0">
                <a:latin typeface="Arial"/>
                <a:cs typeface="Arial"/>
              </a:rPr>
              <a:t>Pensar </a:t>
            </a:r>
            <a:r>
              <a:rPr lang="es-ES" sz="1200" spc="-5" dirty="0">
                <a:latin typeface="Arial"/>
                <a:cs typeface="Arial"/>
              </a:rPr>
              <a:t>políticamente </a:t>
            </a:r>
          </a:p>
          <a:p>
            <a:pPr marL="31750">
              <a:lnSpc>
                <a:spcPts val="919"/>
              </a:lnSpc>
            </a:pPr>
            <a:r>
              <a:rPr lang="es-ES" sz="1200" spc="-5" dirty="0">
                <a:latin typeface="Arial"/>
                <a:cs typeface="Arial"/>
              </a:rPr>
              <a:t>3. </a:t>
            </a:r>
            <a:r>
              <a:rPr lang="es-ES" sz="1200" dirty="0">
                <a:latin typeface="Arial"/>
                <a:cs typeface="Arial"/>
              </a:rPr>
              <a:t>Orquestar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conflicto</a:t>
            </a:r>
            <a:endParaRPr lang="es-ES" sz="1200" dirty="0">
              <a:latin typeface="Arial"/>
              <a:cs typeface="Arial"/>
            </a:endParaRPr>
          </a:p>
          <a:p>
            <a:pPr marL="31750" marR="86360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4. Enfocar la atención hacia los problemas  </a:t>
            </a:r>
            <a:r>
              <a:rPr lang="es-ES" sz="1200" dirty="0">
                <a:latin typeface="Arial"/>
                <a:cs typeface="Arial"/>
              </a:rPr>
              <a:t>reales </a:t>
            </a:r>
          </a:p>
          <a:p>
            <a:pPr marL="31750" marR="86360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5. Devolver el trabajo a otros</a:t>
            </a:r>
          </a:p>
          <a:p>
            <a:pPr marL="31750" marR="86360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6. Regular el  desequilibrio </a:t>
            </a:r>
          </a:p>
          <a:p>
            <a:pPr marL="31750" marR="86360">
              <a:lnSpc>
                <a:spcPts val="980"/>
              </a:lnSpc>
              <a:spcBef>
                <a:spcPts val="45"/>
              </a:spcBef>
            </a:pPr>
            <a:r>
              <a:rPr lang="es-ES" sz="1200" spc="-5" dirty="0">
                <a:latin typeface="Arial"/>
                <a:cs typeface="Arial"/>
              </a:rPr>
              <a:t>7. Infundir sentido al </a:t>
            </a:r>
            <a:r>
              <a:rPr lang="es-ES" sz="1200" dirty="0">
                <a:latin typeface="Arial"/>
                <a:cs typeface="Arial"/>
              </a:rPr>
              <a:t>trabajo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12700" marR="167005">
              <a:lnSpc>
                <a:spcPts val="980"/>
              </a:lnSpc>
            </a:pPr>
            <a:r>
              <a:rPr lang="es-ES" sz="1200" dirty="0">
                <a:latin typeface="Arial"/>
                <a:cs typeface="Arial"/>
              </a:rPr>
              <a:t>Por </a:t>
            </a:r>
            <a:r>
              <a:rPr lang="es-ES" sz="1200" spc="-5" dirty="0">
                <a:latin typeface="Arial"/>
                <a:cs typeface="Arial"/>
              </a:rPr>
              <a:t>unos </a:t>
            </a:r>
            <a:r>
              <a:rPr lang="es-ES" sz="1200" dirty="0">
                <a:latin typeface="Arial"/>
                <a:cs typeface="Arial"/>
              </a:rPr>
              <a:t>momentos </a:t>
            </a:r>
            <a:r>
              <a:rPr lang="es-ES" sz="1200" spc="-5" dirty="0">
                <a:latin typeface="Arial"/>
                <a:cs typeface="Arial"/>
              </a:rPr>
              <a:t>nos dividiremos en grupos pequeños para </a:t>
            </a:r>
            <a:r>
              <a:rPr lang="es-ES" sz="1200" dirty="0">
                <a:latin typeface="Arial"/>
                <a:cs typeface="Arial"/>
              </a:rPr>
              <a:t>compartir </a:t>
            </a:r>
            <a:r>
              <a:rPr lang="es-ES" sz="1200" spc="-5" dirty="0">
                <a:latin typeface="Arial"/>
                <a:cs typeface="Arial"/>
              </a:rPr>
              <a:t>nuestras experiencias </a:t>
            </a:r>
            <a:r>
              <a:rPr lang="es-ES" sz="1200" dirty="0">
                <a:latin typeface="Arial"/>
                <a:cs typeface="Arial"/>
              </a:rPr>
              <a:t>sobre cómo </a:t>
            </a:r>
            <a:r>
              <a:rPr lang="es-ES" sz="1200" spc="-5" dirty="0">
                <a:latin typeface="Arial"/>
                <a:cs typeface="Arial"/>
              </a:rPr>
              <a:t>hemos superado una </a:t>
            </a:r>
            <a:r>
              <a:rPr lang="es-ES" sz="1200" spc="-15" dirty="0">
                <a:latin typeface="Arial"/>
                <a:cs typeface="Arial"/>
              </a:rPr>
              <a:t>barrera</a:t>
            </a:r>
            <a:r>
              <a:rPr lang="es-ES" sz="1200" spc="-2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cultural.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Arial"/>
                <a:cs typeface="Arial"/>
              </a:rPr>
              <a:t>Piensa </a:t>
            </a:r>
            <a:r>
              <a:rPr lang="es-ES" sz="1200" spc="-5" dirty="0">
                <a:latin typeface="Arial"/>
                <a:cs typeface="Arial"/>
              </a:rPr>
              <a:t>en alguna ocasión en la que hayas superado una barrera </a:t>
            </a:r>
            <a:r>
              <a:rPr lang="es-ES" sz="1200" dirty="0">
                <a:latin typeface="Arial"/>
                <a:cs typeface="Arial"/>
              </a:rPr>
              <a:t>cultural. Puede ser </a:t>
            </a:r>
            <a:r>
              <a:rPr lang="es-ES" sz="1200" spc="-5" dirty="0">
                <a:latin typeface="Arial"/>
                <a:cs typeface="Arial"/>
              </a:rPr>
              <a:t>en  una parroquia, en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trabajo, en la </a:t>
            </a:r>
            <a:r>
              <a:rPr lang="es-ES" sz="1200" dirty="0">
                <a:latin typeface="Arial"/>
                <a:cs typeface="Arial"/>
              </a:rPr>
              <a:t>escuela,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en el barrio, en la </a:t>
            </a:r>
            <a:r>
              <a:rPr lang="es-ES" sz="1200" dirty="0">
                <a:latin typeface="Arial"/>
                <a:cs typeface="Arial"/>
              </a:rPr>
              <a:t>familia o </a:t>
            </a:r>
            <a:r>
              <a:rPr lang="es-ES" sz="1200" spc="-5" dirty="0">
                <a:latin typeface="Arial"/>
                <a:cs typeface="Arial"/>
              </a:rPr>
              <a:t>en un entorno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social. Comiencen en el grupo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un minuto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silencio y reflexionen sobre </a:t>
            </a:r>
            <a:r>
              <a:rPr lang="es-ES" sz="1200" spc="-5" dirty="0">
                <a:latin typeface="Arial"/>
                <a:cs typeface="Arial"/>
              </a:rPr>
              <a:t>las</a:t>
            </a:r>
            <a:r>
              <a:rPr lang="es-ES" sz="1200" spc="-8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siguientes preguntas.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spc="-5" dirty="0">
                <a:latin typeface="Arial"/>
                <a:cs typeface="Arial"/>
              </a:rPr>
              <a:t>Despu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1200" spc="-5" dirty="0">
                <a:latin typeface="Arial"/>
                <a:cs typeface="Arial"/>
              </a:rPr>
              <a:t>s del </a:t>
            </a:r>
            <a:r>
              <a:rPr lang="es-ES" sz="1200" dirty="0">
                <a:latin typeface="Arial"/>
                <a:cs typeface="Arial"/>
              </a:rPr>
              <a:t>silencio, </a:t>
            </a:r>
            <a:r>
              <a:rPr lang="es-ES" sz="1200" spc="-5" dirty="0">
                <a:latin typeface="Arial"/>
                <a:cs typeface="Arial"/>
              </a:rPr>
              <a:t>describan por </a:t>
            </a:r>
            <a:r>
              <a:rPr lang="es-ES" sz="1200" dirty="0">
                <a:latin typeface="Arial"/>
                <a:cs typeface="Arial"/>
              </a:rPr>
              <a:t>turnos su experiencia </a:t>
            </a:r>
            <a:r>
              <a:rPr lang="es-ES" sz="1200" spc="-5" dirty="0">
                <a:latin typeface="Arial"/>
                <a:cs typeface="Arial"/>
              </a:rPr>
              <a:t>(unos </a:t>
            </a:r>
            <a:r>
              <a:rPr lang="es-ES" sz="1200" dirty="0">
                <a:latin typeface="Arial"/>
                <a:cs typeface="Arial"/>
              </a:rPr>
              <a:t>tres</a:t>
            </a:r>
            <a:r>
              <a:rPr lang="es-ES" sz="1200" spc="-8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minutos cada persona</a:t>
            </a:r>
            <a:r>
              <a:rPr lang="es-ES" sz="1200" spc="-5" dirty="0">
                <a:latin typeface="Arial"/>
                <a:cs typeface="Arial"/>
              </a:rPr>
              <a:t>).</a:t>
            </a:r>
            <a:endParaRPr lang="es-ES" sz="1200" dirty="0">
              <a:latin typeface="Arial"/>
              <a:cs typeface="Arial"/>
            </a:endParaRPr>
          </a:p>
          <a:p>
            <a:pPr marL="12700" marR="10795">
              <a:lnSpc>
                <a:spcPts val="1010"/>
              </a:lnSpc>
              <a:spcBef>
                <a:spcPts val="35"/>
              </a:spcBef>
            </a:pPr>
            <a:r>
              <a:rPr lang="es-ES" sz="1200" dirty="0">
                <a:latin typeface="Arial"/>
                <a:cs typeface="Arial"/>
              </a:rPr>
              <a:t>¿Cómo se </a:t>
            </a:r>
            <a:r>
              <a:rPr lang="es-ES" sz="1200" spc="-5" dirty="0">
                <a:latin typeface="Arial"/>
                <a:cs typeface="Arial"/>
              </a:rPr>
              <a:t>sintieron antes, durante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después  de la experiencia? ¿Qué gracias  experimentaron?</a:t>
            </a: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ts val="994"/>
              </a:lnSpc>
            </a:pPr>
            <a:r>
              <a:rPr lang="es-ES" sz="1200" spc="-5" dirty="0">
                <a:latin typeface="Arial"/>
                <a:cs typeface="Arial"/>
              </a:rPr>
              <a:t>¿Qué desafíos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experimentaste?</a:t>
            </a:r>
            <a:endParaRPr lang="es-ES" sz="1200" dirty="0"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01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ts val="1010"/>
              </a:lnSpc>
              <a:spcBef>
                <a:spcPts val="15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98425">
              <a:lnSpc>
                <a:spcPct val="100000"/>
              </a:lnSpc>
              <a:spcBef>
                <a:spcPts val="5"/>
              </a:spcBef>
            </a:pPr>
            <a:r>
              <a:rPr lang="es-ES" sz="1200" dirty="0">
                <a:latin typeface="Arial"/>
                <a:cs typeface="Arial"/>
              </a:rPr>
              <a:t>Al cerrar </a:t>
            </a:r>
            <a:r>
              <a:rPr lang="es-ES" sz="1200" spc="-5" dirty="0">
                <a:latin typeface="Arial"/>
                <a:cs typeface="Arial"/>
              </a:rPr>
              <a:t>esta sesión, invita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 participantes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reflexionar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lo que han aprendido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experimentado en la </a:t>
            </a:r>
            <a:r>
              <a:rPr lang="es-ES" sz="1200" dirty="0">
                <a:latin typeface="Arial"/>
                <a:cs typeface="Arial"/>
              </a:rPr>
              <a:t>sesión </a:t>
            </a:r>
            <a:r>
              <a:rPr lang="es-ES" sz="1200" spc="-5" dirty="0">
                <a:latin typeface="Arial"/>
                <a:cs typeface="Arial"/>
              </a:rPr>
              <a:t>de hoy. </a:t>
            </a:r>
            <a:r>
              <a:rPr lang="es-ES" sz="1200" dirty="0">
                <a:latin typeface="Arial"/>
                <a:cs typeface="Arial"/>
              </a:rPr>
              <a:t>¿Qué compromiso </a:t>
            </a:r>
            <a:r>
              <a:rPr lang="es-ES" sz="1200" spc="-5" dirty="0">
                <a:latin typeface="Arial"/>
                <a:cs typeface="Arial"/>
              </a:rPr>
              <a:t>quieren adquirir para practicar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liderazgo adaptativo durante las próximas dos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semanas?</a:t>
            </a:r>
          </a:p>
          <a:p>
            <a:pPr marL="31750" marR="655955">
              <a:lnSpc>
                <a:spcPts val="980"/>
              </a:lnSpc>
              <a:spcBef>
                <a:spcPts val="40"/>
              </a:spcBef>
            </a:pPr>
            <a:r>
              <a:rPr lang="es-ES" sz="1200" dirty="0">
                <a:latin typeface="Arial"/>
                <a:cs typeface="Arial"/>
              </a:rPr>
              <a:t>Anime a todos </a:t>
            </a:r>
            <a:r>
              <a:rPr lang="es-ES" sz="1200" spc="-5" dirty="0">
                <a:latin typeface="Arial"/>
                <a:cs typeface="Arial"/>
              </a:rPr>
              <a:t>los participantes</a:t>
            </a:r>
            <a:r>
              <a:rPr lang="es-ES" sz="1200" spc="-8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15" dirty="0">
                <a:latin typeface="Arial"/>
                <a:cs typeface="Arial"/>
              </a:rPr>
              <a:t>comprometerse.</a:t>
            </a:r>
            <a:endParaRPr lang="es-ES" sz="1200" dirty="0">
              <a:latin typeface="Arial"/>
              <a:cs typeface="Arial"/>
            </a:endParaRPr>
          </a:p>
          <a:p>
            <a:pPr marL="31750" marR="152400">
              <a:lnSpc>
                <a:spcPts val="980"/>
              </a:lnSpc>
              <a:spcBef>
                <a:spcPts val="45"/>
              </a:spcBef>
            </a:pPr>
            <a:r>
              <a:rPr lang="es-ES" sz="1200" dirty="0">
                <a:latin typeface="Arial"/>
                <a:cs typeface="Arial"/>
              </a:rPr>
              <a:t>Si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dirty="0">
                <a:latin typeface="Arial"/>
                <a:cs typeface="Arial"/>
              </a:rPr>
              <a:t>tiempo </a:t>
            </a:r>
            <a:r>
              <a:rPr lang="es-ES" sz="1200" spc="-5" dirty="0">
                <a:latin typeface="Arial"/>
                <a:cs typeface="Arial"/>
              </a:rPr>
              <a:t>lo permite, invíteles </a:t>
            </a:r>
            <a:r>
              <a:rPr lang="es-ES" sz="1200" dirty="0">
                <a:latin typeface="Arial"/>
                <a:cs typeface="Arial"/>
              </a:rPr>
              <a:t>a compartir su compromiso </a:t>
            </a:r>
            <a:r>
              <a:rPr lang="es-ES" sz="1200" spc="-5" dirty="0">
                <a:latin typeface="Arial"/>
                <a:cs typeface="Arial"/>
              </a:rPr>
              <a:t>por parejas </a:t>
            </a:r>
            <a:r>
              <a:rPr lang="es-ES" sz="1200" dirty="0">
                <a:latin typeface="Arial"/>
                <a:cs typeface="Arial"/>
              </a:rPr>
              <a:t>o con todo </a:t>
            </a:r>
            <a:r>
              <a:rPr lang="es-ES" sz="1200" spc="-5" dirty="0">
                <a:latin typeface="Arial"/>
                <a:cs typeface="Arial"/>
              </a:rPr>
              <a:t>el  grupo.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08:10:51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20040">
              <a:lnSpc>
                <a:spcPts val="980"/>
              </a:lnSpc>
            </a:pPr>
            <a:r>
              <a:rPr lang="es-ES" sz="1200" spc="-5" dirty="0">
                <a:latin typeface="Arial"/>
                <a:cs typeface="Arial"/>
              </a:rPr>
              <a:t>Lea </a:t>
            </a:r>
            <a:r>
              <a:rPr lang="es-ES" sz="1200" dirty="0">
                <a:latin typeface="Arial"/>
                <a:cs typeface="Arial"/>
              </a:rPr>
              <a:t>(o </a:t>
            </a:r>
            <a:r>
              <a:rPr lang="es-ES" sz="1200" spc="-5" dirty="0">
                <a:latin typeface="Arial"/>
                <a:cs typeface="Arial"/>
              </a:rPr>
              <a:t>pida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un participante que lea del  </a:t>
            </a:r>
            <a:r>
              <a:rPr lang="es-ES" sz="1200" dirty="0">
                <a:latin typeface="Arial"/>
                <a:cs typeface="Arial"/>
              </a:rPr>
              <a:t>folleto) </a:t>
            </a:r>
            <a:r>
              <a:rPr lang="es-ES" sz="1200" spc="-5" dirty="0">
                <a:latin typeface="Arial"/>
                <a:cs typeface="Arial"/>
              </a:rPr>
              <a:t>el pasaje de </a:t>
            </a:r>
            <a:r>
              <a:rPr lang="es-ES" sz="1200" dirty="0">
                <a:latin typeface="Arial"/>
                <a:cs typeface="Arial"/>
              </a:rPr>
              <a:t>Marcos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25" dirty="0">
                <a:latin typeface="Arial"/>
                <a:cs typeface="Arial"/>
              </a:rPr>
              <a:t>7,24-29.</a:t>
            </a:r>
            <a:endParaRPr lang="es-E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26034">
              <a:lnSpc>
                <a:spcPts val="980"/>
              </a:lnSpc>
            </a:pPr>
            <a:r>
              <a:rPr lang="es-ES" sz="1200" spc="-5" dirty="0">
                <a:latin typeface="Arial"/>
                <a:cs typeface="Arial"/>
              </a:rPr>
              <a:t>Desde allí </a:t>
            </a:r>
            <a:r>
              <a:rPr lang="es-ES" sz="1200" dirty="0">
                <a:latin typeface="Arial"/>
                <a:cs typeface="Arial"/>
              </a:rPr>
              <a:t>se fue a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región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Tiro. Entró </a:t>
            </a:r>
            <a:r>
              <a:rPr lang="es-ES" sz="1200" spc="-5" dirty="0">
                <a:latin typeface="Arial"/>
                <a:cs typeface="Arial"/>
              </a:rPr>
              <a:t>en  una </a:t>
            </a:r>
            <a:r>
              <a:rPr lang="es-ES" sz="1200" dirty="0">
                <a:latin typeface="Arial"/>
                <a:cs typeface="Arial"/>
              </a:rPr>
              <a:t>casa y no </a:t>
            </a:r>
            <a:r>
              <a:rPr lang="es-ES" sz="1200" spc="-5" dirty="0">
                <a:latin typeface="Arial"/>
                <a:cs typeface="Arial"/>
              </a:rPr>
              <a:t>quería que nadie lo supiera,  pero no pudo pasar desapercibido. </a:t>
            </a:r>
            <a:r>
              <a:rPr lang="es-ES" sz="1200" dirty="0">
                <a:latin typeface="Arial"/>
                <a:cs typeface="Arial"/>
              </a:rPr>
              <a:t>Pronto </a:t>
            </a:r>
            <a:r>
              <a:rPr lang="es-ES" sz="1200" spc="-5" dirty="0">
                <a:latin typeface="Arial"/>
                <a:cs typeface="Arial"/>
              </a:rPr>
              <a:t>una mujer </a:t>
            </a:r>
            <a:r>
              <a:rPr lang="es-ES" sz="1200" dirty="0">
                <a:latin typeface="Arial"/>
                <a:cs typeface="Arial"/>
              </a:rPr>
              <a:t>cuya </a:t>
            </a:r>
            <a:r>
              <a:rPr lang="es-ES" sz="1200" spc="-5" dirty="0">
                <a:latin typeface="Arial"/>
                <a:cs typeface="Arial"/>
              </a:rPr>
              <a:t>hija tenía </a:t>
            </a:r>
            <a:r>
              <a:rPr lang="es-ES" sz="1200" dirty="0">
                <a:latin typeface="Arial"/>
                <a:cs typeface="Arial"/>
              </a:rPr>
              <a:t>un </a:t>
            </a:r>
            <a:r>
              <a:rPr lang="es-ES" sz="1200" spc="-5" dirty="0">
                <a:latin typeface="Arial"/>
                <a:cs typeface="Arial"/>
              </a:rPr>
              <a:t>espíritu inmundo  oyó hablar de él.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acercó </a:t>
            </a:r>
            <a:r>
              <a:rPr lang="es-ES" sz="1200" dirty="0">
                <a:latin typeface="Arial"/>
                <a:cs typeface="Arial"/>
              </a:rPr>
              <a:t>y se </a:t>
            </a:r>
            <a:r>
              <a:rPr lang="es-ES" sz="1200" spc="-5" dirty="0">
                <a:latin typeface="Arial"/>
                <a:cs typeface="Arial"/>
              </a:rPr>
              <a:t>postró </a:t>
            </a:r>
            <a:r>
              <a:rPr lang="es-ES" sz="1200" dirty="0">
                <a:latin typeface="Arial"/>
                <a:cs typeface="Arial"/>
              </a:rPr>
              <a:t>a sus  </a:t>
            </a:r>
            <a:r>
              <a:rPr lang="es-ES" sz="1200" spc="-5" dirty="0">
                <a:latin typeface="Arial"/>
                <a:cs typeface="Arial"/>
              </a:rPr>
              <a:t>pies. La mujer era griega, de origen  </a:t>
            </a:r>
            <a:r>
              <a:rPr lang="es-ES" sz="1200" dirty="0">
                <a:latin typeface="Arial"/>
                <a:cs typeface="Arial"/>
              </a:rPr>
              <a:t>siro-fenicio, y </a:t>
            </a:r>
            <a:r>
              <a:rPr lang="es-ES" sz="1200" spc="-5" dirty="0">
                <a:latin typeface="Arial"/>
                <a:cs typeface="Arial"/>
              </a:rPr>
              <a:t>le </a:t>
            </a:r>
            <a:r>
              <a:rPr lang="es-ES" sz="1200" dirty="0">
                <a:latin typeface="Arial"/>
                <a:cs typeface="Arial"/>
              </a:rPr>
              <a:t>rogó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expulsara </a:t>
            </a:r>
            <a:r>
              <a:rPr lang="es-ES" sz="1200" spc="-5" dirty="0">
                <a:latin typeface="Arial"/>
                <a:cs typeface="Arial"/>
              </a:rPr>
              <a:t>al demonio de </a:t>
            </a:r>
            <a:r>
              <a:rPr lang="es-ES" sz="1200" dirty="0">
                <a:latin typeface="Arial"/>
                <a:cs typeface="Arial"/>
              </a:rPr>
              <a:t>su </a:t>
            </a:r>
            <a:r>
              <a:rPr lang="es-ES" sz="1200" spc="-5" dirty="0">
                <a:latin typeface="Arial"/>
                <a:cs typeface="Arial"/>
              </a:rPr>
              <a:t>hija. </a:t>
            </a:r>
            <a:r>
              <a:rPr lang="es-ES" sz="1200" dirty="0">
                <a:latin typeface="Arial"/>
                <a:cs typeface="Arial"/>
              </a:rPr>
              <a:t>Él le </a:t>
            </a:r>
            <a:r>
              <a:rPr lang="es-ES" sz="1200" spc="-5" dirty="0">
                <a:latin typeface="Arial"/>
                <a:cs typeface="Arial"/>
              </a:rPr>
              <a:t>dijo: «Deja que  primero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alimenten los hijos, porque no  está bien </a:t>
            </a:r>
            <a:r>
              <a:rPr lang="es-ES" sz="1200" dirty="0">
                <a:latin typeface="Arial"/>
                <a:cs typeface="Arial"/>
              </a:rPr>
              <a:t>tomar el </a:t>
            </a:r>
            <a:r>
              <a:rPr lang="es-ES" sz="1200" spc="-5" dirty="0">
                <a:latin typeface="Arial"/>
                <a:cs typeface="Arial"/>
              </a:rPr>
              <a:t>pan de los hijos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echárselo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perros». </a:t>
            </a:r>
            <a:r>
              <a:rPr lang="es-ES" sz="1200" dirty="0">
                <a:latin typeface="Arial"/>
                <a:cs typeface="Arial"/>
              </a:rPr>
              <a:t>Ella </a:t>
            </a:r>
            <a:r>
              <a:rPr lang="es-ES" sz="1200" spc="-5" dirty="0">
                <a:latin typeface="Arial"/>
                <a:cs typeface="Arial"/>
              </a:rPr>
              <a:t>le respondió: «Señor, incluso los perros debajo de </a:t>
            </a:r>
            <a:r>
              <a:rPr lang="es-ES" sz="1200" dirty="0">
                <a:latin typeface="Arial"/>
                <a:cs typeface="Arial"/>
              </a:rPr>
              <a:t>la mesa comen  </a:t>
            </a:r>
            <a:r>
              <a:rPr lang="es-ES" sz="1200" spc="-5" dirty="0">
                <a:latin typeface="Arial"/>
                <a:cs typeface="Arial"/>
              </a:rPr>
              <a:t>las migajas de los hijos». </a:t>
            </a:r>
            <a:r>
              <a:rPr lang="es-ES" sz="1200" dirty="0">
                <a:latin typeface="Arial"/>
                <a:cs typeface="Arial"/>
              </a:rPr>
              <a:t>Entonces </a:t>
            </a:r>
            <a:r>
              <a:rPr lang="es-ES" sz="1200" spc="-5" dirty="0">
                <a:latin typeface="Arial"/>
                <a:cs typeface="Arial"/>
              </a:rPr>
              <a:t>él </a:t>
            </a:r>
            <a:r>
              <a:rPr lang="es-ES" sz="1200" dirty="0">
                <a:latin typeface="Arial"/>
                <a:cs typeface="Arial"/>
              </a:rPr>
              <a:t>le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dijo:</a:t>
            </a:r>
            <a:endParaRPr lang="es-ES" sz="1200" dirty="0">
              <a:latin typeface="Arial"/>
              <a:cs typeface="Arial"/>
            </a:endParaRPr>
          </a:p>
          <a:p>
            <a:pPr marL="31750">
              <a:lnSpc>
                <a:spcPts val="900"/>
              </a:lnSpc>
            </a:pPr>
            <a:r>
              <a:rPr lang="es-ES" sz="1200" spc="-5" dirty="0">
                <a:latin typeface="Arial"/>
                <a:cs typeface="Arial"/>
              </a:rPr>
              <a:t>«Por decir esto, puedes irte.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demonio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ha </a:t>
            </a:r>
            <a:r>
              <a:rPr lang="es-ES" sz="1200" dirty="0">
                <a:latin typeface="Arial"/>
                <a:cs typeface="Arial"/>
              </a:rPr>
              <a:t>salido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tu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hija».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08:10:51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194310">
              <a:lnSpc>
                <a:spcPts val="980"/>
              </a:lnSpc>
            </a:pPr>
            <a:r>
              <a:rPr lang="es-ES" sz="1200" dirty="0">
                <a:latin typeface="Arial"/>
                <a:cs typeface="Arial"/>
              </a:rPr>
              <a:t>Facilite un </a:t>
            </a:r>
            <a:r>
              <a:rPr lang="es-ES" sz="1200" spc="-5" dirty="0">
                <a:latin typeface="Arial"/>
                <a:cs typeface="Arial"/>
              </a:rPr>
              <a:t>intercambio </a:t>
            </a:r>
            <a:r>
              <a:rPr lang="es-ES" sz="1200" dirty="0">
                <a:latin typeface="Arial"/>
                <a:cs typeface="Arial"/>
              </a:rPr>
              <a:t>en el </a:t>
            </a:r>
            <a:r>
              <a:rPr lang="es-ES" sz="1200" spc="-5" dirty="0">
                <a:latin typeface="Arial"/>
                <a:cs typeface="Arial"/>
              </a:rPr>
              <a:t>grupo grande en </a:t>
            </a:r>
            <a:r>
              <a:rPr lang="es-ES" sz="1200" dirty="0">
                <a:latin typeface="Arial"/>
                <a:cs typeface="Arial"/>
              </a:rPr>
              <a:t>torno a </a:t>
            </a:r>
            <a:r>
              <a:rPr lang="es-ES" sz="1200" spc="-5" dirty="0">
                <a:latin typeface="Arial"/>
                <a:cs typeface="Arial"/>
              </a:rPr>
              <a:t>la siguiente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pregunta:</a:t>
            </a:r>
            <a:endParaRPr lang="es-ES" sz="1200" dirty="0">
              <a:latin typeface="Arial"/>
              <a:cs typeface="Arial"/>
            </a:endParaRPr>
          </a:p>
          <a:p>
            <a:pPr marL="31750" marR="236220">
              <a:lnSpc>
                <a:spcPts val="980"/>
              </a:lnSpc>
              <a:spcBef>
                <a:spcPts val="45"/>
              </a:spcBef>
            </a:pPr>
            <a:r>
              <a:rPr lang="es-ES" sz="1200" dirty="0">
                <a:latin typeface="Arial"/>
                <a:cs typeface="Arial"/>
              </a:rPr>
              <a:t>¿Cuáles son </a:t>
            </a:r>
            <a:r>
              <a:rPr lang="es-ES" sz="1200" spc="-5" dirty="0">
                <a:latin typeface="Arial"/>
                <a:cs typeface="Arial"/>
              </a:rPr>
              <a:t>las barreras </a:t>
            </a:r>
            <a:r>
              <a:rPr lang="es-ES" sz="1200" dirty="0">
                <a:latin typeface="Arial"/>
                <a:cs typeface="Arial"/>
              </a:rPr>
              <a:t>culturales </a:t>
            </a:r>
            <a:r>
              <a:rPr lang="es-ES" sz="1200" spc="-5" dirty="0">
                <a:latin typeface="Arial"/>
                <a:cs typeface="Arial"/>
              </a:rPr>
              <a:t>que </a:t>
            </a:r>
            <a:r>
              <a:rPr lang="es-ES" sz="1200" dirty="0">
                <a:latin typeface="Arial"/>
                <a:cs typeface="Arial"/>
              </a:rPr>
              <a:t>Jesús </a:t>
            </a:r>
            <a:r>
              <a:rPr lang="es-ES" sz="1200" spc="-5" dirty="0">
                <a:latin typeface="Arial"/>
                <a:cs typeface="Arial"/>
              </a:rPr>
              <a:t>está cruzando en este</a:t>
            </a:r>
            <a:r>
              <a:rPr lang="es-ES" sz="1200" spc="-4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encuentro?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5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08:10:52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1800" dirty="0">
              <a:latin typeface="Arial"/>
              <a:cs typeface="Arial"/>
            </a:endParaRPr>
          </a:p>
          <a:p>
            <a:pPr marL="31750" marR="374650">
              <a:lnSpc>
                <a:spcPts val="980"/>
              </a:lnSpc>
            </a:pPr>
            <a:r>
              <a:rPr lang="es-ES" sz="1200" dirty="0">
                <a:latin typeface="Arial"/>
                <a:cs typeface="Arial"/>
              </a:rPr>
              <a:t>Ahora compartiremos en torno a</a:t>
            </a:r>
            <a:r>
              <a:rPr lang="es-ES" sz="1200" spc="-5" dirty="0">
                <a:latin typeface="Arial"/>
                <a:cs typeface="Arial"/>
              </a:rPr>
              <a:t> estas preguntas en  pequeños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grupos.</a:t>
            </a:r>
            <a:endParaRPr lang="es-ES" sz="1200" dirty="0">
              <a:latin typeface="Arial"/>
              <a:cs typeface="Arial"/>
            </a:endParaRPr>
          </a:p>
          <a:p>
            <a:pPr marL="31750" marR="163830">
              <a:lnSpc>
                <a:spcPts val="1010"/>
              </a:lnSpc>
              <a:spcBef>
                <a:spcPts val="20"/>
              </a:spcBef>
            </a:pPr>
            <a:r>
              <a:rPr lang="es-ES" sz="1200" spc="-5" dirty="0">
                <a:latin typeface="Arial"/>
                <a:cs typeface="Arial"/>
              </a:rPr>
              <a:t>1. Cuando </a:t>
            </a:r>
            <a:r>
              <a:rPr lang="es-ES" sz="1200" dirty="0">
                <a:latin typeface="Arial"/>
                <a:cs typeface="Arial"/>
              </a:rPr>
              <a:t>Jesús </a:t>
            </a:r>
            <a:r>
              <a:rPr lang="es-ES" sz="1200" spc="-5" dirty="0">
                <a:latin typeface="Arial"/>
                <a:cs typeface="Arial"/>
              </a:rPr>
              <a:t>puso </a:t>
            </a:r>
            <a:r>
              <a:rPr lang="es-ES" sz="1200" dirty="0">
                <a:latin typeface="Arial"/>
                <a:cs typeface="Arial"/>
              </a:rPr>
              <a:t>a prueba su fe, ¿cómo </a:t>
            </a:r>
            <a:r>
              <a:rPr lang="es-ES" sz="1200" spc="-5" dirty="0">
                <a:latin typeface="Arial"/>
                <a:cs typeface="Arial"/>
              </a:rPr>
              <a:t>reaccionó la </a:t>
            </a:r>
            <a:r>
              <a:rPr lang="es-ES" sz="1200" dirty="0">
                <a:latin typeface="Arial"/>
                <a:cs typeface="Arial"/>
              </a:rPr>
              <a:t>mujer siro-fenicia? </a:t>
            </a:r>
          </a:p>
          <a:p>
            <a:pPr marL="31750" marR="163830">
              <a:lnSpc>
                <a:spcPts val="1010"/>
              </a:lnSpc>
              <a:spcBef>
                <a:spcPts val="20"/>
              </a:spcBef>
            </a:pPr>
            <a:r>
              <a:rPr lang="es-ES" sz="1200" dirty="0">
                <a:latin typeface="Arial"/>
                <a:cs typeface="Arial"/>
              </a:rPr>
              <a:t>2. ¿Qué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nos  enseña este pasaje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misión de  Jesús?</a:t>
            </a:r>
          </a:p>
          <a:p>
            <a:pPr marL="31750" marR="170180">
              <a:lnSpc>
                <a:spcPts val="101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3. </a:t>
            </a:r>
            <a:r>
              <a:rPr lang="es-ES" sz="120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nos enseña esto </a:t>
            </a:r>
            <a:r>
              <a:rPr lang="es-ES" sz="1200" dirty="0">
                <a:latin typeface="Arial"/>
                <a:cs typeface="Arial"/>
              </a:rPr>
              <a:t>sobre cómo </a:t>
            </a:r>
            <a:r>
              <a:rPr lang="es-ES" sz="1200" spc="-5" dirty="0">
                <a:latin typeface="Arial"/>
                <a:cs typeface="Arial"/>
              </a:rPr>
              <a:t>debe  </a:t>
            </a:r>
            <a:r>
              <a:rPr lang="es-ES" sz="1200" dirty="0">
                <a:latin typeface="Arial"/>
                <a:cs typeface="Arial"/>
              </a:rPr>
              <a:t>ser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Iglesia? </a:t>
            </a:r>
          </a:p>
          <a:p>
            <a:pPr marL="31750" marR="170180">
              <a:lnSpc>
                <a:spcPts val="1010"/>
              </a:lnSpc>
              <a:spcBef>
                <a:spcPts val="30"/>
              </a:spcBef>
            </a:pPr>
            <a:r>
              <a:rPr lang="es-ES" sz="1200" spc="-5" dirty="0">
                <a:latin typeface="Arial"/>
                <a:cs typeface="Arial"/>
              </a:rPr>
              <a:t>Nota para el </a:t>
            </a:r>
            <a:r>
              <a:rPr lang="es-ES" sz="1200" dirty="0">
                <a:latin typeface="Arial"/>
                <a:cs typeface="Arial"/>
              </a:rPr>
              <a:t>facilitador: </a:t>
            </a:r>
            <a:r>
              <a:rPr lang="es-ES" sz="1200" spc="-5" dirty="0">
                <a:latin typeface="Arial"/>
                <a:cs typeface="Arial"/>
              </a:rPr>
              <a:t>20 </a:t>
            </a:r>
            <a:r>
              <a:rPr lang="es-ES" sz="1200" dirty="0">
                <a:latin typeface="Arial"/>
                <a:cs typeface="Arial"/>
              </a:rPr>
              <a:t>minutos </a:t>
            </a:r>
            <a:r>
              <a:rPr lang="es-ES" sz="1200" spc="-5" dirty="0">
                <a:latin typeface="Arial"/>
                <a:cs typeface="Arial"/>
              </a:rPr>
              <a:t>en total para la reflexión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las  </a:t>
            </a:r>
            <a:r>
              <a:rPr lang="es-ES" sz="1200" dirty="0">
                <a:latin typeface="Arial"/>
                <a:cs typeface="Arial"/>
              </a:rPr>
              <a:t>Escrituras y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intercambio.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32A0-D9C2-4782-9403-A9F874F99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2259330"/>
          </a:xfrm>
          <a:custGeom>
            <a:avLst/>
            <a:gdLst/>
            <a:ahLst/>
            <a:cxnLst/>
            <a:rect l="l" t="t" r="r" b="b"/>
            <a:pathLst>
              <a:path w="12189460" h="2259330">
                <a:moveTo>
                  <a:pt x="0" y="2258720"/>
                </a:moveTo>
                <a:lnTo>
                  <a:pt x="12188952" y="2258720"/>
                </a:lnTo>
                <a:lnTo>
                  <a:pt x="12188952" y="0"/>
                </a:lnTo>
                <a:lnTo>
                  <a:pt x="0" y="0"/>
                </a:lnTo>
                <a:lnTo>
                  <a:pt x="0" y="225872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5581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4368">
            <a:solidFill>
              <a:srgbClr val="F1E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58720"/>
            <a:ext cx="12192000" cy="459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4160" y="691742"/>
            <a:ext cx="1428749" cy="14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64195" y="856195"/>
            <a:ext cx="2486087" cy="1121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4C5FE-7E10-4C72-96C1-FD383FDB491D}"/>
              </a:ext>
            </a:extLst>
          </p:cNvPr>
          <p:cNvSpPr txBox="1"/>
          <p:nvPr/>
        </p:nvSpPr>
        <p:spPr>
          <a:xfrm>
            <a:off x="466731" y="135673"/>
            <a:ext cx="58907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rgbClr val="6A3A5D"/>
                </a:solidFill>
                <a:latin typeface="Arial Rounded MT Bold" panose="020F0704030504030204" pitchFamily="34" charset="0"/>
              </a:rPr>
              <a:t>Sesi</a:t>
            </a:r>
            <a:r>
              <a:rPr lang="es-PE" sz="4400" b="1" dirty="0">
                <a:solidFill>
                  <a:srgbClr val="6A3A5D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ón 6:</a:t>
            </a:r>
          </a:p>
          <a:p>
            <a:r>
              <a:rPr lang="es-PE" sz="4400" b="1" dirty="0">
                <a:solidFill>
                  <a:srgbClr val="6A3A5D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 puentes </a:t>
            </a:r>
          </a:p>
          <a:p>
            <a:r>
              <a:rPr lang="es-PE" sz="4400" b="1" dirty="0">
                <a:solidFill>
                  <a:srgbClr val="6A3A5D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Iglesia</a:t>
            </a:r>
            <a:endParaRPr lang="es-PE" sz="4400" b="1" dirty="0">
              <a:solidFill>
                <a:srgbClr val="6A3A5D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64C031-8ECB-478E-B814-00E10E0E8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55" y="2668069"/>
            <a:ext cx="6615290" cy="3642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A1DC91-D7AC-4216-9B3E-6A381C99F762}"/>
              </a:ext>
            </a:extLst>
          </p:cNvPr>
          <p:cNvSpPr txBox="1"/>
          <p:nvPr/>
        </p:nvSpPr>
        <p:spPr>
          <a:xfrm>
            <a:off x="3429000" y="2999498"/>
            <a:ext cx="265522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Recorriendo el Camino de la </a:t>
            </a:r>
            <a:r>
              <a:rPr lang="es-PE" sz="3200" dirty="0" err="1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Sinodalidad</a:t>
            </a:r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las Huellas del </a:t>
            </a:r>
          </a:p>
          <a:p>
            <a:pPr algn="ctr"/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Papa Francisco</a:t>
            </a:r>
            <a:r>
              <a:rPr lang="en-US" sz="23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C25A1E-EA8A-448E-86E9-F51B7A8AC4DC}"/>
              </a:ext>
            </a:extLst>
          </p:cNvPr>
          <p:cNvSpPr/>
          <p:nvPr/>
        </p:nvSpPr>
        <p:spPr>
          <a:xfrm>
            <a:off x="3093156" y="5805202"/>
            <a:ext cx="66152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Un curso de Formación en Liderazgo Sinodal de seis sesiones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B9B8C-4BB0-4E40-897D-0EB3AEB74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978" y="574940"/>
            <a:ext cx="1372239" cy="14031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5995670" cy="6858000"/>
          </a:xfrm>
          <a:custGeom>
            <a:avLst/>
            <a:gdLst/>
            <a:ahLst/>
            <a:cxnLst/>
            <a:rect l="l" t="t" r="r" b="b"/>
            <a:pathLst>
              <a:path w="5995670" h="6858000">
                <a:moveTo>
                  <a:pt x="0" y="6858000"/>
                </a:moveTo>
                <a:lnTo>
                  <a:pt x="5995237" y="6858000"/>
                </a:lnTo>
                <a:lnTo>
                  <a:pt x="599523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214513"/>
            <a:ext cx="3382010" cy="15113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9600"/>
              </a:lnSpc>
              <a:spcBef>
                <a:spcPts val="459"/>
              </a:spcBef>
            </a:pPr>
            <a:r>
              <a:rPr sz="2900" spc="25" dirty="0">
                <a:solidFill>
                  <a:srgbClr val="44131A"/>
                </a:solidFill>
                <a:cs typeface="Calibri"/>
              </a:rPr>
              <a:t>1. </a:t>
            </a:r>
            <a:r>
              <a:rPr sz="2550" spc="130" dirty="0">
                <a:solidFill>
                  <a:srgbClr val="44131A"/>
                </a:solidFill>
                <a:cs typeface="Calibri"/>
              </a:rPr>
              <a:t>Cuando </a:t>
            </a:r>
            <a:r>
              <a:rPr sz="2550" spc="105" dirty="0">
                <a:solidFill>
                  <a:srgbClr val="44131A"/>
                </a:solidFill>
                <a:cs typeface="Calibri"/>
              </a:rPr>
              <a:t>Jes</a:t>
            </a:r>
            <a:r>
              <a:rPr sz="2550" spc="105" dirty="0">
                <a:solidFill>
                  <a:srgbClr val="44131A"/>
                </a:solidFill>
                <a:cs typeface="Times New Roman"/>
              </a:rPr>
              <a:t>ú</a:t>
            </a:r>
            <a:r>
              <a:rPr sz="2550" spc="105" dirty="0">
                <a:solidFill>
                  <a:srgbClr val="44131A"/>
                </a:solidFill>
                <a:cs typeface="Calibri"/>
              </a:rPr>
              <a:t>s </a:t>
            </a:r>
            <a:r>
              <a:rPr sz="2550" spc="120" dirty="0">
                <a:solidFill>
                  <a:srgbClr val="44131A"/>
                </a:solidFill>
                <a:cs typeface="Calibri"/>
              </a:rPr>
              <a:t>puso</a:t>
            </a:r>
            <a:r>
              <a:rPr sz="2550" spc="-50" dirty="0">
                <a:solidFill>
                  <a:srgbClr val="44131A"/>
                </a:solidFill>
                <a:cs typeface="Calibri"/>
              </a:rPr>
              <a:t> </a:t>
            </a:r>
            <a:r>
              <a:rPr sz="2550" spc="120" dirty="0">
                <a:solidFill>
                  <a:srgbClr val="44131A"/>
                </a:solidFill>
                <a:cs typeface="Calibri"/>
              </a:rPr>
              <a:t>a  </a:t>
            </a:r>
            <a:r>
              <a:rPr sz="2550" spc="114" dirty="0">
                <a:solidFill>
                  <a:srgbClr val="44131A"/>
                </a:solidFill>
                <a:cs typeface="Calibri"/>
              </a:rPr>
              <a:t>prueba </a:t>
            </a:r>
            <a:r>
              <a:rPr sz="2550" spc="110" dirty="0">
                <a:solidFill>
                  <a:srgbClr val="44131A"/>
                </a:solidFill>
                <a:cs typeface="Calibri"/>
              </a:rPr>
              <a:t>su </a:t>
            </a:r>
            <a:r>
              <a:rPr sz="2550" spc="85" dirty="0">
                <a:solidFill>
                  <a:srgbClr val="44131A"/>
                </a:solidFill>
                <a:cs typeface="Calibri"/>
              </a:rPr>
              <a:t>fe, </a:t>
            </a:r>
            <a:r>
              <a:rPr sz="2550" spc="130" dirty="0">
                <a:solidFill>
                  <a:srgbClr val="44131A"/>
                </a:solidFill>
                <a:cs typeface="Times New Roman"/>
              </a:rPr>
              <a:t>¿</a:t>
            </a:r>
            <a:r>
              <a:rPr sz="2550" spc="130" dirty="0">
                <a:solidFill>
                  <a:srgbClr val="44131A"/>
                </a:solidFill>
                <a:cs typeface="Calibri"/>
              </a:rPr>
              <a:t>c</a:t>
            </a:r>
            <a:r>
              <a:rPr sz="2550" spc="130" dirty="0">
                <a:solidFill>
                  <a:srgbClr val="44131A"/>
                </a:solidFill>
                <a:cs typeface="Times New Roman"/>
              </a:rPr>
              <a:t>ó</a:t>
            </a:r>
            <a:r>
              <a:rPr sz="2550" spc="130" dirty="0">
                <a:solidFill>
                  <a:srgbClr val="44131A"/>
                </a:solidFill>
                <a:cs typeface="Calibri"/>
              </a:rPr>
              <a:t>mo  </a:t>
            </a:r>
            <a:r>
              <a:rPr sz="2550" spc="100" dirty="0">
                <a:solidFill>
                  <a:srgbClr val="44131A"/>
                </a:solidFill>
                <a:cs typeface="Calibri"/>
              </a:rPr>
              <a:t>reaccion</a:t>
            </a:r>
            <a:r>
              <a:rPr sz="2550" spc="100" dirty="0">
                <a:solidFill>
                  <a:srgbClr val="44131A"/>
                </a:solidFill>
                <a:cs typeface="Times New Roman"/>
              </a:rPr>
              <a:t>ó </a:t>
            </a:r>
            <a:r>
              <a:rPr sz="2550" spc="85" dirty="0">
                <a:solidFill>
                  <a:srgbClr val="44131A"/>
                </a:solidFill>
                <a:cs typeface="Calibri"/>
              </a:rPr>
              <a:t>la </a:t>
            </a:r>
            <a:r>
              <a:rPr sz="2550" spc="120" dirty="0">
                <a:solidFill>
                  <a:srgbClr val="44131A"/>
                </a:solidFill>
                <a:cs typeface="Calibri"/>
              </a:rPr>
              <a:t>mujer  </a:t>
            </a:r>
            <a:r>
              <a:rPr sz="2550" spc="95" dirty="0">
                <a:solidFill>
                  <a:srgbClr val="44131A"/>
                </a:solidFill>
                <a:cs typeface="Calibri"/>
              </a:rPr>
              <a:t>sirofenicia</a:t>
            </a:r>
            <a:r>
              <a:rPr sz="2550" spc="95" dirty="0">
                <a:solidFill>
                  <a:srgbClr val="44131A"/>
                </a:solidFill>
                <a:latin typeface="Calibri"/>
                <a:cs typeface="Calibri"/>
              </a:rPr>
              <a:t>?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048901"/>
            <a:ext cx="3661410" cy="26466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just">
              <a:lnSpc>
                <a:spcPct val="89300"/>
              </a:lnSpc>
              <a:spcBef>
                <a:spcPts val="470"/>
              </a:spcBef>
              <a:buSzPct val="113725"/>
              <a:buAutoNum type="arabicPeriod" startAt="2"/>
              <a:tabLst>
                <a:tab pos="397510" algn="l"/>
              </a:tabLst>
            </a:pPr>
            <a:r>
              <a:rPr sz="2550" spc="130" dirty="0">
                <a:solidFill>
                  <a:srgbClr val="44131A"/>
                </a:solidFill>
                <a:cs typeface="Calibri"/>
              </a:rPr>
              <a:t>¿Qué </a:t>
            </a:r>
            <a:r>
              <a:rPr sz="2550" spc="120" dirty="0">
                <a:solidFill>
                  <a:srgbClr val="44131A"/>
                </a:solidFill>
                <a:cs typeface="Calibri"/>
              </a:rPr>
              <a:t>nos enseña </a:t>
            </a:r>
            <a:r>
              <a:rPr sz="2550" spc="105" dirty="0">
                <a:solidFill>
                  <a:srgbClr val="44131A"/>
                </a:solidFill>
                <a:cs typeface="Calibri"/>
              </a:rPr>
              <a:t>este  pasaje </a:t>
            </a:r>
            <a:r>
              <a:rPr sz="2550" spc="110" dirty="0">
                <a:solidFill>
                  <a:srgbClr val="44131A"/>
                </a:solidFill>
                <a:cs typeface="Calibri"/>
              </a:rPr>
              <a:t>sobre </a:t>
            </a:r>
            <a:r>
              <a:rPr sz="2550" spc="85" dirty="0">
                <a:solidFill>
                  <a:srgbClr val="44131A"/>
                </a:solidFill>
                <a:cs typeface="Calibri"/>
              </a:rPr>
              <a:t>la </a:t>
            </a:r>
            <a:r>
              <a:rPr sz="2550" spc="105" dirty="0">
                <a:solidFill>
                  <a:srgbClr val="44131A"/>
                </a:solidFill>
                <a:cs typeface="Calibri"/>
              </a:rPr>
              <a:t>misión</a:t>
            </a:r>
            <a:r>
              <a:rPr sz="2550" spc="-155" dirty="0">
                <a:solidFill>
                  <a:srgbClr val="44131A"/>
                </a:solidFill>
                <a:cs typeface="Calibri"/>
              </a:rPr>
              <a:t> </a:t>
            </a:r>
            <a:r>
              <a:rPr sz="2550" spc="125" dirty="0">
                <a:solidFill>
                  <a:srgbClr val="44131A"/>
                </a:solidFill>
                <a:cs typeface="Calibri"/>
              </a:rPr>
              <a:t>de  </a:t>
            </a:r>
            <a:r>
              <a:rPr sz="2550" spc="105" dirty="0">
                <a:solidFill>
                  <a:srgbClr val="44131A"/>
                </a:solidFill>
                <a:cs typeface="Calibri"/>
              </a:rPr>
              <a:t>Jesús?</a:t>
            </a:r>
            <a:endParaRPr sz="255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4131A"/>
              </a:buClr>
              <a:buFont typeface="Calibri"/>
              <a:buAutoNum type="arabicPeriod" startAt="2"/>
            </a:pPr>
            <a:endParaRPr sz="2550" dirty="0">
              <a:cs typeface="Calibri"/>
            </a:endParaRPr>
          </a:p>
          <a:p>
            <a:pPr marL="12700" marR="102870">
              <a:lnSpc>
                <a:spcPct val="89300"/>
              </a:lnSpc>
              <a:buSzPct val="113725"/>
              <a:buFont typeface="Calibri"/>
              <a:buAutoNum type="arabicPeriod" startAt="2"/>
              <a:tabLst>
                <a:tab pos="396875" algn="l"/>
              </a:tabLst>
            </a:pPr>
            <a:r>
              <a:rPr sz="2550" spc="130" dirty="0">
                <a:solidFill>
                  <a:srgbClr val="44131A"/>
                </a:solidFill>
                <a:cs typeface="Times New Roman"/>
              </a:rPr>
              <a:t>¿</a:t>
            </a:r>
            <a:r>
              <a:rPr sz="2550" spc="130" dirty="0">
                <a:solidFill>
                  <a:srgbClr val="44131A"/>
                </a:solidFill>
                <a:cs typeface="Calibri"/>
              </a:rPr>
              <a:t>Qu</a:t>
            </a:r>
            <a:r>
              <a:rPr sz="2550" spc="130" dirty="0">
                <a:solidFill>
                  <a:srgbClr val="44131A"/>
                </a:solidFill>
                <a:cs typeface="Times New Roman"/>
              </a:rPr>
              <a:t>é </a:t>
            </a:r>
            <a:r>
              <a:rPr sz="2550" spc="120" dirty="0">
                <a:solidFill>
                  <a:srgbClr val="44131A"/>
                </a:solidFill>
                <a:cs typeface="Calibri"/>
              </a:rPr>
              <a:t>nos ense</a:t>
            </a:r>
            <a:r>
              <a:rPr sz="2550" spc="120" dirty="0">
                <a:solidFill>
                  <a:srgbClr val="44131A"/>
                </a:solidFill>
                <a:cs typeface="Times New Roman"/>
              </a:rPr>
              <a:t>ñ</a:t>
            </a:r>
            <a:r>
              <a:rPr sz="2550" spc="120" dirty="0">
                <a:solidFill>
                  <a:srgbClr val="44131A"/>
                </a:solidFill>
                <a:cs typeface="Calibri"/>
              </a:rPr>
              <a:t>a</a:t>
            </a:r>
            <a:r>
              <a:rPr sz="2550" spc="-220" dirty="0">
                <a:solidFill>
                  <a:srgbClr val="44131A"/>
                </a:solidFill>
                <a:cs typeface="Calibri"/>
              </a:rPr>
              <a:t> </a:t>
            </a:r>
            <a:r>
              <a:rPr sz="2550" spc="110" dirty="0">
                <a:solidFill>
                  <a:srgbClr val="44131A"/>
                </a:solidFill>
                <a:cs typeface="Calibri"/>
              </a:rPr>
              <a:t>esto  sobre </a:t>
            </a:r>
            <a:r>
              <a:rPr sz="2550" spc="140" dirty="0">
                <a:solidFill>
                  <a:srgbClr val="44131A"/>
                </a:solidFill>
                <a:cs typeface="Calibri"/>
              </a:rPr>
              <a:t>c</a:t>
            </a:r>
            <a:r>
              <a:rPr sz="2550" spc="140" dirty="0">
                <a:solidFill>
                  <a:srgbClr val="44131A"/>
                </a:solidFill>
                <a:cs typeface="Times New Roman"/>
              </a:rPr>
              <a:t>ó</a:t>
            </a:r>
            <a:r>
              <a:rPr sz="2550" spc="140" dirty="0">
                <a:solidFill>
                  <a:srgbClr val="44131A"/>
                </a:solidFill>
                <a:cs typeface="Calibri"/>
              </a:rPr>
              <a:t>mo </a:t>
            </a:r>
            <a:r>
              <a:rPr sz="2550" spc="125" dirty="0">
                <a:solidFill>
                  <a:srgbClr val="44131A"/>
                </a:solidFill>
                <a:cs typeface="Calibri"/>
              </a:rPr>
              <a:t>debe </a:t>
            </a:r>
            <a:r>
              <a:rPr sz="2550" spc="100" dirty="0">
                <a:solidFill>
                  <a:srgbClr val="44131A"/>
                </a:solidFill>
                <a:cs typeface="Calibri"/>
              </a:rPr>
              <a:t>ser </a:t>
            </a:r>
            <a:r>
              <a:rPr sz="2550" spc="85" dirty="0">
                <a:solidFill>
                  <a:srgbClr val="44131A"/>
                </a:solidFill>
                <a:cs typeface="Calibri"/>
              </a:rPr>
              <a:t>la  </a:t>
            </a:r>
            <a:r>
              <a:rPr sz="2550" spc="95" dirty="0">
                <a:solidFill>
                  <a:srgbClr val="44131A"/>
                </a:solidFill>
                <a:cs typeface="Calibri"/>
              </a:rPr>
              <a:t>Iglesia?</a:t>
            </a:r>
            <a:endParaRPr sz="2550" dirty="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8286" y="0"/>
            <a:ext cx="6193713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4643" y="567944"/>
            <a:ext cx="3412604" cy="571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798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0322"/>
            <a:ext cx="12189460" cy="2955290"/>
          </a:xfrm>
          <a:custGeom>
            <a:avLst/>
            <a:gdLst/>
            <a:ahLst/>
            <a:cxnLst/>
            <a:rect l="l" t="t" r="r" b="b"/>
            <a:pathLst>
              <a:path w="12189460" h="2955290">
                <a:moveTo>
                  <a:pt x="0" y="2955048"/>
                </a:moveTo>
                <a:lnTo>
                  <a:pt x="12188952" y="2955048"/>
                </a:lnTo>
                <a:lnTo>
                  <a:pt x="12188952" y="0"/>
                </a:lnTo>
                <a:lnTo>
                  <a:pt x="0" y="0"/>
                </a:lnTo>
                <a:lnTo>
                  <a:pt x="0" y="2955048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5459"/>
          </a:xfrm>
          <a:custGeom>
            <a:avLst/>
            <a:gdLst/>
            <a:ahLst/>
            <a:cxnLst/>
            <a:rect l="l" t="t" r="r" b="b"/>
            <a:pathLst>
              <a:path w="12189460" h="6855459">
                <a:moveTo>
                  <a:pt x="12188952" y="0"/>
                </a:moveTo>
                <a:lnTo>
                  <a:pt x="12188952" y="6855371"/>
                </a:lnTo>
                <a:lnTo>
                  <a:pt x="0" y="6855371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390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5903" y="567944"/>
            <a:ext cx="5716857" cy="5716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8555" y="2904693"/>
            <a:ext cx="30924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250" dirty="0">
                <a:solidFill>
                  <a:srgbClr val="FFFFFF"/>
                </a:solidFill>
                <a:latin typeface="Calibri"/>
                <a:cs typeface="Calibri"/>
              </a:rPr>
              <a:t>Presentación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78C24-44A5-4228-83C2-F41FD0BBC836}"/>
              </a:ext>
            </a:extLst>
          </p:cNvPr>
          <p:cNvSpPr txBox="1"/>
          <p:nvPr/>
        </p:nvSpPr>
        <p:spPr>
          <a:xfrm>
            <a:off x="1524000" y="2743200"/>
            <a:ext cx="2971800" cy="1015663"/>
          </a:xfrm>
          <a:prstGeom prst="rect">
            <a:avLst/>
          </a:prstGeom>
          <a:solidFill>
            <a:srgbClr val="FEDFD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6000" b="1" dirty="0">
                <a:solidFill>
                  <a:srgbClr val="BA7D78"/>
                </a:solidFill>
                <a:latin typeface="Arial Rounded MT Bold" panose="020F0704030504030204" pitchFamily="34" charset="0"/>
              </a:rPr>
              <a:t>Cultura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1335" y="1684693"/>
            <a:ext cx="9858375" cy="341824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1912620">
              <a:lnSpc>
                <a:spcPts val="4240"/>
              </a:lnSpc>
              <a:spcBef>
                <a:spcPts val="254"/>
              </a:spcBef>
            </a:pPr>
            <a:r>
              <a:rPr lang="es-PE" sz="3550" b="1" spc="229" dirty="0">
                <a:solidFill>
                  <a:srgbClr val="44131A"/>
                </a:solidFill>
                <a:cs typeface="Calibri"/>
              </a:rPr>
              <a:t>Las </a:t>
            </a:r>
            <a:r>
              <a:rPr lang="es-PE" sz="3550" b="1" spc="215" dirty="0">
                <a:solidFill>
                  <a:srgbClr val="44131A"/>
                </a:solidFill>
                <a:cs typeface="Calibri"/>
              </a:rPr>
              <a:t>culturas </a:t>
            </a:r>
            <a:r>
              <a:rPr lang="es-PE" sz="3550" b="1" spc="235" dirty="0">
                <a:solidFill>
                  <a:srgbClr val="44131A"/>
                </a:solidFill>
                <a:cs typeface="Calibri"/>
              </a:rPr>
              <a:t>tienen ideas y maneras de expresarlas</a:t>
            </a:r>
            <a:r>
              <a:rPr lang="es-PE" sz="3550" b="1" spc="220" dirty="0">
                <a:solidFill>
                  <a:srgbClr val="44131A"/>
                </a:solidFill>
                <a:cs typeface="Calibri"/>
              </a:rPr>
              <a:t>.</a:t>
            </a:r>
            <a:endParaRPr lang="es-PE" sz="3550" dirty="0">
              <a:cs typeface="Calibri"/>
            </a:endParaRPr>
          </a:p>
          <a:p>
            <a:pPr marL="12700" marR="5080">
              <a:lnSpc>
                <a:spcPts val="3410"/>
              </a:lnSpc>
              <a:spcBef>
                <a:spcPts val="1025"/>
              </a:spcBef>
            </a:pPr>
            <a:r>
              <a:rPr lang="es-PE" sz="2850" spc="114" dirty="0">
                <a:solidFill>
                  <a:srgbClr val="44131A"/>
                </a:solidFill>
                <a:cs typeface="Calibri"/>
              </a:rPr>
              <a:t>Las culturas </a:t>
            </a:r>
            <a:r>
              <a:rPr lang="es-PE" sz="2850" spc="120" dirty="0">
                <a:solidFill>
                  <a:srgbClr val="44131A"/>
                </a:solidFill>
                <a:cs typeface="Calibri"/>
              </a:rPr>
              <a:t>tienen creencias </a:t>
            </a:r>
            <a:r>
              <a:rPr lang="es-PE" sz="2850" spc="125" dirty="0">
                <a:solidFill>
                  <a:srgbClr val="44131A"/>
                </a:solidFill>
                <a:cs typeface="Calibri"/>
              </a:rPr>
              <a:t>acerca de </a:t>
            </a:r>
            <a:r>
              <a:rPr lang="es-PE" sz="2850" spc="110" dirty="0">
                <a:solidFill>
                  <a:srgbClr val="44131A"/>
                </a:solidFill>
                <a:cs typeface="Calibri"/>
              </a:rPr>
              <a:t>Dios, de ellas</a:t>
            </a:r>
            <a:r>
              <a:rPr lang="es-PE" sz="2850" spc="95" dirty="0">
                <a:solidFill>
                  <a:srgbClr val="44131A"/>
                </a:solidFill>
                <a:cs typeface="Arial"/>
              </a:rPr>
              <a:t> </a:t>
            </a:r>
            <a:r>
              <a:rPr lang="es-PE" sz="2850" spc="145" dirty="0">
                <a:solidFill>
                  <a:srgbClr val="44131A"/>
                </a:solidFill>
                <a:cs typeface="Calibri"/>
              </a:rPr>
              <a:t>mismas </a:t>
            </a:r>
            <a:r>
              <a:rPr lang="es-PE" sz="2850" spc="125" dirty="0">
                <a:solidFill>
                  <a:srgbClr val="44131A"/>
                </a:solidFill>
                <a:cs typeface="Calibri"/>
              </a:rPr>
              <a:t>y de otros</a:t>
            </a:r>
            <a:r>
              <a:rPr lang="es-PE" sz="2850" spc="140" dirty="0">
                <a:solidFill>
                  <a:srgbClr val="44131A"/>
                </a:solidFill>
                <a:cs typeface="Calibri"/>
              </a:rPr>
              <a:t>. </a:t>
            </a:r>
            <a:r>
              <a:rPr lang="es-PE" sz="2850" spc="114" dirty="0">
                <a:solidFill>
                  <a:srgbClr val="44131A"/>
                </a:solidFill>
                <a:cs typeface="Calibri"/>
              </a:rPr>
              <a:t>Las culturas </a:t>
            </a:r>
            <a:r>
              <a:rPr lang="es-PE" sz="2850" spc="125" dirty="0">
                <a:solidFill>
                  <a:srgbClr val="44131A"/>
                </a:solidFill>
                <a:cs typeface="Calibri"/>
              </a:rPr>
              <a:t>tienen </a:t>
            </a:r>
            <a:r>
              <a:rPr lang="es-PE" sz="2850" spc="114" dirty="0">
                <a:solidFill>
                  <a:srgbClr val="44131A"/>
                </a:solidFill>
                <a:cs typeface="Calibri"/>
              </a:rPr>
              <a:t>valores </a:t>
            </a:r>
            <a:r>
              <a:rPr lang="es-PE" sz="2850" spc="145" dirty="0">
                <a:solidFill>
                  <a:srgbClr val="44131A"/>
                </a:solidFill>
                <a:cs typeface="Calibri"/>
              </a:rPr>
              <a:t>que </a:t>
            </a:r>
            <a:r>
              <a:rPr lang="es-PE" sz="2850" spc="140" dirty="0">
                <a:solidFill>
                  <a:srgbClr val="44131A"/>
                </a:solidFill>
                <a:cs typeface="Calibri"/>
              </a:rPr>
              <a:t>dan </a:t>
            </a:r>
            <a:r>
              <a:rPr lang="es-PE" sz="2850" spc="135" dirty="0">
                <a:solidFill>
                  <a:srgbClr val="44131A"/>
                </a:solidFill>
                <a:cs typeface="Calibri"/>
              </a:rPr>
              <a:t>forma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135" dirty="0">
                <a:solidFill>
                  <a:srgbClr val="44131A"/>
                </a:solidFill>
                <a:cs typeface="Calibri"/>
              </a:rPr>
              <a:t>a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su manera </a:t>
            </a:r>
            <a:r>
              <a:rPr lang="es-PE" sz="2850" spc="14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850" spc="6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95" dirty="0">
                <a:solidFill>
                  <a:srgbClr val="44131A"/>
                </a:solidFill>
                <a:cs typeface="Calibri"/>
              </a:rPr>
              <a:t>vivir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125" dirty="0">
                <a:solidFill>
                  <a:srgbClr val="44131A"/>
                </a:solidFill>
                <a:cs typeface="Calibri"/>
              </a:rPr>
              <a:t>y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14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850" spc="6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114" dirty="0">
                <a:solidFill>
                  <a:srgbClr val="44131A"/>
                </a:solidFill>
                <a:cs typeface="Calibri"/>
              </a:rPr>
              <a:t>interactuar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140" dirty="0">
                <a:solidFill>
                  <a:srgbClr val="44131A"/>
                </a:solidFill>
                <a:cs typeface="Calibri"/>
              </a:rPr>
              <a:t>con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otros</a:t>
            </a:r>
            <a:r>
              <a:rPr lang="es-PE" sz="2850" spc="140" dirty="0">
                <a:solidFill>
                  <a:srgbClr val="44131A"/>
                </a:solidFill>
                <a:cs typeface="Calibri"/>
              </a:rPr>
              <a:t>.</a:t>
            </a:r>
            <a:r>
              <a:rPr lang="es-PE" sz="2850" spc="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850" spc="114" dirty="0">
                <a:solidFill>
                  <a:srgbClr val="44131A"/>
                </a:solidFill>
                <a:cs typeface="Calibri"/>
              </a:rPr>
              <a:t>Las culturas tienen un </a:t>
            </a:r>
            <a:r>
              <a:rPr lang="es-PE" sz="2850" spc="120" dirty="0">
                <a:solidFill>
                  <a:srgbClr val="44131A"/>
                </a:solidFill>
                <a:cs typeface="Calibri"/>
              </a:rPr>
              <a:t>lenguaje que transmite sus </a:t>
            </a:r>
            <a:r>
              <a:rPr lang="es-PE" sz="2850" spc="110" dirty="0">
                <a:solidFill>
                  <a:srgbClr val="44131A"/>
                </a:solidFill>
                <a:cs typeface="Calibri"/>
              </a:rPr>
              <a:t>ideas, </a:t>
            </a:r>
            <a:r>
              <a:rPr lang="es-PE" sz="2850" spc="120" dirty="0">
                <a:solidFill>
                  <a:srgbClr val="44131A"/>
                </a:solidFill>
                <a:cs typeface="Calibri"/>
              </a:rPr>
              <a:t>sentimientos </a:t>
            </a:r>
            <a:r>
              <a:rPr lang="es-PE" sz="2850" spc="125" dirty="0">
                <a:solidFill>
                  <a:srgbClr val="44131A"/>
                </a:solidFill>
                <a:cs typeface="Calibri"/>
              </a:rPr>
              <a:t>y maneras de vivir</a:t>
            </a:r>
            <a:r>
              <a:rPr sz="2850" spc="110" dirty="0">
                <a:solidFill>
                  <a:srgbClr val="44131A"/>
                </a:solidFill>
                <a:latin typeface="Calibri"/>
                <a:cs typeface="Calibri"/>
              </a:rPr>
              <a:t>.</a:t>
            </a:r>
            <a:endParaRPr sz="28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19666"/>
            <a:ext cx="1371599" cy="254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91335" y="1688615"/>
            <a:ext cx="9624695" cy="283988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550" b="1" spc="229" dirty="0">
                <a:solidFill>
                  <a:srgbClr val="44131A"/>
                </a:solidFill>
                <a:latin typeface="Calibri"/>
                <a:cs typeface="Calibri"/>
              </a:rPr>
              <a:t>Las </a:t>
            </a:r>
            <a:r>
              <a:rPr sz="3550" b="1" spc="215" dirty="0">
                <a:solidFill>
                  <a:srgbClr val="44131A"/>
                </a:solidFill>
                <a:latin typeface="Calibri"/>
                <a:cs typeface="Calibri"/>
              </a:rPr>
              <a:t>culturas </a:t>
            </a:r>
            <a:r>
              <a:rPr sz="3550" b="1" spc="235" dirty="0">
                <a:solidFill>
                  <a:srgbClr val="44131A"/>
                </a:solidFill>
                <a:latin typeface="Calibri"/>
                <a:cs typeface="Calibri"/>
              </a:rPr>
              <a:t>tienen</a:t>
            </a:r>
            <a:r>
              <a:rPr sz="3550" b="1" spc="-10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550" b="1" spc="245" dirty="0">
                <a:solidFill>
                  <a:srgbClr val="44131A"/>
                </a:solidFill>
                <a:latin typeface="Calibri"/>
                <a:cs typeface="Calibri"/>
              </a:rPr>
              <a:t>comportamientos.</a:t>
            </a:r>
            <a:endParaRPr sz="3550" dirty="0">
              <a:latin typeface="Calibri"/>
              <a:cs typeface="Calibri"/>
            </a:endParaRPr>
          </a:p>
          <a:p>
            <a:pPr marL="12700" marR="5080">
              <a:lnSpc>
                <a:spcPct val="109800"/>
              </a:lnSpc>
              <a:spcBef>
                <a:spcPts val="1135"/>
              </a:spcBef>
            </a:pPr>
            <a:r>
              <a:rPr lang="es-PE" sz="2850" spc="114" dirty="0">
                <a:solidFill>
                  <a:srgbClr val="44131A"/>
                </a:solidFill>
                <a:latin typeface="Calibri"/>
                <a:cs typeface="Calibri"/>
              </a:rPr>
              <a:t>Las culturas </a:t>
            </a:r>
            <a:r>
              <a:rPr lang="es-PE" sz="2850" spc="120" dirty="0">
                <a:solidFill>
                  <a:srgbClr val="44131A"/>
                </a:solidFill>
                <a:latin typeface="Calibri"/>
                <a:cs typeface="Calibri"/>
              </a:rPr>
              <a:t>tienen reglas acerca de qu</a:t>
            </a:r>
            <a:r>
              <a:rPr lang="es-PE" sz="2850" spc="120" dirty="0">
                <a:solidFill>
                  <a:srgbClr val="4413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PE" sz="2850" spc="14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850" spc="135" dirty="0">
                <a:solidFill>
                  <a:srgbClr val="44131A"/>
                </a:solidFill>
                <a:latin typeface="Calibri"/>
                <a:cs typeface="Calibri"/>
              </a:rPr>
              <a:t>comportamiento es propio o impropio</a:t>
            </a:r>
            <a:r>
              <a:rPr lang="es-PE" sz="2850" spc="125" dirty="0">
                <a:solidFill>
                  <a:srgbClr val="44131A"/>
                </a:solidFill>
                <a:latin typeface="Calibri"/>
                <a:cs typeface="Calibri"/>
              </a:rPr>
              <a:t>. Los </a:t>
            </a:r>
            <a:r>
              <a:rPr lang="es-PE" sz="2850" spc="105" dirty="0">
                <a:solidFill>
                  <a:srgbClr val="44131A"/>
                </a:solidFill>
                <a:latin typeface="Calibri"/>
                <a:cs typeface="Calibri"/>
              </a:rPr>
              <a:t>roles, </a:t>
            </a:r>
            <a:r>
              <a:rPr lang="es-PE" sz="2850" spc="130" dirty="0">
                <a:solidFill>
                  <a:srgbClr val="44131A"/>
                </a:solidFill>
                <a:latin typeface="Calibri"/>
                <a:cs typeface="Calibri"/>
              </a:rPr>
              <a:t>por </a:t>
            </a:r>
            <a:r>
              <a:rPr lang="es-PE" sz="2850" spc="125" dirty="0">
                <a:solidFill>
                  <a:srgbClr val="44131A"/>
                </a:solidFill>
                <a:latin typeface="Calibri"/>
                <a:cs typeface="Calibri"/>
              </a:rPr>
              <a:t>ejemplo, dentro </a:t>
            </a:r>
            <a:r>
              <a:rPr lang="es-PE" sz="2850" spc="14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lang="es-PE" sz="2850" spc="95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lang="es-PE" sz="2850" spc="-5" dirty="0">
                <a:solidFill>
                  <a:srgbClr val="44131A"/>
                </a:solidFill>
                <a:latin typeface="Calibri"/>
                <a:cs typeface="Calibri"/>
              </a:rPr>
              <a:t>familia, tienen características distintas.  Ellas tienen sus maneras d</a:t>
            </a:r>
            <a:r>
              <a:rPr lang="es-PE" sz="2850" spc="140" dirty="0">
                <a:solidFill>
                  <a:srgbClr val="44131A"/>
                </a:solidFill>
                <a:latin typeface="Calibri"/>
                <a:cs typeface="Calibri"/>
              </a:rPr>
              <a:t>e </a:t>
            </a:r>
            <a:r>
              <a:rPr lang="es-PE" sz="2850" spc="114" dirty="0">
                <a:solidFill>
                  <a:srgbClr val="44131A"/>
                </a:solidFill>
                <a:latin typeface="Calibri"/>
                <a:cs typeface="Calibri"/>
              </a:rPr>
              <a:t>celebrar </a:t>
            </a:r>
            <a:r>
              <a:rPr lang="es-PE" sz="2850" spc="125" dirty="0">
                <a:solidFill>
                  <a:srgbClr val="44131A"/>
                </a:solidFill>
                <a:latin typeface="Calibri"/>
                <a:cs typeface="Calibri"/>
              </a:rPr>
              <a:t>y de </a:t>
            </a:r>
            <a:r>
              <a:rPr lang="es-PE" sz="2850" spc="130" dirty="0">
                <a:solidFill>
                  <a:srgbClr val="44131A"/>
                </a:solidFill>
                <a:latin typeface="Calibri"/>
                <a:cs typeface="Calibri"/>
              </a:rPr>
              <a:t>mostrar</a:t>
            </a:r>
            <a:r>
              <a:rPr lang="es-PE" sz="2850" spc="-85" dirty="0">
                <a:solidFill>
                  <a:srgbClr val="44131A"/>
                </a:solidFill>
                <a:latin typeface="Calibri"/>
                <a:cs typeface="Calibri"/>
              </a:rPr>
              <a:t> la </a:t>
            </a:r>
            <a:r>
              <a:rPr lang="es-PE" sz="2850" spc="105" dirty="0">
                <a:solidFill>
                  <a:srgbClr val="44131A"/>
                </a:solidFill>
                <a:latin typeface="Calibri"/>
                <a:cs typeface="Calibri"/>
              </a:rPr>
              <a:t>hospitalidad.</a:t>
            </a:r>
            <a:endParaRPr lang="es-PE" sz="28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49892"/>
            <a:ext cx="1371599" cy="254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1335" y="1482840"/>
            <a:ext cx="9547225" cy="3636637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lang="es-PE" sz="3550" b="1" spc="229" dirty="0">
                <a:solidFill>
                  <a:srgbClr val="44131A"/>
                </a:solidFill>
                <a:cs typeface="Calibri"/>
              </a:rPr>
              <a:t>Las </a:t>
            </a:r>
            <a:r>
              <a:rPr lang="es-PE" sz="3550" b="1" spc="215" dirty="0">
                <a:solidFill>
                  <a:srgbClr val="44131A"/>
                </a:solidFill>
                <a:cs typeface="Calibri"/>
              </a:rPr>
              <a:t>culturas </a:t>
            </a:r>
            <a:r>
              <a:rPr lang="es-PE" sz="3550" b="1" spc="235" dirty="0">
                <a:solidFill>
                  <a:srgbClr val="44131A"/>
                </a:solidFill>
                <a:cs typeface="Calibri"/>
              </a:rPr>
              <a:t>tienen </a:t>
            </a:r>
            <a:r>
              <a:rPr lang="es-PE" sz="3550" b="1" spc="245" dirty="0">
                <a:solidFill>
                  <a:srgbClr val="44131A"/>
                </a:solidFill>
                <a:cs typeface="Calibri"/>
              </a:rPr>
              <a:t>dimensiones materiales</a:t>
            </a:r>
            <a:r>
              <a:rPr lang="es-PE" sz="3550" b="1" spc="220" dirty="0">
                <a:solidFill>
                  <a:srgbClr val="44131A"/>
                </a:solidFill>
                <a:cs typeface="Calibri"/>
              </a:rPr>
              <a:t>.</a:t>
            </a:r>
            <a:endParaRPr lang="es-PE" sz="3550" dirty="0">
              <a:cs typeface="Calibri"/>
            </a:endParaRPr>
          </a:p>
          <a:p>
            <a:pPr marL="12700" marR="5080">
              <a:lnSpc>
                <a:spcPct val="109800"/>
              </a:lnSpc>
              <a:spcBef>
                <a:spcPts val="1170"/>
              </a:spcBef>
            </a:pPr>
            <a:r>
              <a:rPr lang="es-PE" sz="2650" spc="110" dirty="0">
                <a:solidFill>
                  <a:srgbClr val="44131A"/>
                </a:solidFill>
                <a:cs typeface="Calibri"/>
              </a:rPr>
              <a:t>Las </a:t>
            </a:r>
            <a:r>
              <a:rPr lang="es-PE" sz="2650" spc="105" dirty="0">
                <a:solidFill>
                  <a:srgbClr val="44131A"/>
                </a:solidFill>
                <a:cs typeface="Calibri"/>
              </a:rPr>
              <a:t>culturas son materiales,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tienen </a:t>
            </a:r>
            <a:r>
              <a:rPr lang="es-PE" sz="2650" spc="105" dirty="0">
                <a:solidFill>
                  <a:srgbClr val="44131A"/>
                </a:solidFill>
                <a:cs typeface="Calibri"/>
              </a:rPr>
              <a:t>signos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externos </a:t>
            </a:r>
            <a:r>
              <a:rPr lang="es-PE" sz="2650" spc="135" dirty="0">
                <a:solidFill>
                  <a:srgbClr val="44131A"/>
                </a:solidFill>
                <a:cs typeface="Calibri"/>
              </a:rPr>
              <a:t>que</a:t>
            </a:r>
            <a:r>
              <a:rPr lang="es-PE" sz="2650" spc="-39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650" spc="120" dirty="0">
                <a:solidFill>
                  <a:srgbClr val="44131A"/>
                </a:solidFill>
                <a:cs typeface="Calibri"/>
              </a:rPr>
              <a:t>expresan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y  </a:t>
            </a:r>
            <a:r>
              <a:rPr lang="es-PE" sz="2650" spc="100" dirty="0">
                <a:solidFill>
                  <a:srgbClr val="44131A"/>
                </a:solidFill>
                <a:cs typeface="Calibri"/>
              </a:rPr>
              <a:t>reflejan 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sus ideas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y </a:t>
            </a:r>
            <a:r>
              <a:rPr lang="es-PE" sz="2650" spc="105" dirty="0">
                <a:solidFill>
                  <a:srgbClr val="44131A"/>
                </a:solidFill>
                <a:cs typeface="Calibri"/>
              </a:rPr>
              <a:t>creencias. 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Las </a:t>
            </a:r>
            <a:r>
              <a:rPr lang="es-PE" sz="2650" spc="105" dirty="0">
                <a:solidFill>
                  <a:srgbClr val="44131A"/>
                </a:solidFill>
                <a:cs typeface="Calibri"/>
              </a:rPr>
              <a:t>culturas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tienen sus comidas </a:t>
            </a:r>
            <a:r>
              <a:rPr lang="es-PE" sz="2650" spc="105" dirty="0">
                <a:solidFill>
                  <a:srgbClr val="44131A"/>
                </a:solidFill>
                <a:cs typeface="Calibri"/>
              </a:rPr>
              <a:t>especiales </a:t>
            </a:r>
            <a:r>
              <a:rPr lang="es-PE" sz="2650" spc="90" dirty="0">
                <a:solidFill>
                  <a:srgbClr val="44131A"/>
                </a:solidFill>
                <a:cs typeface="Calibri"/>
              </a:rPr>
              <a:t>(lo </a:t>
            </a:r>
            <a:r>
              <a:rPr lang="es-PE" sz="2650" spc="135" dirty="0">
                <a:solidFill>
                  <a:srgbClr val="44131A"/>
                </a:solidFill>
                <a:cs typeface="Calibri"/>
              </a:rPr>
              <a:t>que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se </a:t>
            </a:r>
            <a:r>
              <a:rPr lang="es-PE" sz="2650" spc="145" dirty="0">
                <a:solidFill>
                  <a:srgbClr val="44131A"/>
                </a:solidFill>
                <a:cs typeface="Calibri"/>
              </a:rPr>
              <a:t>come cada</a:t>
            </a:r>
            <a:r>
              <a:rPr lang="es-PE" sz="2650" spc="9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d</a:t>
            </a:r>
            <a:r>
              <a:rPr lang="es-PE" sz="2650" spc="110" dirty="0">
                <a:solidFill>
                  <a:srgbClr val="44131A"/>
                </a:solidFill>
                <a:cs typeface="Arial"/>
              </a:rPr>
              <a:t>í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a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y lo que se come </a:t>
            </a:r>
            <a:r>
              <a:rPr lang="es-PE" sz="2650" spc="135" dirty="0">
                <a:solidFill>
                  <a:srgbClr val="44131A"/>
                </a:solidFill>
                <a:cs typeface="Calibri"/>
              </a:rPr>
              <a:t>en 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ocasiones  </a:t>
            </a:r>
            <a:r>
              <a:rPr lang="es-PE" sz="2650" spc="100" dirty="0">
                <a:solidFill>
                  <a:srgbClr val="44131A"/>
                </a:solidFill>
                <a:cs typeface="Calibri"/>
              </a:rPr>
              <a:t>especiales).</a:t>
            </a:r>
            <a:endParaRPr lang="es-PE" sz="2650" dirty="0">
              <a:cs typeface="Calibri"/>
            </a:endParaRPr>
          </a:p>
          <a:p>
            <a:pPr marL="12700" marR="25400">
              <a:lnSpc>
                <a:spcPct val="109800"/>
              </a:lnSpc>
              <a:spcBef>
                <a:spcPts val="15"/>
              </a:spcBef>
            </a:pPr>
            <a:r>
              <a:rPr lang="es-PE" sz="2650" spc="110" dirty="0">
                <a:solidFill>
                  <a:srgbClr val="44131A"/>
                </a:solidFill>
                <a:cs typeface="Calibri"/>
              </a:rPr>
              <a:t>Entre </a:t>
            </a:r>
            <a:r>
              <a:rPr lang="es-PE" sz="2650" spc="105" dirty="0">
                <a:solidFill>
                  <a:srgbClr val="44131A"/>
                </a:solidFill>
                <a:cs typeface="Calibri"/>
              </a:rPr>
              <a:t>otras cosas, el</a:t>
            </a:r>
            <a:r>
              <a:rPr lang="es-PE" sz="2650" spc="90" dirty="0">
                <a:solidFill>
                  <a:srgbClr val="44131A"/>
                </a:solidFill>
                <a:cs typeface="Calibri"/>
              </a:rPr>
              <a:t>las t</a:t>
            </a:r>
            <a:r>
              <a:rPr lang="es-PE" sz="2650" spc="125" dirty="0">
                <a:solidFill>
                  <a:srgbClr val="44131A"/>
                </a:solidFill>
                <a:cs typeface="Calibri"/>
              </a:rPr>
              <a:t>ambi</a:t>
            </a:r>
            <a:r>
              <a:rPr lang="es-PE" sz="2650" spc="125" dirty="0">
                <a:solidFill>
                  <a:srgbClr val="44131A"/>
                </a:solidFill>
                <a:cs typeface="Arial"/>
              </a:rPr>
              <a:t>é</a:t>
            </a:r>
            <a:r>
              <a:rPr lang="es-PE" sz="2650" spc="125" dirty="0">
                <a:solidFill>
                  <a:srgbClr val="44131A"/>
                </a:solidFill>
                <a:cs typeface="Calibri"/>
              </a:rPr>
              <a:t>n incluy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en modos</a:t>
            </a:r>
            <a:r>
              <a:rPr lang="es-PE" sz="2650" spc="12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650" spc="110" dirty="0">
                <a:solidFill>
                  <a:srgbClr val="44131A"/>
                </a:solidFill>
                <a:cs typeface="Arial"/>
              </a:rPr>
              <a:t>ú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nicos</a:t>
            </a:r>
            <a:r>
              <a:rPr lang="es-PE" sz="2650" spc="-30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650" spc="130" dirty="0">
                <a:solidFill>
                  <a:srgbClr val="44131A"/>
                </a:solidFill>
                <a:cs typeface="Calibri"/>
              </a:rPr>
              <a:t>de  </a:t>
            </a:r>
            <a:r>
              <a:rPr lang="es-PE" sz="2650" spc="100" dirty="0">
                <a:solidFill>
                  <a:srgbClr val="44131A"/>
                </a:solidFill>
                <a:cs typeface="Calibri"/>
              </a:rPr>
              <a:t>vestir </a:t>
            </a:r>
            <a:r>
              <a:rPr lang="es-PE" sz="2650" spc="114" dirty="0">
                <a:solidFill>
                  <a:srgbClr val="44131A"/>
                </a:solidFill>
                <a:cs typeface="Calibri"/>
              </a:rPr>
              <a:t>y de </a:t>
            </a:r>
            <a:r>
              <a:rPr lang="es-PE" sz="2650" spc="125" dirty="0">
                <a:solidFill>
                  <a:srgbClr val="44131A"/>
                </a:solidFill>
                <a:cs typeface="Calibri"/>
              </a:rPr>
              <a:t>amueblar 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sus</a:t>
            </a:r>
            <a:r>
              <a:rPr lang="es-PE" sz="2650" spc="-12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650" spc="110" dirty="0">
                <a:solidFill>
                  <a:srgbClr val="44131A"/>
                </a:solidFill>
                <a:cs typeface="Calibri"/>
              </a:rPr>
              <a:t>hogares.</a:t>
            </a:r>
            <a:endParaRPr lang="es-PE" sz="265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49906"/>
            <a:ext cx="1371599" cy="254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0D3E9C2-E212-4599-AF68-18EDE1EB6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17865" r="49" b="25882"/>
          <a:stretch>
            <a:fillRect/>
          </a:stretch>
        </p:blipFill>
        <p:spPr>
          <a:xfrm>
            <a:off x="17143" y="3708"/>
            <a:ext cx="12162246" cy="6841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85601-57C8-4927-B401-DC50F0A74B0E}"/>
              </a:ext>
            </a:extLst>
          </p:cNvPr>
          <p:cNvSpPr txBox="1"/>
          <p:nvPr/>
        </p:nvSpPr>
        <p:spPr>
          <a:xfrm>
            <a:off x="1143000" y="2971800"/>
            <a:ext cx="7239000" cy="2800767"/>
          </a:xfrm>
          <a:prstGeom prst="rect">
            <a:avLst/>
          </a:prstGeom>
          <a:solidFill>
            <a:srgbClr val="FEDFD6"/>
          </a:solidFill>
        </p:spPr>
        <p:txBody>
          <a:bodyPr wrap="square" rtlCol="0">
            <a:spAutoFit/>
          </a:bodyPr>
          <a:lstStyle/>
          <a:p>
            <a:r>
              <a:rPr lang="es-PE" sz="8800" b="1" dirty="0">
                <a:solidFill>
                  <a:srgbClr val="BA7D78"/>
                </a:solidFill>
                <a:latin typeface="Arial Rounded MT Bold" panose="020F0704030504030204" pitchFamily="34" charset="0"/>
              </a:rPr>
              <a:t>Humildad Cultural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930" y="-60826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7216" y="1246098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A29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216" y="5608027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2F7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1879" y="519315"/>
            <a:ext cx="1050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latin typeface="Calibri"/>
                <a:cs typeface="Calibri"/>
              </a:rPr>
              <a:t>apertur</a:t>
            </a:r>
            <a:r>
              <a:rPr sz="2000" spc="140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1879" y="1275854"/>
            <a:ext cx="3086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latin typeface="Calibri"/>
                <a:cs typeface="Calibri"/>
              </a:rPr>
              <a:t>autorreflexión </a:t>
            </a:r>
            <a:r>
              <a:rPr sz="2000" spc="90" dirty="0">
                <a:latin typeface="Calibri"/>
                <a:cs typeface="Calibri"/>
              </a:rPr>
              <a:t>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conciencia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1879" y="2110244"/>
            <a:ext cx="2818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latin typeface="Calibri"/>
                <a:cs typeface="Calibri"/>
              </a:rPr>
              <a:t>aprendizaje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permanente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1879" y="2942094"/>
            <a:ext cx="32785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latin typeface="Calibri"/>
                <a:cs typeface="Calibri"/>
              </a:rPr>
              <a:t>responsabilidad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institucional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1879" y="3773944"/>
            <a:ext cx="3024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2000" spc="90" dirty="0">
                <a:latin typeface="Calibri"/>
                <a:cs typeface="Calibri"/>
              </a:rPr>
              <a:t>empatía y </a:t>
            </a:r>
            <a:r>
              <a:rPr lang="es-PE" sz="2000" spc="95" dirty="0">
                <a:latin typeface="Calibri"/>
                <a:cs typeface="Calibri"/>
              </a:rPr>
              <a:t>compasión</a:t>
            </a:r>
            <a:r>
              <a:rPr lang="es-PE" sz="2000" spc="-95" dirty="0">
                <a:latin typeface="Calibri"/>
                <a:cs typeface="Calibri"/>
              </a:rPr>
              <a:t> </a:t>
            </a:r>
            <a:endParaRPr lang="es-PE"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6475" y="455472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A792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6939" y="1636166"/>
            <a:ext cx="2484755" cy="23958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270"/>
              </a:spcBef>
            </a:pPr>
            <a:r>
              <a:rPr sz="3900" b="1" spc="225" dirty="0">
                <a:solidFill>
                  <a:srgbClr val="FFFFFF"/>
                </a:solidFill>
                <a:latin typeface="Calibri"/>
                <a:cs typeface="Calibri"/>
              </a:rPr>
              <a:t>Atributos  </a:t>
            </a:r>
            <a:r>
              <a:rPr sz="3900" b="1" spc="229" dirty="0">
                <a:solidFill>
                  <a:srgbClr val="FFFFFF"/>
                </a:solidFill>
                <a:latin typeface="Calibri"/>
                <a:cs typeface="Calibri"/>
              </a:rPr>
              <a:t>clave </a:t>
            </a:r>
            <a:r>
              <a:rPr sz="3900" b="1" spc="28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9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210" dirty="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sz="3900" b="1" spc="275" dirty="0">
                <a:solidFill>
                  <a:srgbClr val="FFFFFF"/>
                </a:solidFill>
                <a:latin typeface="Calibri"/>
                <a:cs typeface="Calibri"/>
              </a:rPr>
              <a:t>humildad  </a:t>
            </a:r>
            <a:r>
              <a:rPr sz="3900" b="1" spc="220" dirty="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07216" y="2034184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9C9F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7216" y="2868777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769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7216" y="3703383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4991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7216" y="4537976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3986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5D3A20-9924-4D9D-9796-D2BBE625790E}"/>
              </a:ext>
            </a:extLst>
          </p:cNvPr>
          <p:cNvSpPr txBox="1"/>
          <p:nvPr/>
        </p:nvSpPr>
        <p:spPr>
          <a:xfrm>
            <a:off x="4881879" y="4626540"/>
            <a:ext cx="320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vivir “orientado a los dem</a:t>
            </a:r>
            <a:r>
              <a:rPr lang="es-PE" sz="2000" dirty="0"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PE" sz="2000" dirty="0"/>
              <a:t>s</a:t>
            </a:r>
            <a:r>
              <a:rPr lang="en-US" sz="2000" dirty="0"/>
              <a:t>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954F2C-EC9B-499A-8714-BB7A72134BE2}"/>
              </a:ext>
            </a:extLst>
          </p:cNvPr>
          <p:cNvSpPr txBox="1"/>
          <p:nvPr/>
        </p:nvSpPr>
        <p:spPr>
          <a:xfrm>
            <a:off x="4881879" y="575619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reconocer los desequilibrios del poder y equilibrarlos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2D3B7-CCB8-4B88-8532-28534ACFC51A}"/>
              </a:ext>
            </a:extLst>
          </p:cNvPr>
          <p:cNvSpPr txBox="1"/>
          <p:nvPr/>
        </p:nvSpPr>
        <p:spPr>
          <a:xfrm>
            <a:off x="1219200" y="3048000"/>
            <a:ext cx="7162800" cy="2554545"/>
          </a:xfrm>
          <a:prstGeom prst="rect">
            <a:avLst/>
          </a:prstGeom>
          <a:solidFill>
            <a:srgbClr val="FEDFD6"/>
          </a:solidFill>
        </p:spPr>
        <p:txBody>
          <a:bodyPr wrap="square" rtlCol="0">
            <a:spAutoFit/>
          </a:bodyPr>
          <a:lstStyle/>
          <a:p>
            <a:r>
              <a:rPr lang="es-PE" sz="8000" b="1" dirty="0">
                <a:solidFill>
                  <a:srgbClr val="BA7D78"/>
                </a:solidFill>
                <a:latin typeface="Arial Rounded MT Bold" panose="020F0704030504030204" pitchFamily="34" charset="0"/>
              </a:rPr>
              <a:t>Competencia intercultural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05" y="1075397"/>
            <a:ext cx="5332095" cy="461728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1300" marR="5080" indent="-229235">
              <a:lnSpc>
                <a:spcPts val="2930"/>
              </a:lnSpc>
              <a:spcBef>
                <a:spcPts val="204"/>
              </a:spcBef>
              <a:buClr>
                <a:srgbClr val="A62C52"/>
              </a:buClr>
              <a:buSzPct val="114285"/>
              <a:buFont typeface="Arial"/>
              <a:buChar char="•"/>
              <a:tabLst>
                <a:tab pos="240665" algn="l"/>
              </a:tabLst>
            </a:pPr>
            <a:r>
              <a:rPr lang="es-PE" sz="2450" spc="110" dirty="0">
                <a:solidFill>
                  <a:srgbClr val="44131A"/>
                </a:solidFill>
                <a:cs typeface="Calibri"/>
              </a:rPr>
              <a:t>Conocimiento de </a:t>
            </a:r>
            <a:r>
              <a:rPr lang="es-PE" sz="2450" spc="135" dirty="0">
                <a:solidFill>
                  <a:srgbClr val="44131A"/>
                </a:solidFill>
                <a:cs typeface="Calibri"/>
              </a:rPr>
              <a:t>más </a:t>
            </a:r>
            <a:r>
              <a:rPr lang="es-PE" sz="2450" spc="12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450" spc="-18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50" spc="120" dirty="0">
                <a:solidFill>
                  <a:srgbClr val="44131A"/>
                </a:solidFill>
                <a:cs typeface="Calibri"/>
              </a:rPr>
              <a:t>una </a:t>
            </a:r>
            <a:r>
              <a:rPr lang="es-PE" sz="2450" spc="100" dirty="0">
                <a:solidFill>
                  <a:srgbClr val="44131A"/>
                </a:solidFill>
                <a:cs typeface="Calibri"/>
              </a:rPr>
              <a:t>perspectiva cultural en diferentes temas</a:t>
            </a:r>
            <a:endParaRPr lang="es-PE" sz="2450" dirty="0">
              <a:cs typeface="Calibri"/>
            </a:endParaRPr>
          </a:p>
          <a:p>
            <a:pPr marL="241300" marR="779780" indent="-229235">
              <a:lnSpc>
                <a:spcPts val="2930"/>
              </a:lnSpc>
              <a:spcBef>
                <a:spcPts val="1315"/>
              </a:spcBef>
              <a:buClr>
                <a:srgbClr val="A62C52"/>
              </a:buClr>
              <a:buSzPct val="114285"/>
              <a:buFont typeface="Arial"/>
              <a:buChar char="•"/>
              <a:tabLst>
                <a:tab pos="240665" algn="l"/>
              </a:tabLst>
            </a:pPr>
            <a:r>
              <a:rPr lang="es-PE" sz="2450" spc="110" dirty="0">
                <a:solidFill>
                  <a:srgbClr val="44131A"/>
                </a:solidFill>
                <a:cs typeface="Calibri"/>
              </a:rPr>
              <a:t>Conocimiento de las </a:t>
            </a:r>
            <a:r>
              <a:rPr lang="es-PE" sz="2450" spc="95" dirty="0">
                <a:solidFill>
                  <a:srgbClr val="44131A"/>
                </a:solidFill>
                <a:cs typeface="Calibri"/>
              </a:rPr>
              <a:t>diferentes </a:t>
            </a:r>
            <a:r>
              <a:rPr lang="es-PE" sz="2450" spc="100" dirty="0">
                <a:solidFill>
                  <a:srgbClr val="44131A"/>
                </a:solidFill>
                <a:cs typeface="Calibri"/>
              </a:rPr>
              <a:t>interpretaciones </a:t>
            </a:r>
            <a:r>
              <a:rPr lang="es-PE" sz="2450" spc="120" dirty="0">
                <a:solidFill>
                  <a:srgbClr val="44131A"/>
                </a:solidFill>
                <a:cs typeface="Calibri"/>
              </a:rPr>
              <a:t>de un</a:t>
            </a:r>
            <a:r>
              <a:rPr lang="es-PE" sz="2450" spc="80" dirty="0">
                <a:solidFill>
                  <a:srgbClr val="44131A"/>
                </a:solidFill>
                <a:cs typeface="Calibri"/>
              </a:rPr>
              <a:t>a </a:t>
            </a:r>
            <a:r>
              <a:rPr lang="es-PE" sz="2450" spc="130" dirty="0">
                <a:solidFill>
                  <a:srgbClr val="44131A"/>
                </a:solidFill>
                <a:cs typeface="Calibri"/>
              </a:rPr>
              <a:t>misma </a:t>
            </a:r>
            <a:r>
              <a:rPr lang="es-PE" sz="2450" spc="100" dirty="0">
                <a:solidFill>
                  <a:srgbClr val="44131A"/>
                </a:solidFill>
                <a:cs typeface="Calibri"/>
              </a:rPr>
              <a:t>realidad</a:t>
            </a:r>
            <a:r>
              <a:rPr lang="es-PE" sz="2450" spc="-8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50" spc="90" dirty="0">
                <a:solidFill>
                  <a:srgbClr val="44131A"/>
                </a:solidFill>
                <a:cs typeface="Calibri"/>
              </a:rPr>
              <a:t>cultural</a:t>
            </a:r>
            <a:endParaRPr lang="es-PE" sz="2450" dirty="0">
              <a:cs typeface="Calibri"/>
            </a:endParaRPr>
          </a:p>
          <a:p>
            <a:pPr marL="241300" marR="337820" indent="-229235">
              <a:lnSpc>
                <a:spcPts val="2930"/>
              </a:lnSpc>
              <a:spcBef>
                <a:spcPts val="1315"/>
              </a:spcBef>
              <a:buClr>
                <a:srgbClr val="A62C52"/>
              </a:buClr>
              <a:buSzPct val="114285"/>
              <a:buFont typeface="Arial"/>
              <a:buChar char="•"/>
              <a:tabLst>
                <a:tab pos="240665" algn="l"/>
              </a:tabLst>
            </a:pPr>
            <a:r>
              <a:rPr lang="es-PE" sz="2450" spc="110" dirty="0">
                <a:solidFill>
                  <a:srgbClr val="44131A"/>
                </a:solidFill>
                <a:cs typeface="Calibri"/>
              </a:rPr>
              <a:t>Conocimiento </a:t>
            </a:r>
            <a:r>
              <a:rPr lang="es-PE" sz="2450" spc="120" dirty="0">
                <a:solidFill>
                  <a:srgbClr val="44131A"/>
                </a:solidFill>
                <a:cs typeface="Calibri"/>
              </a:rPr>
              <a:t>de </a:t>
            </a:r>
            <a:r>
              <a:rPr lang="es-PE" sz="2450" spc="80" dirty="0">
                <a:solidFill>
                  <a:srgbClr val="44131A"/>
                </a:solidFill>
                <a:cs typeface="Calibri"/>
              </a:rPr>
              <a:t>las </a:t>
            </a:r>
            <a:r>
              <a:rPr lang="es-PE" sz="2450" spc="105" dirty="0">
                <a:solidFill>
                  <a:srgbClr val="44131A"/>
                </a:solidFill>
                <a:cs typeface="Calibri"/>
              </a:rPr>
              <a:t>dinámicas en general </a:t>
            </a:r>
            <a:r>
              <a:rPr lang="es-PE" sz="2450" spc="120" dirty="0">
                <a:solidFill>
                  <a:srgbClr val="44131A"/>
                </a:solidFill>
                <a:cs typeface="Calibri"/>
              </a:rPr>
              <a:t>de </a:t>
            </a:r>
            <a:r>
              <a:rPr lang="es-PE" sz="2450" spc="80" dirty="0">
                <a:solidFill>
                  <a:srgbClr val="44131A"/>
                </a:solidFill>
                <a:cs typeface="Calibri"/>
              </a:rPr>
              <a:t>la </a:t>
            </a:r>
            <a:r>
              <a:rPr lang="es-PE" sz="2450" spc="105" dirty="0">
                <a:solidFill>
                  <a:srgbClr val="44131A"/>
                </a:solidFill>
                <a:cs typeface="Calibri"/>
              </a:rPr>
              <a:t>comunicación</a:t>
            </a:r>
            <a:r>
              <a:rPr lang="es-PE" sz="2450" spc="1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50" spc="90" dirty="0">
                <a:solidFill>
                  <a:srgbClr val="44131A"/>
                </a:solidFill>
                <a:cs typeface="Calibri"/>
              </a:rPr>
              <a:t>intercultural</a:t>
            </a:r>
            <a:endParaRPr lang="es-PE" sz="2450" dirty="0">
              <a:cs typeface="Calibri"/>
            </a:endParaRPr>
          </a:p>
          <a:p>
            <a:pPr marL="241935" marR="475615" indent="-229235">
              <a:lnSpc>
                <a:spcPts val="2930"/>
              </a:lnSpc>
              <a:spcBef>
                <a:spcPts val="1320"/>
              </a:spcBef>
              <a:buClr>
                <a:srgbClr val="A62C52"/>
              </a:buClr>
              <a:buSzPct val="114285"/>
              <a:buFont typeface="Arial"/>
              <a:buChar char="•"/>
              <a:tabLst>
                <a:tab pos="240665" algn="l"/>
              </a:tabLst>
            </a:pPr>
            <a:r>
              <a:rPr lang="es-PE" sz="2450" spc="160" dirty="0">
                <a:solidFill>
                  <a:srgbClr val="44131A"/>
                </a:solidFill>
                <a:cs typeface="Calibri"/>
              </a:rPr>
              <a:t>Conocimiento </a:t>
            </a:r>
            <a:r>
              <a:rPr lang="es-PE" sz="2450" spc="180" dirty="0">
                <a:solidFill>
                  <a:srgbClr val="44131A"/>
                </a:solidFill>
                <a:cs typeface="Calibri"/>
              </a:rPr>
              <a:t>de algún lenguaje ade</a:t>
            </a:r>
            <a:r>
              <a:rPr lang="es-PE" sz="2450" spc="195" dirty="0">
                <a:solidFill>
                  <a:srgbClr val="44131A"/>
                </a:solidFill>
                <a:cs typeface="Calibri"/>
              </a:rPr>
              <a:t>más</a:t>
            </a:r>
            <a:r>
              <a:rPr lang="es-PE" sz="2450" spc="-18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50" spc="180" dirty="0">
                <a:solidFill>
                  <a:srgbClr val="44131A"/>
                </a:solidFill>
                <a:cs typeface="Calibri"/>
              </a:rPr>
              <a:t>del propio</a:t>
            </a:r>
            <a:endParaRPr lang="es-PE" sz="245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6809" y="1019632"/>
            <a:ext cx="4674716" cy="481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074453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9AA90-5051-4037-B3F4-27D4DA0CC9E6}"/>
              </a:ext>
            </a:extLst>
          </p:cNvPr>
          <p:cNvSpPr txBox="1"/>
          <p:nvPr/>
        </p:nvSpPr>
        <p:spPr>
          <a:xfrm>
            <a:off x="7010400" y="3200400"/>
            <a:ext cx="2895600" cy="1077218"/>
          </a:xfrm>
          <a:prstGeom prst="rect">
            <a:avLst/>
          </a:prstGeom>
          <a:solidFill>
            <a:srgbClr val="FEDFD6"/>
          </a:solidFill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BA7D78"/>
                </a:solidFill>
                <a:latin typeface="Arial Rounded MT Bold" panose="020F0704030504030204" pitchFamily="34" charset="0"/>
              </a:rPr>
              <a:t>Competencia Intercultural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8" y="1060702"/>
            <a:ext cx="5179062" cy="478297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300"/>
              </a:spcBef>
              <a:buClr>
                <a:srgbClr val="A62C52"/>
              </a:buClr>
              <a:buSzPct val="112500"/>
              <a:buFont typeface="Arial"/>
              <a:buChar char="•"/>
              <a:tabLst>
                <a:tab pos="240665" algn="l"/>
              </a:tabLst>
            </a:pPr>
            <a:r>
              <a:rPr lang="es-PE" sz="3200" spc="145" dirty="0">
                <a:solidFill>
                  <a:srgbClr val="44131A"/>
                </a:solidFill>
                <a:cs typeface="Calibri"/>
              </a:rPr>
              <a:t>Capacidad </a:t>
            </a:r>
            <a:r>
              <a:rPr lang="es-PE" sz="3200" spc="160" dirty="0">
                <a:solidFill>
                  <a:srgbClr val="44131A"/>
                </a:solidFill>
                <a:cs typeface="Calibri"/>
              </a:rPr>
              <a:t>para la</a:t>
            </a:r>
            <a:r>
              <a:rPr lang="es-PE" sz="3200" spc="-5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3200" spc="140" dirty="0">
                <a:solidFill>
                  <a:srgbClr val="44131A"/>
                </a:solidFill>
                <a:cs typeface="Calibri"/>
              </a:rPr>
              <a:t>empatía</a:t>
            </a:r>
            <a:endParaRPr lang="es-PE" sz="3200" dirty="0">
              <a:cs typeface="Calibri"/>
            </a:endParaRPr>
          </a:p>
          <a:p>
            <a:pPr marL="240665" marR="1125220" indent="-228600">
              <a:lnSpc>
                <a:spcPct val="109800"/>
              </a:lnSpc>
              <a:spcBef>
                <a:spcPts val="1375"/>
              </a:spcBef>
              <a:buClr>
                <a:srgbClr val="A62C52"/>
              </a:buClr>
              <a:buSzPct val="112500"/>
              <a:buFont typeface="Arial"/>
              <a:buChar char="•"/>
              <a:tabLst>
                <a:tab pos="347345" algn="l"/>
              </a:tabLst>
            </a:pPr>
            <a:r>
              <a:rPr lang="es-PE" sz="3200" spc="145" dirty="0">
                <a:solidFill>
                  <a:srgbClr val="44131A"/>
                </a:solidFill>
                <a:cs typeface="Calibri"/>
              </a:rPr>
              <a:t>Capacidad</a:t>
            </a:r>
            <a:r>
              <a:rPr lang="es-PE" sz="3200" spc="-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3200" spc="140" dirty="0">
                <a:solidFill>
                  <a:srgbClr val="44131A"/>
                </a:solidFill>
                <a:cs typeface="Calibri"/>
              </a:rPr>
              <a:t>para  </a:t>
            </a:r>
            <a:r>
              <a:rPr lang="es-PE" sz="3200" spc="125" dirty="0">
                <a:solidFill>
                  <a:srgbClr val="44131A"/>
                </a:solidFill>
                <a:cs typeface="Calibri"/>
              </a:rPr>
              <a:t>tolerar</a:t>
            </a:r>
            <a:r>
              <a:rPr lang="es-PE" sz="3200" spc="105" dirty="0">
                <a:solidFill>
                  <a:srgbClr val="44131A"/>
                </a:solidFill>
                <a:cs typeface="Calibri"/>
              </a:rPr>
              <a:t>  </a:t>
            </a:r>
            <a:r>
              <a:rPr lang="es-PE" sz="3200" spc="150" dirty="0">
                <a:solidFill>
                  <a:srgbClr val="44131A"/>
                </a:solidFill>
                <a:cs typeface="Calibri"/>
              </a:rPr>
              <a:t>ambigüedades</a:t>
            </a:r>
            <a:endParaRPr lang="es-PE" sz="3200" dirty="0">
              <a:cs typeface="Calibri"/>
            </a:endParaRPr>
          </a:p>
          <a:p>
            <a:pPr marL="240665" marR="781050" indent="-228600">
              <a:lnSpc>
                <a:spcPct val="109800"/>
              </a:lnSpc>
              <a:spcBef>
                <a:spcPts val="1350"/>
              </a:spcBef>
              <a:buClr>
                <a:srgbClr val="A62C52"/>
              </a:buClr>
              <a:buSzPct val="112500"/>
              <a:buFont typeface="Arial"/>
              <a:buChar char="•"/>
              <a:tabLst>
                <a:tab pos="241300" algn="l"/>
              </a:tabLst>
            </a:pPr>
            <a:r>
              <a:rPr lang="es-PE" sz="3200" spc="145" dirty="0">
                <a:solidFill>
                  <a:srgbClr val="44131A"/>
                </a:solidFill>
                <a:cs typeface="Calibri"/>
              </a:rPr>
              <a:t>Capacidad </a:t>
            </a:r>
            <a:r>
              <a:rPr lang="es-PE" sz="3200" spc="140" dirty="0">
                <a:solidFill>
                  <a:srgbClr val="44131A"/>
                </a:solidFill>
                <a:cs typeface="Calibri"/>
              </a:rPr>
              <a:t>para  </a:t>
            </a:r>
            <a:r>
              <a:rPr lang="es-PE" sz="3200" spc="145" dirty="0">
                <a:solidFill>
                  <a:srgbClr val="44131A"/>
                </a:solidFill>
                <a:cs typeface="Calibri"/>
              </a:rPr>
              <a:t>adaptar </a:t>
            </a:r>
            <a:r>
              <a:rPr lang="es-PE" sz="3200" spc="105" dirty="0">
                <a:solidFill>
                  <a:srgbClr val="44131A"/>
                </a:solidFill>
                <a:cs typeface="Calibri"/>
              </a:rPr>
              <a:t>la  </a:t>
            </a:r>
            <a:r>
              <a:rPr lang="es-PE" sz="3200" spc="145" dirty="0">
                <a:solidFill>
                  <a:srgbClr val="44131A"/>
                </a:solidFill>
                <a:cs typeface="Calibri"/>
              </a:rPr>
              <a:t>comunicación </a:t>
            </a:r>
            <a:r>
              <a:rPr lang="es-PE" sz="3200" spc="140" dirty="0">
                <a:solidFill>
                  <a:srgbClr val="44131A"/>
                </a:solidFill>
                <a:cs typeface="Calibri"/>
              </a:rPr>
              <a:t>y</a:t>
            </a:r>
            <a:r>
              <a:rPr lang="es-PE" sz="3200" spc="-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3200" spc="110" dirty="0">
                <a:solidFill>
                  <a:srgbClr val="44131A"/>
                </a:solidFill>
                <a:cs typeface="Calibri"/>
              </a:rPr>
              <a:t>el  </a:t>
            </a:r>
            <a:r>
              <a:rPr lang="es-PE" sz="3200" spc="145" dirty="0">
                <a:solidFill>
                  <a:srgbClr val="44131A"/>
                </a:solidFill>
                <a:cs typeface="Calibri"/>
              </a:rPr>
              <a:t>comportamiento</a:t>
            </a:r>
            <a:endParaRPr lang="es-PE" sz="32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6809" y="1019632"/>
            <a:ext cx="4674716" cy="481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566490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3D354-69C1-4E0B-86EC-D806A833A2F9}"/>
              </a:ext>
            </a:extLst>
          </p:cNvPr>
          <p:cNvSpPr txBox="1"/>
          <p:nvPr/>
        </p:nvSpPr>
        <p:spPr>
          <a:xfrm>
            <a:off x="6858000" y="3124200"/>
            <a:ext cx="2971800" cy="1323439"/>
          </a:xfrm>
          <a:prstGeom prst="rect">
            <a:avLst/>
          </a:prstGeom>
          <a:solidFill>
            <a:srgbClr val="FEDFD6"/>
          </a:solidFill>
        </p:spPr>
        <p:txBody>
          <a:bodyPr wrap="square" rtlCol="0">
            <a:spAutoFit/>
          </a:bodyPr>
          <a:lstStyle/>
          <a:p>
            <a:r>
              <a:rPr lang="es-PE" sz="4000" b="1" dirty="0">
                <a:solidFill>
                  <a:srgbClr val="BA7D78"/>
                </a:solidFill>
              </a:rPr>
              <a:t>Competencia</a:t>
            </a:r>
          </a:p>
          <a:p>
            <a:r>
              <a:rPr lang="es-PE" sz="4000" b="1" dirty="0">
                <a:solidFill>
                  <a:srgbClr val="BA7D78"/>
                </a:solidFill>
              </a:rPr>
              <a:t>Intercultural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5680" y="2762529"/>
            <a:ext cx="7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2170" y="487527"/>
            <a:ext cx="8844591" cy="5881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144126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C1CA6-E41F-4247-BBE6-96044F2E0FCA}"/>
              </a:ext>
            </a:extLst>
          </p:cNvPr>
          <p:cNvSpPr/>
          <p:nvPr/>
        </p:nvSpPr>
        <p:spPr>
          <a:xfrm>
            <a:off x="4013201" y="3094780"/>
            <a:ext cx="4165600" cy="707886"/>
          </a:xfrm>
          <a:prstGeom prst="rect">
            <a:avLst/>
          </a:prstGeom>
          <a:solidFill>
            <a:srgbClr val="EBF6FD"/>
          </a:solidFill>
          <a:effectLst>
            <a:glow rad="101600">
              <a:srgbClr val="EBF6FD">
                <a:alpha val="60000"/>
              </a:srgb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prstClr val="black"/>
                </a:solidFill>
                <a:latin typeface="Comic Sans MS" panose="030F0902030302020204" pitchFamily="66" charset="0"/>
              </a:rPr>
              <a:t>BIENVENIDOS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82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04" y="1030147"/>
            <a:ext cx="5332095" cy="456406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40665" marR="154305" indent="-228600">
              <a:lnSpc>
                <a:spcPts val="2950"/>
              </a:lnSpc>
              <a:spcBef>
                <a:spcPts val="489"/>
              </a:spcBef>
              <a:buClr>
                <a:srgbClr val="A62C52"/>
              </a:buClr>
              <a:buSzPct val="112727"/>
              <a:buFont typeface="Arial"/>
              <a:buChar char="•"/>
              <a:tabLst>
                <a:tab pos="241300" algn="l"/>
              </a:tabLst>
            </a:pPr>
            <a:r>
              <a:rPr lang="es-PE" sz="2750" spc="120" dirty="0">
                <a:solidFill>
                  <a:srgbClr val="44131A"/>
                </a:solidFill>
                <a:cs typeface="Calibri"/>
              </a:rPr>
              <a:t>Apertura </a:t>
            </a:r>
            <a:r>
              <a:rPr lang="es-PE" sz="2750" spc="110" dirty="0">
                <a:solidFill>
                  <a:srgbClr val="44131A"/>
                </a:solidFill>
                <a:cs typeface="Calibri"/>
              </a:rPr>
              <a:t>hacia </a:t>
            </a:r>
            <a:r>
              <a:rPr lang="es-PE" sz="2750" spc="100" dirty="0">
                <a:solidFill>
                  <a:srgbClr val="44131A"/>
                </a:solidFill>
                <a:cs typeface="Calibri"/>
              </a:rPr>
              <a:t>los </a:t>
            </a:r>
            <a:r>
              <a:rPr lang="es-PE" sz="2750" spc="140" dirty="0">
                <a:solidFill>
                  <a:srgbClr val="44131A"/>
                </a:solidFill>
                <a:cs typeface="Calibri"/>
              </a:rPr>
              <a:t>demás </a:t>
            </a:r>
            <a:r>
              <a:rPr lang="es-PE" sz="2750" spc="120" dirty="0">
                <a:solidFill>
                  <a:srgbClr val="44131A"/>
                </a:solidFill>
                <a:cs typeface="Calibri"/>
              </a:rPr>
              <a:t>y hacia </a:t>
            </a:r>
            <a:r>
              <a:rPr lang="es-PE" sz="2750" spc="110" dirty="0">
                <a:solidFill>
                  <a:srgbClr val="44131A"/>
                </a:solidFill>
                <a:cs typeface="Calibri"/>
              </a:rPr>
              <a:t>otras</a:t>
            </a:r>
            <a:r>
              <a:rPr lang="es-PE" sz="2750" spc="-13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750" spc="110" dirty="0">
                <a:solidFill>
                  <a:srgbClr val="44131A"/>
                </a:solidFill>
                <a:cs typeface="Calibri"/>
              </a:rPr>
              <a:t>culturas</a:t>
            </a:r>
            <a:endParaRPr lang="es-PE" sz="2750" dirty="0">
              <a:cs typeface="Calibri"/>
            </a:endParaRPr>
          </a:p>
          <a:p>
            <a:pPr marL="240665" marR="5080" indent="-228600">
              <a:lnSpc>
                <a:spcPts val="2950"/>
              </a:lnSpc>
              <a:spcBef>
                <a:spcPts val="1320"/>
              </a:spcBef>
              <a:buClr>
                <a:srgbClr val="A62C52"/>
              </a:buClr>
              <a:buSzPct val="112727"/>
              <a:buFont typeface="Arial"/>
              <a:buChar char="•"/>
              <a:tabLst>
                <a:tab pos="241300" algn="l"/>
              </a:tabLst>
            </a:pPr>
            <a:r>
              <a:rPr lang="es-PE" sz="2750" spc="135" dirty="0">
                <a:solidFill>
                  <a:srgbClr val="44131A"/>
                </a:solidFill>
                <a:cs typeface="Calibri"/>
              </a:rPr>
              <a:t>Deseo de </a:t>
            </a:r>
            <a:r>
              <a:rPr lang="es-PE" sz="2750" spc="125" dirty="0">
                <a:solidFill>
                  <a:srgbClr val="44131A"/>
                </a:solidFill>
                <a:cs typeface="Calibri"/>
              </a:rPr>
              <a:t>aprender </a:t>
            </a:r>
            <a:r>
              <a:rPr lang="es-PE" sz="2750" spc="120" dirty="0">
                <a:solidFill>
                  <a:srgbClr val="44131A"/>
                </a:solidFill>
                <a:cs typeface="Calibri"/>
              </a:rPr>
              <a:t>y </a:t>
            </a:r>
            <a:r>
              <a:rPr lang="es-PE" sz="2750" spc="100" dirty="0">
                <a:solidFill>
                  <a:srgbClr val="44131A"/>
                </a:solidFill>
                <a:cs typeface="Calibri"/>
              </a:rPr>
              <a:t>participar </a:t>
            </a:r>
            <a:r>
              <a:rPr lang="es-PE" sz="2750" spc="140" dirty="0">
                <a:solidFill>
                  <a:srgbClr val="44131A"/>
                </a:solidFill>
                <a:cs typeface="Calibri"/>
              </a:rPr>
              <a:t>en</a:t>
            </a:r>
            <a:r>
              <a:rPr lang="es-PE" sz="2750" spc="-1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750" spc="110" dirty="0">
                <a:solidFill>
                  <a:srgbClr val="44131A"/>
                </a:solidFill>
                <a:cs typeface="Calibri"/>
              </a:rPr>
              <a:t>diferentes </a:t>
            </a:r>
            <a:r>
              <a:rPr lang="es-PE" sz="2750" spc="100" dirty="0">
                <a:solidFill>
                  <a:srgbClr val="44131A"/>
                </a:solidFill>
                <a:cs typeface="Calibri"/>
              </a:rPr>
              <a:t>culturas</a:t>
            </a:r>
            <a:endParaRPr lang="es-PE" sz="2750" dirty="0">
              <a:cs typeface="Calibri"/>
            </a:endParaRPr>
          </a:p>
          <a:p>
            <a:pPr marL="240665" marR="5080" indent="-228600">
              <a:lnSpc>
                <a:spcPts val="2950"/>
              </a:lnSpc>
              <a:spcBef>
                <a:spcPts val="1320"/>
              </a:spcBef>
              <a:buClr>
                <a:srgbClr val="A62C52"/>
              </a:buClr>
              <a:buSzPct val="112727"/>
              <a:buFont typeface="Arial"/>
              <a:buChar char="•"/>
              <a:tabLst>
                <a:tab pos="241300" algn="l"/>
              </a:tabLst>
            </a:pPr>
            <a:r>
              <a:rPr lang="es-PE" sz="2750" spc="114" dirty="0">
                <a:solidFill>
                  <a:srgbClr val="44131A"/>
                </a:solidFill>
                <a:cs typeface="Calibri"/>
              </a:rPr>
              <a:t>Entender </a:t>
            </a:r>
            <a:r>
              <a:rPr lang="es-PE" sz="2750" spc="-5" dirty="0">
                <a:solidFill>
                  <a:srgbClr val="44131A"/>
                </a:solidFill>
                <a:cs typeface="Calibri"/>
              </a:rPr>
              <a:t>la</a:t>
            </a:r>
            <a:r>
              <a:rPr lang="es-PE" sz="2750" spc="-9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750" spc="-5" dirty="0">
                <a:solidFill>
                  <a:srgbClr val="44131A"/>
                </a:solidFill>
                <a:cs typeface="Calibri"/>
              </a:rPr>
              <a:t>interacción intercultural </a:t>
            </a:r>
            <a:r>
              <a:rPr lang="es-PE" sz="2750" spc="155" dirty="0">
                <a:solidFill>
                  <a:srgbClr val="44131A"/>
                </a:solidFill>
                <a:cs typeface="Calibri"/>
              </a:rPr>
              <a:t>como </a:t>
            </a:r>
            <a:r>
              <a:rPr lang="es-PE" sz="2750" spc="135" dirty="0">
                <a:solidFill>
                  <a:srgbClr val="44131A"/>
                </a:solidFill>
                <a:cs typeface="Calibri"/>
              </a:rPr>
              <a:t>una </a:t>
            </a:r>
            <a:r>
              <a:rPr lang="es-PE" sz="2750" spc="130" dirty="0">
                <a:solidFill>
                  <a:srgbClr val="44131A"/>
                </a:solidFill>
                <a:cs typeface="Calibri"/>
              </a:rPr>
              <a:t>manera </a:t>
            </a:r>
            <a:r>
              <a:rPr lang="es-PE" sz="2750" spc="135" dirty="0">
                <a:solidFill>
                  <a:srgbClr val="44131A"/>
                </a:solidFill>
                <a:cs typeface="Calibri"/>
              </a:rPr>
              <a:t>de </a:t>
            </a:r>
            <a:r>
              <a:rPr lang="es-PE" sz="2750" spc="105" dirty="0">
                <a:solidFill>
                  <a:srgbClr val="44131A"/>
                </a:solidFill>
                <a:cs typeface="Calibri"/>
              </a:rPr>
              <a:t>vivir, </a:t>
            </a:r>
            <a:r>
              <a:rPr lang="es-PE" sz="2750" spc="140" dirty="0">
                <a:solidFill>
                  <a:srgbClr val="44131A"/>
                </a:solidFill>
                <a:cs typeface="Calibri"/>
              </a:rPr>
              <a:t>no </a:t>
            </a:r>
            <a:r>
              <a:rPr lang="es-PE" sz="2750" spc="155" dirty="0">
                <a:solidFill>
                  <a:srgbClr val="44131A"/>
                </a:solidFill>
                <a:cs typeface="Calibri"/>
              </a:rPr>
              <a:t>como </a:t>
            </a:r>
            <a:r>
              <a:rPr lang="es-PE" sz="2750" spc="140" dirty="0">
                <a:solidFill>
                  <a:srgbClr val="44131A"/>
                </a:solidFill>
                <a:cs typeface="Calibri"/>
              </a:rPr>
              <a:t>un </a:t>
            </a:r>
            <a:r>
              <a:rPr lang="es-PE" sz="2750" spc="130" dirty="0">
                <a:solidFill>
                  <a:srgbClr val="44131A"/>
                </a:solidFill>
                <a:cs typeface="Calibri"/>
              </a:rPr>
              <a:t>problema </a:t>
            </a:r>
            <a:r>
              <a:rPr lang="es-PE" sz="2750" spc="140" dirty="0">
                <a:solidFill>
                  <a:srgbClr val="44131A"/>
                </a:solidFill>
                <a:cs typeface="Calibri"/>
              </a:rPr>
              <a:t>que </a:t>
            </a:r>
            <a:r>
              <a:rPr lang="es-PE" sz="2750" spc="130" dirty="0">
                <a:solidFill>
                  <a:srgbClr val="44131A"/>
                </a:solidFill>
                <a:cs typeface="Calibri"/>
              </a:rPr>
              <a:t>hay</a:t>
            </a:r>
            <a:r>
              <a:rPr lang="es-PE" sz="2750" spc="-25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750" spc="140" dirty="0">
                <a:solidFill>
                  <a:srgbClr val="44131A"/>
                </a:solidFill>
                <a:cs typeface="Calibri"/>
              </a:rPr>
              <a:t>que </a:t>
            </a:r>
            <a:r>
              <a:rPr lang="es-PE" sz="2750" spc="110" dirty="0">
                <a:solidFill>
                  <a:srgbClr val="44131A"/>
                </a:solidFill>
                <a:cs typeface="Calibri"/>
              </a:rPr>
              <a:t>resolver</a:t>
            </a:r>
            <a:endParaRPr lang="es-PE" sz="2750" dirty="0"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930"/>
              </a:spcBef>
              <a:buClr>
                <a:srgbClr val="A62C52"/>
              </a:buClr>
              <a:buSzPct val="112727"/>
              <a:buFont typeface="Arial"/>
              <a:buChar char="•"/>
              <a:tabLst>
                <a:tab pos="240665" algn="l"/>
              </a:tabLst>
            </a:pPr>
            <a:r>
              <a:rPr lang="es-PE" sz="2750" spc="114" dirty="0">
                <a:solidFill>
                  <a:srgbClr val="44131A"/>
                </a:solidFill>
                <a:cs typeface="Calibri"/>
              </a:rPr>
              <a:t>Poner atención sin juzgar </a:t>
            </a:r>
            <a:endParaRPr lang="es-PE" sz="275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65"/>
              </a:spcBef>
              <a:buClr>
                <a:srgbClr val="A62C52"/>
              </a:buClr>
              <a:buSzPct val="112727"/>
              <a:buFont typeface="Arial"/>
              <a:buChar char="•"/>
              <a:tabLst>
                <a:tab pos="241300" algn="l"/>
              </a:tabLst>
            </a:pP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617976"/>
            <a:ext cx="4264660" cy="44755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0665" marR="5080">
              <a:lnSpc>
                <a:spcPts val="2950"/>
              </a:lnSpc>
              <a:spcBef>
                <a:spcPts val="490"/>
              </a:spcBef>
              <a:tabLst>
                <a:tab pos="2308860" algn="l"/>
              </a:tabLst>
            </a:pPr>
            <a:endParaRPr sz="27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6809" y="1019632"/>
            <a:ext cx="4674716" cy="4817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27053" y="3084690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530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7216" y="2238451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769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216" y="3710025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2F7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6475" y="457377"/>
            <a:ext cx="7004050" cy="0"/>
          </a:xfrm>
          <a:custGeom>
            <a:avLst/>
            <a:gdLst/>
            <a:ahLst/>
            <a:cxnLst/>
            <a:rect l="l" t="t" r="r" b="b"/>
            <a:pathLst>
              <a:path w="7004050">
                <a:moveTo>
                  <a:pt x="0" y="0"/>
                </a:moveTo>
                <a:lnTo>
                  <a:pt x="7003783" y="0"/>
                </a:lnTo>
              </a:path>
            </a:pathLst>
          </a:custGeom>
          <a:ln w="12700">
            <a:solidFill>
              <a:srgbClr val="A792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4835" y="2362200"/>
            <a:ext cx="2816861" cy="233717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225"/>
              </a:spcBef>
            </a:pPr>
            <a:r>
              <a:rPr sz="30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</a:t>
            </a:r>
            <a:r>
              <a:rPr sz="3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3000" b="1" spc="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alguien </a:t>
            </a:r>
            <a:r>
              <a:rPr sz="3000" b="1" spc="2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 </a:t>
            </a:r>
            <a:r>
              <a:rPr sz="300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 </a:t>
            </a:r>
            <a:r>
              <a:rPr sz="3000" b="1" spc="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  </a:t>
            </a:r>
            <a:r>
              <a:rPr sz="3000" b="1" spc="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611" y="88684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25050" y="683488"/>
            <a:ext cx="142430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" dirty="0">
                <a:latin typeface="Arial"/>
                <a:cs typeface="Arial"/>
              </a:rPr>
              <a:t>.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D760A8-0868-4391-9B2B-B8DB15674771}"/>
              </a:ext>
            </a:extLst>
          </p:cNvPr>
          <p:cNvSpPr txBox="1"/>
          <p:nvPr/>
        </p:nvSpPr>
        <p:spPr>
          <a:xfrm>
            <a:off x="4916651" y="683488"/>
            <a:ext cx="6785179" cy="503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lnSpc>
                <a:spcPct val="114000"/>
              </a:lnSpc>
              <a:spcBef>
                <a:spcPts val="20"/>
              </a:spcBef>
              <a:defRPr/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PE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puedo aprender de esta persona? 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Como hijo de Dios,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él o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ella es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hermana,</a:t>
            </a:r>
            <a:r>
              <a:rPr lang="es-PE"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hermano, no un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reto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que superar,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sino</a:t>
            </a:r>
            <a:r>
              <a:rPr lang="es-PE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bien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colaborador en la búsqueda</a:t>
            </a:r>
            <a:r>
              <a:rPr lang="es-PE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de puntos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en común. </a:t>
            </a:r>
          </a:p>
          <a:p>
            <a:pPr marL="12700" marR="5080" lvl="0">
              <a:lnSpc>
                <a:spcPct val="150000"/>
              </a:lnSpc>
              <a:spcBef>
                <a:spcPts val="20"/>
              </a:spcBef>
              <a:defRPr/>
            </a:pPr>
            <a:endParaRPr lang="es-PE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>
              <a:lnSpc>
                <a:spcPct val="114000"/>
              </a:lnSpc>
              <a:spcBef>
                <a:spcPts val="20"/>
              </a:spcBef>
              <a:defRPr/>
            </a:pPr>
            <a:r>
              <a:rPr lang="es-PE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¿Qué espero de</a:t>
            </a:r>
            <a:r>
              <a:rPr lang="es-PE" sz="20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este diálogo?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preguntas puedo hacer</a:t>
            </a:r>
            <a:r>
              <a:rPr lang="es-PE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ayuden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 comprender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s-PE"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creencias,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costumbres, valores</a:t>
            </a:r>
            <a:r>
              <a:rPr lang="es-PE"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E" sz="2000" spc="-25" dirty="0">
                <a:latin typeface="Arial" panose="020B0604020202020204" pitchFamily="34" charset="0"/>
                <a:cs typeface="Arial" panose="020B0604020202020204" pitchFamily="34" charset="0"/>
              </a:rPr>
              <a:t>perspectivas?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14000"/>
              </a:lnSpc>
              <a:spcBef>
                <a:spcPts val="100"/>
              </a:spcBef>
            </a:pPr>
            <a:endParaRPr lang="es-PE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14000"/>
              </a:lnSpc>
              <a:spcBef>
                <a:spcPts val="100"/>
              </a:spcBef>
            </a:pPr>
            <a:r>
              <a:rPr lang="es-PE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PE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puedo aportar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PE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conversación?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 ¿Cómo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pueden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mis valores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ayudarme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estar abierto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sz="2000" spc="-5" dirty="0">
                <a:latin typeface="Arial" panose="020B0604020202020204" pitchFamily="34" charset="0"/>
                <a:cs typeface="Arial" panose="020B0604020202020204" pitchFamily="34" charset="0"/>
              </a:rPr>
              <a:t>encontrar puntos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en común y  compromisos? </a:t>
            </a:r>
          </a:p>
          <a:p>
            <a:pPr marL="12700" lvl="0">
              <a:spcBef>
                <a:spcPts val="100"/>
              </a:spcBef>
              <a:defRPr/>
            </a:pPr>
            <a:endParaRPr lang="es-ES" dirty="0">
              <a:cs typeface="Arial"/>
            </a:endParaRPr>
          </a:p>
          <a:p>
            <a:pPr marL="12700" lvl="0">
              <a:lnSpc>
                <a:spcPts val="1015"/>
              </a:lnSpc>
              <a:spcBef>
                <a:spcPts val="100"/>
              </a:spcBef>
              <a:defRPr/>
            </a:pPr>
            <a:endParaRPr lang="es-ES" dirty="0">
              <a:latin typeface="Arial"/>
              <a:cs typeface="Arial"/>
            </a:endParaRPr>
          </a:p>
          <a:p>
            <a:pPr marL="12700" lvl="0">
              <a:lnSpc>
                <a:spcPts val="1015"/>
              </a:lnSpc>
              <a:spcBef>
                <a:spcPts val="100"/>
              </a:spcBef>
              <a:defRPr/>
            </a:pPr>
            <a:endParaRPr lang="es-E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63" y="3890066"/>
            <a:ext cx="12189460" cy="2955290"/>
          </a:xfrm>
          <a:custGeom>
            <a:avLst/>
            <a:gdLst/>
            <a:ahLst/>
            <a:cxnLst/>
            <a:rect l="l" t="t" r="r" b="b"/>
            <a:pathLst>
              <a:path w="12189460" h="2955290">
                <a:moveTo>
                  <a:pt x="0" y="2955048"/>
                </a:moveTo>
                <a:lnTo>
                  <a:pt x="12188952" y="2955048"/>
                </a:lnTo>
                <a:lnTo>
                  <a:pt x="12188952" y="0"/>
                </a:lnTo>
                <a:lnTo>
                  <a:pt x="0" y="0"/>
                </a:lnTo>
                <a:lnTo>
                  <a:pt x="0" y="2955048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5459"/>
          </a:xfrm>
          <a:custGeom>
            <a:avLst/>
            <a:gdLst/>
            <a:ahLst/>
            <a:cxnLst/>
            <a:rect l="l" t="t" r="r" b="b"/>
            <a:pathLst>
              <a:path w="12189460" h="6855459">
                <a:moveTo>
                  <a:pt x="12188952" y="0"/>
                </a:moveTo>
                <a:lnTo>
                  <a:pt x="12188952" y="6855371"/>
                </a:lnTo>
                <a:lnTo>
                  <a:pt x="0" y="6855371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390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5903" y="567944"/>
            <a:ext cx="5716857" cy="5716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600" y="2339557"/>
            <a:ext cx="4265343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000" b="1" spc="270" dirty="0">
                <a:solidFill>
                  <a:srgbClr val="FFFFFF"/>
                </a:solidFill>
                <a:latin typeface="Calibri"/>
                <a:cs typeface="Calibri"/>
              </a:rPr>
              <a:t>Compromisos</a:t>
            </a:r>
            <a:r>
              <a:rPr lang="es-PE" sz="40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000" b="1" spc="275" dirty="0">
                <a:solidFill>
                  <a:srgbClr val="FFFFFF"/>
                </a:solidFill>
                <a:latin typeface="Calibri"/>
                <a:cs typeface="Calibri"/>
              </a:rPr>
              <a:t>finales</a:t>
            </a:r>
            <a:endParaRPr lang="es-PE" sz="40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59C9F-0536-482E-AD98-B6CF68B79B57}"/>
              </a:ext>
            </a:extLst>
          </p:cNvPr>
          <p:cNvSpPr txBox="1"/>
          <p:nvPr/>
        </p:nvSpPr>
        <p:spPr>
          <a:xfrm>
            <a:off x="1524000" y="2853554"/>
            <a:ext cx="2994399" cy="923330"/>
          </a:xfrm>
          <a:prstGeom prst="rect">
            <a:avLst/>
          </a:prstGeom>
          <a:solidFill>
            <a:srgbClr val="FEDFD6"/>
          </a:solidFill>
        </p:spPr>
        <p:txBody>
          <a:bodyPr wrap="square" rtlCol="0">
            <a:spAutoFit/>
          </a:bodyPr>
          <a:lstStyle/>
          <a:p>
            <a:r>
              <a:rPr lang="es-PE" sz="5400" b="1" dirty="0">
                <a:solidFill>
                  <a:srgbClr val="BA7D78"/>
                </a:solidFill>
                <a:latin typeface="Arial Rounded MT Bold" panose="020F0704030504030204" pitchFamily="34" charset="0"/>
              </a:rPr>
              <a:t>Cultura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E586A-4C78-4B1A-9474-EFF644208100}"/>
              </a:ext>
            </a:extLst>
          </p:cNvPr>
          <p:cNvSpPr txBox="1"/>
          <p:nvPr/>
        </p:nvSpPr>
        <p:spPr>
          <a:xfrm>
            <a:off x="7427925" y="4203602"/>
            <a:ext cx="43050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pc="-10" dirty="0">
                <a:latin typeface="Arial"/>
                <a:cs typeface="Arial"/>
              </a:rPr>
              <a:t>¿De </a:t>
            </a:r>
            <a:r>
              <a:rPr lang="es-ES" sz="2000" spc="-5" dirty="0">
                <a:latin typeface="Arial"/>
                <a:cs typeface="Arial"/>
              </a:rPr>
              <a:t>qué  </a:t>
            </a:r>
            <a:r>
              <a:rPr lang="es-ES" sz="2000" dirty="0">
                <a:latin typeface="Arial"/>
                <a:cs typeface="Arial"/>
              </a:rPr>
              <a:t>manera </a:t>
            </a:r>
            <a:r>
              <a:rPr lang="es-ES" sz="2000" spc="-5" dirty="0">
                <a:latin typeface="Arial"/>
                <a:cs typeface="Arial"/>
              </a:rPr>
              <a:t>puede practicar la humildad </a:t>
            </a:r>
            <a:r>
              <a:rPr lang="es-ES" sz="2000" dirty="0">
                <a:latin typeface="Arial"/>
                <a:cs typeface="Arial"/>
              </a:rPr>
              <a:t>cultural </a:t>
            </a:r>
            <a:r>
              <a:rPr lang="es-ES" sz="2000" spc="-5" dirty="0">
                <a:latin typeface="Arial"/>
                <a:cs typeface="Arial"/>
              </a:rPr>
              <a:t>en </a:t>
            </a:r>
            <a:r>
              <a:rPr lang="es-ES" sz="2000" dirty="0">
                <a:latin typeface="Arial"/>
                <a:cs typeface="Arial"/>
              </a:rPr>
              <a:t>su </a:t>
            </a:r>
            <a:r>
              <a:rPr lang="es-ES" sz="2000" spc="-15" dirty="0">
                <a:latin typeface="Arial"/>
                <a:cs typeface="Arial"/>
              </a:rPr>
              <a:t>situación</a:t>
            </a:r>
            <a:r>
              <a:rPr lang="es-ES" sz="2000" spc="-20" dirty="0">
                <a:latin typeface="Arial"/>
                <a:cs typeface="Arial"/>
              </a:rPr>
              <a:t> </a:t>
            </a:r>
            <a:r>
              <a:rPr lang="es-ES" sz="2000" spc="-5" dirty="0">
                <a:latin typeface="Arial"/>
                <a:cs typeface="Arial"/>
              </a:rPr>
              <a:t>personal?</a:t>
            </a:r>
            <a:endParaRPr lang="es-ES" sz="2000" dirty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11" y="3907264"/>
            <a:ext cx="12189460" cy="2955290"/>
          </a:xfrm>
          <a:custGeom>
            <a:avLst/>
            <a:gdLst/>
            <a:ahLst/>
            <a:cxnLst/>
            <a:rect l="l" t="t" r="r" b="b"/>
            <a:pathLst>
              <a:path w="12189460" h="2955290">
                <a:moveTo>
                  <a:pt x="0" y="2955048"/>
                </a:moveTo>
                <a:lnTo>
                  <a:pt x="12188952" y="2955048"/>
                </a:lnTo>
                <a:lnTo>
                  <a:pt x="12188952" y="0"/>
                </a:lnTo>
                <a:lnTo>
                  <a:pt x="0" y="0"/>
                </a:lnTo>
                <a:lnTo>
                  <a:pt x="0" y="2955048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9460" cy="6855459"/>
          </a:xfrm>
          <a:custGeom>
            <a:avLst/>
            <a:gdLst/>
            <a:ahLst/>
            <a:cxnLst/>
            <a:rect l="l" t="t" r="r" b="b"/>
            <a:pathLst>
              <a:path w="12189460" h="6855459">
                <a:moveTo>
                  <a:pt x="12188952" y="0"/>
                </a:moveTo>
                <a:lnTo>
                  <a:pt x="12188952" y="6855371"/>
                </a:lnTo>
                <a:lnTo>
                  <a:pt x="0" y="6855371"/>
                </a:lnTo>
                <a:lnTo>
                  <a:pt x="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3909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8555" y="2328900"/>
            <a:ext cx="356044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270" dirty="0">
                <a:solidFill>
                  <a:srgbClr val="FFFFFF"/>
                </a:solidFill>
                <a:latin typeface="Calibri"/>
                <a:cs typeface="Calibri"/>
              </a:rPr>
              <a:t>Compromisos</a:t>
            </a:r>
            <a:r>
              <a:rPr sz="40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275" dirty="0">
                <a:solidFill>
                  <a:srgbClr val="FFFFFF"/>
                </a:solidFill>
                <a:latin typeface="Calibri"/>
                <a:cs typeface="Calibri"/>
              </a:rPr>
              <a:t>finales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" y="4651637"/>
            <a:ext cx="381000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PE" sz="2100" spc="100" dirty="0">
                <a:latin typeface="Calibri"/>
                <a:cs typeface="Calibri"/>
              </a:rPr>
              <a:t>Pensando </a:t>
            </a:r>
            <a:r>
              <a:rPr lang="es-PE" sz="2100" spc="105" dirty="0">
                <a:latin typeface="Calibri"/>
                <a:cs typeface="Calibri"/>
              </a:rPr>
              <a:t>en </a:t>
            </a:r>
            <a:r>
              <a:rPr lang="es-PE" sz="2100" spc="75" dirty="0">
                <a:latin typeface="Calibri"/>
                <a:cs typeface="Calibri"/>
              </a:rPr>
              <a:t>lo </a:t>
            </a:r>
            <a:r>
              <a:rPr lang="es-PE" sz="2100" spc="105" dirty="0">
                <a:latin typeface="Calibri"/>
                <a:cs typeface="Calibri"/>
              </a:rPr>
              <a:t>que </a:t>
            </a:r>
            <a:r>
              <a:rPr lang="es-PE" sz="2100" spc="95" dirty="0">
                <a:latin typeface="Calibri"/>
                <a:cs typeface="Calibri"/>
              </a:rPr>
              <a:t>vendrá  después </a:t>
            </a:r>
            <a:r>
              <a:rPr lang="es-PE" sz="2100" spc="105" dirty="0">
                <a:latin typeface="Calibri"/>
                <a:cs typeface="Calibri"/>
              </a:rPr>
              <a:t>en </a:t>
            </a:r>
            <a:r>
              <a:rPr lang="es-PE" sz="2100" spc="90" dirty="0">
                <a:latin typeface="Calibri"/>
                <a:cs typeface="Calibri"/>
              </a:rPr>
              <a:t>su camino</a:t>
            </a:r>
            <a:r>
              <a:rPr lang="es-PE" sz="2100" spc="-155" dirty="0">
                <a:latin typeface="Calibri"/>
                <a:cs typeface="Calibri"/>
              </a:rPr>
              <a:t> </a:t>
            </a:r>
            <a:r>
              <a:rPr lang="es-PE" sz="2100" spc="80" dirty="0">
                <a:latin typeface="Calibri"/>
                <a:cs typeface="Calibri"/>
              </a:rPr>
              <a:t>sinodal,</a:t>
            </a:r>
            <a:endParaRPr lang="es-PE" sz="2100" dirty="0">
              <a:latin typeface="Calibri"/>
              <a:cs typeface="Calibri"/>
            </a:endParaRPr>
          </a:p>
          <a:p>
            <a:pPr marL="12700" marR="83185">
              <a:lnSpc>
                <a:spcPts val="2510"/>
              </a:lnSpc>
              <a:spcBef>
                <a:spcPts val="70"/>
              </a:spcBef>
            </a:pPr>
            <a:r>
              <a:rPr lang="es-PE" sz="2100" spc="95" dirty="0">
                <a:latin typeface="Calibri"/>
                <a:cs typeface="Calibri"/>
              </a:rPr>
              <a:t>¿hay </a:t>
            </a:r>
            <a:r>
              <a:rPr lang="es-PE" sz="2100" spc="90" dirty="0">
                <a:latin typeface="Calibri"/>
                <a:cs typeface="Calibri"/>
              </a:rPr>
              <a:t>algún </a:t>
            </a:r>
            <a:r>
              <a:rPr lang="es-PE" sz="2100" spc="105" dirty="0">
                <a:latin typeface="Calibri"/>
                <a:cs typeface="Calibri"/>
              </a:rPr>
              <a:t>tema</a:t>
            </a:r>
            <a:r>
              <a:rPr lang="es-PE" sz="2100" spc="-75" dirty="0">
                <a:latin typeface="Calibri"/>
                <a:cs typeface="Calibri"/>
              </a:rPr>
              <a:t> </a:t>
            </a:r>
            <a:r>
              <a:rPr lang="es-PE" sz="2100" spc="80" dirty="0">
                <a:latin typeface="Calibri"/>
                <a:cs typeface="Calibri"/>
              </a:rPr>
              <a:t>específico  </a:t>
            </a:r>
            <a:r>
              <a:rPr lang="es-PE" sz="2100" spc="105" dirty="0">
                <a:latin typeface="Calibri"/>
                <a:cs typeface="Calibri"/>
              </a:rPr>
              <a:t>que </a:t>
            </a:r>
            <a:r>
              <a:rPr lang="es-PE" sz="2100" spc="95" dirty="0">
                <a:latin typeface="Calibri"/>
                <a:cs typeface="Calibri"/>
              </a:rPr>
              <a:t>desee</a:t>
            </a:r>
            <a:r>
              <a:rPr lang="es-PE" sz="2100" spc="-25" dirty="0">
                <a:latin typeface="Calibri"/>
                <a:cs typeface="Calibri"/>
              </a:rPr>
              <a:t> </a:t>
            </a:r>
            <a:r>
              <a:rPr lang="es-PE" sz="2100" spc="80" dirty="0">
                <a:latin typeface="Calibri"/>
                <a:cs typeface="Calibri"/>
              </a:rPr>
              <a:t>profundizar?</a:t>
            </a:r>
            <a:endParaRPr lang="es-PE" sz="2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8800" y="4299996"/>
            <a:ext cx="4893945" cy="216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1450">
              <a:lnSpc>
                <a:spcPct val="100000"/>
              </a:lnSpc>
              <a:spcBef>
                <a:spcPts val="100"/>
              </a:spcBef>
              <a:buSzPct val="114285"/>
              <a:buFont typeface="Arial"/>
              <a:buChar char="•"/>
              <a:tabLst>
                <a:tab pos="184785" algn="l"/>
              </a:tabLst>
            </a:pPr>
            <a:r>
              <a:rPr lang="es-PE" sz="2100" spc="135" dirty="0">
                <a:latin typeface="Calibri"/>
                <a:cs typeface="Calibri"/>
              </a:rPr>
              <a:t>Escucha</a:t>
            </a:r>
            <a:r>
              <a:rPr lang="es-PE" sz="2100" spc="45" dirty="0">
                <a:latin typeface="Calibri"/>
                <a:cs typeface="Calibri"/>
              </a:rPr>
              <a:t> </a:t>
            </a:r>
            <a:r>
              <a:rPr lang="es-PE" sz="2100" spc="145" dirty="0">
                <a:latin typeface="Calibri"/>
                <a:cs typeface="Calibri"/>
              </a:rPr>
              <a:t>profunda</a:t>
            </a:r>
            <a:endParaRPr lang="es-PE" sz="2100" dirty="0">
              <a:latin typeface="Calibri"/>
              <a:cs typeface="Calibri"/>
            </a:endParaRPr>
          </a:p>
          <a:p>
            <a:pPr marL="184785" indent="-171450">
              <a:lnSpc>
                <a:spcPct val="100000"/>
              </a:lnSpc>
              <a:spcBef>
                <a:spcPts val="365"/>
              </a:spcBef>
              <a:buSzPct val="114285"/>
              <a:buFont typeface="Arial"/>
              <a:buChar char="•"/>
              <a:tabLst>
                <a:tab pos="184785" algn="l"/>
              </a:tabLst>
            </a:pPr>
            <a:r>
              <a:rPr lang="es-PE" sz="2100" spc="85" dirty="0">
                <a:latin typeface="Calibri"/>
                <a:cs typeface="Calibri"/>
              </a:rPr>
              <a:t>Conversaciones</a:t>
            </a:r>
            <a:r>
              <a:rPr lang="es-PE" sz="2100" spc="20" dirty="0">
                <a:latin typeface="Calibri"/>
                <a:cs typeface="Calibri"/>
              </a:rPr>
              <a:t> </a:t>
            </a:r>
            <a:r>
              <a:rPr lang="es-PE" sz="2100" spc="80" dirty="0">
                <a:latin typeface="Calibri"/>
                <a:cs typeface="Calibri"/>
              </a:rPr>
              <a:t>espirituales</a:t>
            </a:r>
            <a:endParaRPr lang="es-PE" sz="2100" dirty="0">
              <a:latin typeface="Calibri"/>
              <a:cs typeface="Calibri"/>
            </a:endParaRPr>
          </a:p>
          <a:p>
            <a:pPr marL="184785" indent="-171450">
              <a:lnSpc>
                <a:spcPct val="100000"/>
              </a:lnSpc>
              <a:spcBef>
                <a:spcPts val="359"/>
              </a:spcBef>
              <a:buSzPct val="114285"/>
              <a:buFont typeface="Arial"/>
              <a:buChar char="•"/>
              <a:tabLst>
                <a:tab pos="184785" algn="l"/>
              </a:tabLst>
            </a:pPr>
            <a:r>
              <a:rPr lang="es-PE" sz="2100" spc="140" dirty="0">
                <a:latin typeface="Calibri"/>
                <a:cs typeface="Calibri"/>
              </a:rPr>
              <a:t>Superar </a:t>
            </a:r>
            <a:r>
              <a:rPr lang="es-PE" sz="2100" spc="110" dirty="0">
                <a:latin typeface="Calibri"/>
                <a:cs typeface="Calibri"/>
              </a:rPr>
              <a:t>los</a:t>
            </a:r>
            <a:r>
              <a:rPr lang="es-PE" sz="2100" spc="-25" dirty="0">
                <a:latin typeface="Calibri"/>
                <a:cs typeface="Calibri"/>
              </a:rPr>
              <a:t> </a:t>
            </a:r>
            <a:r>
              <a:rPr lang="es-PE" sz="2100" spc="114" dirty="0">
                <a:latin typeface="Calibri"/>
                <a:cs typeface="Calibri"/>
              </a:rPr>
              <a:t>prejuicios</a:t>
            </a:r>
            <a:endParaRPr lang="es-PE" sz="2100" dirty="0">
              <a:latin typeface="Calibri"/>
              <a:cs typeface="Calibri"/>
            </a:endParaRPr>
          </a:p>
          <a:p>
            <a:pPr marL="185420" marR="5080" indent="-172720">
              <a:lnSpc>
                <a:spcPct val="100000"/>
              </a:lnSpc>
              <a:spcBef>
                <a:spcPts val="285"/>
              </a:spcBef>
              <a:buSzPct val="114285"/>
              <a:buFont typeface="Arial"/>
              <a:buChar char="•"/>
              <a:tabLst>
                <a:tab pos="184150" algn="l"/>
              </a:tabLst>
            </a:pPr>
            <a:r>
              <a:rPr lang="es-PE" sz="2100" spc="114" dirty="0">
                <a:latin typeface="Calibri"/>
                <a:cs typeface="Calibri"/>
              </a:rPr>
              <a:t>Participaci</a:t>
            </a:r>
            <a:r>
              <a:rPr lang="es-PE" sz="2100" spc="1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2100" spc="114" dirty="0">
                <a:latin typeface="Calibri"/>
                <a:cs typeface="Calibri"/>
              </a:rPr>
              <a:t>n en la toma </a:t>
            </a:r>
            <a:r>
              <a:rPr lang="es-PE" sz="2100" spc="100" dirty="0">
                <a:latin typeface="Calibri"/>
                <a:cs typeface="Calibri"/>
              </a:rPr>
              <a:t>de </a:t>
            </a:r>
            <a:r>
              <a:rPr lang="es-PE" sz="2100" spc="85" dirty="0">
                <a:latin typeface="Calibri"/>
                <a:cs typeface="Calibri"/>
              </a:rPr>
              <a:t>decisiones </a:t>
            </a:r>
            <a:endParaRPr lang="es-PE" sz="2100" spc="-130" dirty="0">
              <a:latin typeface="Calibri"/>
              <a:cs typeface="Calibri"/>
            </a:endParaRPr>
          </a:p>
          <a:p>
            <a:pPr marL="185420" marR="5080" indent="-172720">
              <a:lnSpc>
                <a:spcPct val="100000"/>
              </a:lnSpc>
              <a:spcBef>
                <a:spcPts val="285"/>
              </a:spcBef>
              <a:buSzPct val="114285"/>
              <a:buFont typeface="Arial"/>
              <a:buChar char="•"/>
              <a:tabLst>
                <a:tab pos="184150" algn="l"/>
              </a:tabLst>
            </a:pPr>
            <a:r>
              <a:rPr lang="es-PE" sz="2100" spc="130" dirty="0">
                <a:latin typeface="Calibri"/>
                <a:cs typeface="Calibri"/>
              </a:rPr>
              <a:t>Liderazgo </a:t>
            </a:r>
            <a:r>
              <a:rPr lang="es-PE" sz="2100" spc="90" dirty="0">
                <a:latin typeface="Calibri"/>
                <a:cs typeface="Calibri"/>
              </a:rPr>
              <a:t>adaptativo </a:t>
            </a:r>
          </a:p>
          <a:p>
            <a:pPr marL="185420" marR="5080" indent="-172720">
              <a:lnSpc>
                <a:spcPct val="100000"/>
              </a:lnSpc>
              <a:spcBef>
                <a:spcPts val="285"/>
              </a:spcBef>
              <a:buSzPct val="114285"/>
              <a:buFont typeface="Arial"/>
              <a:buChar char="•"/>
              <a:tabLst>
                <a:tab pos="184150" algn="l"/>
              </a:tabLst>
            </a:pPr>
            <a:r>
              <a:rPr lang="es-PE" sz="2100" spc="145" dirty="0">
                <a:latin typeface="Calibri"/>
                <a:cs typeface="Calibri"/>
              </a:rPr>
              <a:t>Puentes</a:t>
            </a:r>
            <a:r>
              <a:rPr lang="es-PE" sz="2100" spc="10" dirty="0">
                <a:latin typeface="Calibri"/>
                <a:cs typeface="Calibri"/>
              </a:rPr>
              <a:t> </a:t>
            </a:r>
            <a:r>
              <a:rPr lang="es-PE" sz="2100" spc="120" dirty="0">
                <a:latin typeface="Calibri"/>
                <a:cs typeface="Calibri"/>
              </a:rPr>
              <a:t>interculturales</a:t>
            </a:r>
            <a:endParaRPr lang="es-PE" sz="21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D6AB00-AAEB-42FF-8639-319FC91A6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268"/>
            <a:ext cx="6615290" cy="36427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69ACC8-E1B4-4CE2-BD5B-B1B8B5F15C05}"/>
              </a:ext>
            </a:extLst>
          </p:cNvPr>
          <p:cNvSpPr txBox="1"/>
          <p:nvPr/>
        </p:nvSpPr>
        <p:spPr>
          <a:xfrm>
            <a:off x="970170" y="580358"/>
            <a:ext cx="265522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Recorriendo el Camino de la </a:t>
            </a:r>
            <a:r>
              <a:rPr lang="es-PE" sz="3200" dirty="0" err="1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Sinodalidad</a:t>
            </a:r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las Huellas del </a:t>
            </a:r>
          </a:p>
          <a:p>
            <a:pPr algn="ctr"/>
            <a:r>
              <a:rPr lang="es-PE" sz="23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Papa Francisco</a:t>
            </a:r>
            <a:r>
              <a:rPr lang="en-US" sz="23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23FC61-C663-4D30-A1FC-2B5B69C68DA7}"/>
              </a:ext>
            </a:extLst>
          </p:cNvPr>
          <p:cNvSpPr/>
          <p:nvPr/>
        </p:nvSpPr>
        <p:spPr>
          <a:xfrm>
            <a:off x="520789" y="3232216"/>
            <a:ext cx="66152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Un curso de Formación en Liderazgo Sinodal de seis sesiones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0110" y="1521651"/>
            <a:ext cx="8489240" cy="381469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27685" marR="932180" indent="-515620">
              <a:lnSpc>
                <a:spcPts val="2770"/>
              </a:lnSpc>
              <a:spcBef>
                <a:spcPts val="229"/>
              </a:spcBef>
              <a:buClr>
                <a:srgbClr val="A62C52"/>
              </a:buClr>
              <a:buSzPct val="114285"/>
              <a:buFont typeface="Calibri"/>
              <a:buAutoNum type="arabicPeriod"/>
              <a:tabLst>
                <a:tab pos="527685" algn="l"/>
                <a:tab pos="528955" algn="l"/>
              </a:tabLst>
            </a:pPr>
            <a:r>
              <a:rPr lang="es-PE" sz="2400" spc="105" dirty="0">
                <a:solidFill>
                  <a:srgbClr val="44131A"/>
                </a:solidFill>
                <a:cs typeface="Times New Roman"/>
              </a:rPr>
              <a:t>¿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Qu</a:t>
            </a:r>
            <a:r>
              <a:rPr lang="es-PE" sz="2400" spc="105" dirty="0">
                <a:solidFill>
                  <a:srgbClr val="44131A"/>
                </a:solidFill>
                <a:cs typeface="Times New Roman"/>
              </a:rPr>
              <a:t>é</a:t>
            </a:r>
            <a:r>
              <a:rPr lang="es-PE" sz="2400" spc="-5" dirty="0">
                <a:solidFill>
                  <a:srgbClr val="44131A"/>
                </a:solidFill>
                <a:cs typeface="Times New Roman"/>
              </a:rPr>
              <a:t> </a:t>
            </a:r>
            <a:r>
              <a:rPr lang="es-PE" sz="2400" spc="90" dirty="0">
                <a:solidFill>
                  <a:srgbClr val="44131A"/>
                </a:solidFill>
                <a:cs typeface="Calibri"/>
              </a:rPr>
              <a:t>har</a:t>
            </a:r>
            <a:r>
              <a:rPr lang="es-PE" sz="2400" spc="90" dirty="0">
                <a:solidFill>
                  <a:srgbClr val="44131A"/>
                </a:solidFill>
                <a:cs typeface="Times New Roman"/>
              </a:rPr>
              <a:t>é</a:t>
            </a:r>
            <a:r>
              <a:rPr lang="es-PE" sz="2400" spc="-5" dirty="0">
                <a:solidFill>
                  <a:srgbClr val="44131A"/>
                </a:solidFill>
                <a:cs typeface="Times New Roman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400" spc="5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manera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diferente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14" dirty="0">
                <a:solidFill>
                  <a:srgbClr val="44131A"/>
                </a:solidFill>
                <a:cs typeface="Calibri"/>
              </a:rPr>
              <a:t>como</a:t>
            </a:r>
            <a:r>
              <a:rPr lang="es-PE" sz="2400" spc="5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resultado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65" dirty="0">
                <a:solidFill>
                  <a:srgbClr val="44131A"/>
                </a:solidFill>
                <a:cs typeface="Calibri"/>
              </a:rPr>
              <a:t>la 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experiencia </a:t>
            </a:r>
            <a:r>
              <a:rPr lang="es-PE" sz="2400" spc="80" dirty="0">
                <a:solidFill>
                  <a:srgbClr val="44131A"/>
                </a:solidFill>
                <a:cs typeface="Calibri"/>
              </a:rPr>
              <a:t>del liderazgo</a:t>
            </a:r>
            <a:r>
              <a:rPr lang="es-PE" sz="2400" spc="-3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sinodal?</a:t>
            </a:r>
            <a:endParaRPr lang="es-PE" sz="2400" dirty="0">
              <a:cs typeface="Calibri"/>
            </a:endParaRPr>
          </a:p>
          <a:p>
            <a:pPr marL="527685" marR="5080" indent="-515620">
              <a:lnSpc>
                <a:spcPct val="106500"/>
              </a:lnSpc>
              <a:spcBef>
                <a:spcPts val="905"/>
              </a:spcBef>
              <a:buClr>
                <a:srgbClr val="A62C52"/>
              </a:buClr>
              <a:buSzPct val="114285"/>
              <a:buFont typeface="Calibri"/>
              <a:buAutoNum type="arabicPeriod"/>
              <a:tabLst>
                <a:tab pos="597535" algn="l"/>
                <a:tab pos="598805" algn="l"/>
              </a:tabLst>
            </a:pPr>
            <a:r>
              <a:rPr lang="es-PE" sz="2400" dirty="0"/>
              <a:t>	</a:t>
            </a:r>
            <a:r>
              <a:rPr lang="es-PE" sz="2400" spc="100" dirty="0">
                <a:solidFill>
                  <a:srgbClr val="44131A"/>
                </a:solidFill>
                <a:cs typeface="Times New Roman"/>
              </a:rPr>
              <a:t>¿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Hay </a:t>
            </a:r>
            <a:r>
              <a:rPr lang="es-PE" sz="2400" spc="90" dirty="0">
                <a:solidFill>
                  <a:srgbClr val="44131A"/>
                </a:solidFill>
                <a:cs typeface="Calibri"/>
              </a:rPr>
              <a:t>alguna </a:t>
            </a:r>
            <a:r>
              <a:rPr lang="es-PE" sz="2400" spc="70" dirty="0">
                <a:solidFill>
                  <a:srgbClr val="44131A"/>
                </a:solidFill>
                <a:cs typeface="Calibri"/>
              </a:rPr>
              <a:t>pol</a:t>
            </a:r>
            <a:r>
              <a:rPr lang="es-PE" sz="2400" spc="70" dirty="0">
                <a:solidFill>
                  <a:srgbClr val="44131A"/>
                </a:solidFill>
                <a:cs typeface="Times New Roman"/>
              </a:rPr>
              <a:t>í</a:t>
            </a:r>
            <a:r>
              <a:rPr lang="es-PE" sz="2400" spc="70" dirty="0">
                <a:solidFill>
                  <a:srgbClr val="44131A"/>
                </a:solidFill>
                <a:cs typeface="Calibri"/>
              </a:rPr>
              <a:t>tica, </a:t>
            </a:r>
            <a:r>
              <a:rPr lang="es-PE" sz="2400" spc="90" dirty="0">
                <a:solidFill>
                  <a:srgbClr val="44131A"/>
                </a:solidFill>
                <a:cs typeface="Calibri"/>
              </a:rPr>
              <a:t>procedimiento </a:t>
            </a:r>
            <a:r>
              <a:rPr lang="es-PE" sz="2400" spc="110" dirty="0">
                <a:solidFill>
                  <a:srgbClr val="44131A"/>
                </a:solidFill>
                <a:cs typeface="Calibri"/>
              </a:rPr>
              <a:t>o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estructura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que</a:t>
            </a:r>
            <a:r>
              <a:rPr lang="es-PE" sz="2400" spc="-180" dirty="0">
                <a:solidFill>
                  <a:srgbClr val="44131A"/>
                </a:solidFill>
                <a:cs typeface="Calibri"/>
              </a:rPr>
              <a:t> se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pueda </a:t>
            </a:r>
            <a:r>
              <a:rPr lang="es-PE" sz="2400" spc="95" dirty="0">
                <a:solidFill>
                  <a:srgbClr val="44131A"/>
                </a:solidFill>
                <a:cs typeface="Calibri"/>
              </a:rPr>
              <a:t>cambiar </a:t>
            </a:r>
            <a:r>
              <a:rPr lang="es-PE" sz="2400" spc="90" dirty="0">
                <a:solidFill>
                  <a:srgbClr val="44131A"/>
                </a:solidFill>
                <a:cs typeface="Calibri"/>
              </a:rPr>
              <a:t>para dar cabida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a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una mayor</a:t>
            </a:r>
            <a:r>
              <a:rPr lang="es-PE" sz="2400" spc="-2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 err="1">
                <a:solidFill>
                  <a:srgbClr val="44131A"/>
                </a:solidFill>
                <a:cs typeface="Calibri"/>
              </a:rPr>
              <a:t>sinodalidad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?</a:t>
            </a:r>
          </a:p>
          <a:p>
            <a:pPr marL="527685" marR="979805" indent="-515620">
              <a:lnSpc>
                <a:spcPts val="2770"/>
              </a:lnSpc>
              <a:spcBef>
                <a:spcPts val="229"/>
              </a:spcBef>
              <a:buClr>
                <a:srgbClr val="A62C52"/>
              </a:buClr>
              <a:buSzPct val="114285"/>
              <a:buFont typeface="Calibri"/>
              <a:buAutoNum type="arabicPeriod" startAt="3"/>
              <a:tabLst>
                <a:tab pos="603250" algn="l"/>
                <a:tab pos="604520" algn="l"/>
              </a:tabLst>
            </a:pPr>
            <a:r>
              <a:rPr lang="es-PE" sz="2400" spc="114" dirty="0">
                <a:solidFill>
                  <a:srgbClr val="44131A"/>
                </a:solidFill>
                <a:cs typeface="Times New Roman"/>
              </a:rPr>
              <a:t>¿</a:t>
            </a:r>
            <a:r>
              <a:rPr lang="es-PE" sz="2400" spc="114" dirty="0">
                <a:solidFill>
                  <a:srgbClr val="44131A"/>
                </a:solidFill>
                <a:cs typeface="Calibri"/>
              </a:rPr>
              <a:t>C</a:t>
            </a:r>
            <a:r>
              <a:rPr lang="es-PE" sz="2400" spc="114" dirty="0">
                <a:solidFill>
                  <a:srgbClr val="44131A"/>
                </a:solidFill>
                <a:cs typeface="Times New Roman"/>
              </a:rPr>
              <a:t>ó</a:t>
            </a:r>
            <a:r>
              <a:rPr lang="es-PE" sz="2400" spc="114" dirty="0">
                <a:solidFill>
                  <a:srgbClr val="44131A"/>
                </a:solidFill>
                <a:cs typeface="Calibri"/>
              </a:rPr>
              <a:t>mo</a:t>
            </a:r>
            <a:r>
              <a:rPr lang="es-PE" sz="2400" spc="4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puedo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95" dirty="0">
                <a:solidFill>
                  <a:srgbClr val="44131A"/>
                </a:solidFill>
                <a:cs typeface="Calibri"/>
              </a:rPr>
              <a:t>comunicar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75" dirty="0">
                <a:solidFill>
                  <a:srgbClr val="44131A"/>
                </a:solidFill>
                <a:cs typeface="Calibri"/>
              </a:rPr>
              <a:t>los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m</a:t>
            </a:r>
            <a:r>
              <a:rPr lang="es-PE" sz="2400" spc="105" dirty="0">
                <a:solidFill>
                  <a:srgbClr val="44131A"/>
                </a:solidFill>
                <a:cs typeface="Times New Roman"/>
              </a:rPr>
              <a:t>é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todos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0" dirty="0">
                <a:solidFill>
                  <a:srgbClr val="44131A"/>
                </a:solidFill>
                <a:cs typeface="Calibri"/>
              </a:rPr>
              <a:t>liderazgo</a:t>
            </a:r>
            <a:r>
              <a:rPr lang="es-PE" sz="2400" spc="5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sinodal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a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70" dirty="0">
                <a:solidFill>
                  <a:srgbClr val="44131A"/>
                </a:solidFill>
                <a:cs typeface="Calibri"/>
              </a:rPr>
              <a:t>las  </a:t>
            </a:r>
            <a:r>
              <a:rPr lang="es-PE" sz="2400" spc="90" dirty="0">
                <a:solidFill>
                  <a:srgbClr val="44131A"/>
                </a:solidFill>
                <a:cs typeface="Calibri"/>
              </a:rPr>
              <a:t>personas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con </a:t>
            </a:r>
            <a:r>
              <a:rPr lang="es-PE" sz="2400" spc="70" dirty="0">
                <a:solidFill>
                  <a:srgbClr val="44131A"/>
                </a:solidFill>
                <a:cs typeface="Calibri"/>
              </a:rPr>
              <a:t>las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que</a:t>
            </a:r>
            <a:r>
              <a:rPr lang="es-PE" sz="2400" spc="-8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trabajo?</a:t>
            </a:r>
            <a:endParaRPr lang="es-PE" sz="2400" dirty="0">
              <a:cs typeface="Calibri"/>
            </a:endParaRPr>
          </a:p>
          <a:p>
            <a:pPr marL="527685" marR="5080" indent="-515620">
              <a:lnSpc>
                <a:spcPct val="106500"/>
              </a:lnSpc>
              <a:spcBef>
                <a:spcPts val="905"/>
              </a:spcBef>
              <a:buClr>
                <a:srgbClr val="A62C52"/>
              </a:buClr>
              <a:buSzPct val="114285"/>
              <a:buFont typeface="Calibri"/>
              <a:buAutoNum type="arabicPeriod" startAt="3"/>
              <a:tabLst>
                <a:tab pos="600710" algn="l"/>
                <a:tab pos="601980" algn="l"/>
              </a:tabLst>
            </a:pPr>
            <a:r>
              <a:rPr lang="es-PE" sz="2400" dirty="0"/>
              <a:t>	</a:t>
            </a:r>
            <a:r>
              <a:rPr lang="es-PE" sz="2400" spc="105" dirty="0">
                <a:solidFill>
                  <a:srgbClr val="44131A"/>
                </a:solidFill>
                <a:cs typeface="Times New Roman"/>
              </a:rPr>
              <a:t>¿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Qu</a:t>
            </a:r>
            <a:r>
              <a:rPr lang="es-PE" sz="2400" spc="105" dirty="0">
                <a:solidFill>
                  <a:srgbClr val="44131A"/>
                </a:solidFill>
                <a:cs typeface="Times New Roman"/>
              </a:rPr>
              <a:t>é</a:t>
            </a:r>
            <a:r>
              <a:rPr lang="es-PE" sz="2400" spc="-5" dirty="0">
                <a:solidFill>
                  <a:srgbClr val="44131A"/>
                </a:solidFill>
                <a:cs typeface="Times New Roman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resultados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95" dirty="0">
                <a:solidFill>
                  <a:srgbClr val="44131A"/>
                </a:solidFill>
                <a:cs typeface="Calibri"/>
              </a:rPr>
              <a:t>espero</a:t>
            </a:r>
            <a:r>
              <a:rPr lang="es-PE" sz="2400" spc="4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95" dirty="0">
                <a:solidFill>
                  <a:srgbClr val="44131A"/>
                </a:solidFill>
                <a:cs typeface="Calibri"/>
              </a:rPr>
              <a:t>obtener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0" dirty="0">
                <a:solidFill>
                  <a:srgbClr val="44131A"/>
                </a:solidFill>
                <a:cs typeface="Calibri"/>
              </a:rPr>
              <a:t>de</a:t>
            </a:r>
            <a:r>
              <a:rPr lang="es-PE" sz="2400" spc="5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una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mayor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 err="1">
                <a:solidFill>
                  <a:srgbClr val="44131A"/>
                </a:solidFill>
                <a:cs typeface="Calibri"/>
              </a:rPr>
              <a:t>sinodalidad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en</a:t>
            </a:r>
            <a:r>
              <a:rPr lang="es-PE" sz="2400" spc="5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05" dirty="0">
                <a:solidFill>
                  <a:srgbClr val="44131A"/>
                </a:solidFill>
                <a:cs typeface="Calibri"/>
              </a:rPr>
              <a:t>mi</a:t>
            </a:r>
            <a:r>
              <a:rPr lang="es-PE" sz="2400" spc="4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85" dirty="0">
                <a:solidFill>
                  <a:srgbClr val="44131A"/>
                </a:solidFill>
                <a:cs typeface="Calibri"/>
              </a:rPr>
              <a:t>vida</a:t>
            </a:r>
            <a:r>
              <a:rPr lang="es-PE" sz="2400" spc="4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400" spc="110" dirty="0">
                <a:solidFill>
                  <a:srgbClr val="44131A"/>
                </a:solidFill>
                <a:cs typeface="Calibri"/>
              </a:rPr>
              <a:t>o </a:t>
            </a:r>
            <a:r>
              <a:rPr lang="es-PE" sz="2400" spc="80" dirty="0">
                <a:solidFill>
                  <a:srgbClr val="44131A"/>
                </a:solidFill>
                <a:cs typeface="Calibri"/>
              </a:rPr>
              <a:t>ministerio?</a:t>
            </a:r>
            <a:endParaRPr lang="es-PE" sz="2400" dirty="0">
              <a:cs typeface="Calibri"/>
            </a:endParaRPr>
          </a:p>
          <a:p>
            <a:pPr marL="527685" marR="5080" indent="-515620">
              <a:lnSpc>
                <a:spcPct val="106500"/>
              </a:lnSpc>
              <a:spcBef>
                <a:spcPts val="905"/>
              </a:spcBef>
              <a:buClr>
                <a:srgbClr val="A62C52"/>
              </a:buClr>
              <a:buSzPct val="114285"/>
              <a:buFont typeface="Calibri"/>
              <a:buAutoNum type="arabicPeriod"/>
              <a:tabLst>
                <a:tab pos="597535" algn="l"/>
                <a:tab pos="598805" algn="l"/>
              </a:tabLst>
            </a:pP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44200" y="12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54947"/>
            <a:ext cx="1371599" cy="254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16EA8-8A53-44F6-AFE3-55E37E171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" y="0"/>
            <a:ext cx="12191013" cy="6881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C5CA9-54C1-45DE-BD6C-5B0A8203998A}"/>
              </a:ext>
            </a:extLst>
          </p:cNvPr>
          <p:cNvSpPr txBox="1"/>
          <p:nvPr/>
        </p:nvSpPr>
        <p:spPr>
          <a:xfrm>
            <a:off x="425494" y="762000"/>
            <a:ext cx="4648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Recorriendo el Camino de la </a:t>
            </a:r>
            <a:r>
              <a:rPr lang="es-PE" sz="5400" dirty="0" err="1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Sinodalidad</a:t>
            </a:r>
            <a:r>
              <a:rPr lang="es-PE" sz="40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40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las Huellas del </a:t>
            </a:r>
          </a:p>
          <a:p>
            <a:pPr algn="ctr"/>
            <a:r>
              <a:rPr lang="es-PE" sz="4000" dirty="0">
                <a:ln/>
                <a:solidFill>
                  <a:srgbClr val="6E3C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Papa Francisco</a:t>
            </a:r>
            <a:r>
              <a:rPr lang="en-US" sz="40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339CB-1CF4-48D9-9005-5BD5C430B6BE}"/>
              </a:ext>
            </a:extLst>
          </p:cNvPr>
          <p:cNvSpPr/>
          <p:nvPr/>
        </p:nvSpPr>
        <p:spPr>
          <a:xfrm>
            <a:off x="876300" y="6096000"/>
            <a:ext cx="10439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Un curso de Formación en Liderazgo Sinodal de seis sesiones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2999" cy="107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9682" y="878422"/>
            <a:ext cx="7610475" cy="4306948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3900" b="1" spc="425" dirty="0">
                <a:solidFill>
                  <a:srgbClr val="44131A"/>
                </a:solidFill>
                <a:latin typeface="Calibri"/>
                <a:cs typeface="Calibri"/>
              </a:rPr>
              <a:t>Resumen </a:t>
            </a:r>
            <a:r>
              <a:rPr sz="3900" b="1" spc="405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3900" b="1" spc="280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3900" b="1" spc="-34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900" b="1" spc="330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39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1900"/>
              </a:spcBef>
              <a:buClr>
                <a:srgbClr val="A62C52"/>
              </a:buClr>
              <a:buSzPct val="112280"/>
              <a:buFont typeface="Arial"/>
              <a:buChar char="•"/>
              <a:tabLst>
                <a:tab pos="449580" algn="l"/>
              </a:tabLst>
            </a:pPr>
            <a:r>
              <a:rPr lang="es-PE" sz="2850" spc="125" dirty="0">
                <a:solidFill>
                  <a:srgbClr val="44131A"/>
                </a:solidFill>
                <a:latin typeface="Calibri"/>
                <a:cs typeface="Calibri"/>
              </a:rPr>
              <a:t>Bienvenida y</a:t>
            </a:r>
            <a:r>
              <a:rPr lang="es-PE" sz="2850" spc="-1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850" spc="135" dirty="0">
                <a:solidFill>
                  <a:srgbClr val="44131A"/>
                </a:solidFill>
                <a:latin typeface="Calibri"/>
                <a:cs typeface="Calibri"/>
              </a:rPr>
              <a:t>resumen</a:t>
            </a:r>
            <a:endParaRPr lang="es-PE" sz="285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880"/>
              </a:spcBef>
              <a:buClr>
                <a:srgbClr val="A62C52"/>
              </a:buClr>
              <a:buSzPct val="112280"/>
              <a:buFont typeface="Arial"/>
              <a:buChar char="•"/>
              <a:tabLst>
                <a:tab pos="449580" algn="l"/>
              </a:tabLst>
            </a:pPr>
            <a:r>
              <a:rPr lang="es-PE" sz="2850" spc="140" dirty="0">
                <a:solidFill>
                  <a:srgbClr val="44131A"/>
                </a:solidFill>
                <a:latin typeface="Calibri"/>
                <a:cs typeface="Calibri"/>
              </a:rPr>
              <a:t>Repaso de </a:t>
            </a:r>
            <a:r>
              <a:rPr lang="es-PE" sz="2850" spc="95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lang="es-PE" sz="2850" spc="110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r>
              <a:rPr lang="es-PE" sz="2850" spc="-18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850" spc="114" dirty="0">
                <a:solidFill>
                  <a:srgbClr val="44131A"/>
                </a:solidFill>
                <a:latin typeface="Calibri"/>
                <a:cs typeface="Calibri"/>
              </a:rPr>
              <a:t>anterior</a:t>
            </a:r>
            <a:endParaRPr lang="es-PE" sz="285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885"/>
              </a:spcBef>
              <a:buClr>
                <a:srgbClr val="A62C52"/>
              </a:buClr>
              <a:buSzPct val="112280"/>
              <a:buFont typeface="Arial"/>
              <a:buChar char="•"/>
              <a:tabLst>
                <a:tab pos="449580" algn="l"/>
              </a:tabLst>
            </a:pPr>
            <a:r>
              <a:rPr lang="es-PE" sz="2850" spc="110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lang="es-PE" sz="2850" spc="120" dirty="0">
                <a:solidFill>
                  <a:srgbClr val="44131A"/>
                </a:solidFill>
                <a:latin typeface="Calibri"/>
                <a:cs typeface="Calibri"/>
              </a:rPr>
              <a:t>sobre </a:t>
            </a:r>
            <a:r>
              <a:rPr lang="es-PE" sz="2850" spc="100" dirty="0">
                <a:solidFill>
                  <a:srgbClr val="44131A"/>
                </a:solidFill>
                <a:latin typeface="Calibri"/>
                <a:cs typeface="Calibri"/>
              </a:rPr>
              <a:t>las</a:t>
            </a:r>
            <a:r>
              <a:rPr lang="es-PE" sz="2850" spc="-9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850" spc="105" dirty="0">
                <a:solidFill>
                  <a:srgbClr val="44131A"/>
                </a:solidFill>
                <a:latin typeface="Calibri"/>
                <a:cs typeface="Calibri"/>
              </a:rPr>
              <a:t>Escrituras</a:t>
            </a:r>
            <a:endParaRPr lang="es-PE" sz="285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880"/>
              </a:spcBef>
              <a:buClr>
                <a:srgbClr val="A62C52"/>
              </a:buClr>
              <a:buSzPct val="112280"/>
              <a:buFont typeface="Arial"/>
              <a:buChar char="•"/>
              <a:tabLst>
                <a:tab pos="449580" algn="l"/>
              </a:tabLst>
            </a:pPr>
            <a:r>
              <a:rPr lang="es-PE" sz="2850" spc="100" dirty="0">
                <a:solidFill>
                  <a:srgbClr val="44131A"/>
                </a:solidFill>
                <a:latin typeface="Calibri"/>
                <a:cs typeface="Calibri"/>
              </a:rPr>
              <a:t>Presentación:</a:t>
            </a:r>
            <a:r>
              <a:rPr lang="es-PE" sz="2850" spc="1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850" spc="110" dirty="0">
                <a:solidFill>
                  <a:srgbClr val="44131A"/>
                </a:solidFill>
                <a:latin typeface="Calibri"/>
                <a:cs typeface="Calibri"/>
              </a:rPr>
              <a:t>Cultura</a:t>
            </a:r>
            <a:endParaRPr lang="es-PE" sz="285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885"/>
              </a:spcBef>
              <a:buClr>
                <a:srgbClr val="A62C52"/>
              </a:buClr>
              <a:buSzPct val="112280"/>
              <a:buFont typeface="Arial"/>
              <a:buChar char="•"/>
              <a:tabLst>
                <a:tab pos="449580" algn="l"/>
              </a:tabLst>
            </a:pPr>
            <a:r>
              <a:rPr lang="es-PE" sz="2850" spc="155" dirty="0">
                <a:solidFill>
                  <a:srgbClr val="44131A"/>
                </a:solidFill>
                <a:latin typeface="Calibri"/>
                <a:cs typeface="Calibri"/>
              </a:rPr>
              <a:t>Ejercicio: </a:t>
            </a:r>
            <a:r>
              <a:rPr lang="es-PE" sz="2850" spc="229" dirty="0">
                <a:solidFill>
                  <a:srgbClr val="44131A"/>
                </a:solidFill>
                <a:latin typeface="Calibri"/>
                <a:cs typeface="Calibri"/>
              </a:rPr>
              <a:t>Una </a:t>
            </a:r>
            <a:r>
              <a:rPr lang="es-PE" sz="2850" spc="180" dirty="0">
                <a:solidFill>
                  <a:srgbClr val="44131A"/>
                </a:solidFill>
                <a:latin typeface="Calibri"/>
                <a:cs typeface="Calibri"/>
              </a:rPr>
              <a:t>conversación en el esp</a:t>
            </a:r>
            <a:r>
              <a:rPr lang="es-PE" sz="2850" spc="180" dirty="0">
                <a:solidFill>
                  <a:srgbClr val="4413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PE" sz="2850" spc="180" dirty="0">
                <a:solidFill>
                  <a:srgbClr val="44131A"/>
                </a:solidFill>
                <a:latin typeface="Calibri"/>
                <a:cs typeface="Calibri"/>
              </a:rPr>
              <a:t>ritu</a:t>
            </a:r>
            <a:endParaRPr lang="es-PE" sz="285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880"/>
              </a:spcBef>
              <a:buClr>
                <a:srgbClr val="A62C52"/>
              </a:buClr>
              <a:buSzPct val="112280"/>
              <a:buFont typeface="Arial"/>
              <a:buChar char="•"/>
              <a:tabLst>
                <a:tab pos="449580" algn="l"/>
              </a:tabLst>
            </a:pPr>
            <a:r>
              <a:rPr lang="es-PE" sz="2850" spc="180" dirty="0">
                <a:solidFill>
                  <a:srgbClr val="44131A"/>
                </a:solidFill>
                <a:latin typeface="Calibri"/>
                <a:cs typeface="Calibri"/>
              </a:rPr>
              <a:t>Conclusión </a:t>
            </a:r>
            <a:r>
              <a:rPr lang="es-PE" sz="2850" spc="21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lang="es-PE" sz="2850" spc="145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lang="es-PE" sz="2850" spc="17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r>
              <a:rPr lang="es-PE" sz="2850" spc="-204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850" spc="145" dirty="0">
                <a:solidFill>
                  <a:srgbClr val="44131A"/>
                </a:solidFill>
                <a:latin typeface="Calibri"/>
                <a:cs typeface="Calibri"/>
              </a:rPr>
              <a:t>final</a:t>
            </a:r>
            <a:endParaRPr lang="es-PE" sz="28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0284" y="1248543"/>
            <a:ext cx="2922034" cy="3720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031896"/>
            <a:ext cx="661897" cy="254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2237586"/>
            <a:ext cx="1218946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2508402"/>
          <a:ext cx="2115820" cy="3672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86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Celebrar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solidFill>
                      <a:srgbClr val="8FA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Comprender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solidFill>
                      <a:srgbClr val="88AB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Darse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cuenta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87B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solidFill>
                      <a:srgbClr val="A6B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Buscar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solidFill>
                      <a:srgbClr val="C2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C98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0"/>
            <a:ext cx="12192000" cy="222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6350" y="808913"/>
            <a:ext cx="61156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335" dirty="0">
                <a:solidFill>
                  <a:srgbClr val="FFFFFF"/>
                </a:solidFill>
                <a:latin typeface="Calibri"/>
                <a:cs typeface="Calibri"/>
              </a:rPr>
              <a:t>Objetivos </a:t>
            </a:r>
            <a:r>
              <a:rPr sz="3900" b="1" spc="39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9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325" dirty="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508CA-6DA5-465E-B6A7-2A52063B73D9}"/>
              </a:ext>
            </a:extLst>
          </p:cNvPr>
          <p:cNvSpPr txBox="1"/>
          <p:nvPr/>
        </p:nvSpPr>
        <p:spPr>
          <a:xfrm>
            <a:off x="2947670" y="2508402"/>
            <a:ext cx="8710930" cy="36086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E8F0D8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s-PE" sz="1600" b="1" dirty="0"/>
              <a:t>Celebrar los valiosos aportes de nuestras diferentes perspectivas </a:t>
            </a:r>
          </a:p>
          <a:p>
            <a:endParaRPr lang="es-PE" sz="1600" b="1" dirty="0"/>
          </a:p>
          <a:p>
            <a:r>
              <a:rPr lang="es-PE" sz="1600" b="1" dirty="0"/>
              <a:t>Comprender las implicaciones de la diversidad y las diferencias culturales</a:t>
            </a:r>
          </a:p>
          <a:p>
            <a:endParaRPr lang="es-PE" sz="1600" b="1" dirty="0"/>
          </a:p>
          <a:p>
            <a:endParaRPr lang="es-PE" sz="1000" b="1" dirty="0"/>
          </a:p>
          <a:p>
            <a:r>
              <a:rPr lang="es-PE" sz="1600" b="1" dirty="0"/>
              <a:t>Darse cuenta de cu</a:t>
            </a:r>
            <a:r>
              <a:rPr lang="es-PE" sz="1600" b="1" dirty="0"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PE" sz="1600" b="1" dirty="0"/>
              <a:t>nto influye el origen cultural de cada uno en sus perspectivas</a:t>
            </a:r>
          </a:p>
          <a:p>
            <a:endParaRPr lang="es-PE" sz="1600" b="1" dirty="0"/>
          </a:p>
          <a:p>
            <a:endParaRPr lang="es-PE" sz="1050" b="1" dirty="0"/>
          </a:p>
          <a:p>
            <a:r>
              <a:rPr lang="es-PE" sz="1600" b="1" dirty="0"/>
              <a:t>Evaluar su conciencia cultural y sus suposiciones </a:t>
            </a:r>
          </a:p>
          <a:p>
            <a:endParaRPr lang="es-PE" sz="2400" b="1" dirty="0"/>
          </a:p>
          <a:p>
            <a:r>
              <a:rPr lang="es-PE" sz="1600" b="1" dirty="0"/>
              <a:t>Buscar oportunidades para crear relaciones m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PE" sz="1600" b="1" dirty="0"/>
              <a:t>s all</a:t>
            </a:r>
            <a:r>
              <a:rPr lang="es-P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PE" sz="1600" b="1" dirty="0"/>
              <a:t> de las fronteras en su liderazgo pastoral</a:t>
            </a:r>
          </a:p>
          <a:p>
            <a:endParaRPr lang="es-PE" sz="2000" b="1" dirty="0"/>
          </a:p>
          <a:p>
            <a:r>
              <a:rPr lang="es-PE" sz="1600" b="1" dirty="0"/>
              <a:t>Ser capaz de utilizar una herramienta para la sensibilidad cultural</a:t>
            </a:r>
          </a:p>
          <a:p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2860" y="1136384"/>
            <a:ext cx="5190925" cy="477758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78130" marR="5080">
              <a:lnSpc>
                <a:spcPts val="4240"/>
              </a:lnSpc>
              <a:spcBef>
                <a:spcPts val="254"/>
              </a:spcBef>
            </a:pPr>
            <a:r>
              <a:rPr sz="3550" b="1" spc="220" dirty="0">
                <a:solidFill>
                  <a:srgbClr val="44131A"/>
                </a:solidFill>
                <a:latin typeface="Calibri"/>
                <a:cs typeface="Calibri"/>
              </a:rPr>
              <a:t>Revisión:</a:t>
            </a:r>
            <a:r>
              <a:rPr sz="3550" b="1" spc="8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550" b="1" spc="300" dirty="0">
                <a:solidFill>
                  <a:srgbClr val="44131A"/>
                </a:solidFill>
                <a:latin typeface="Calibri"/>
                <a:cs typeface="Calibri"/>
              </a:rPr>
              <a:t>Liderazgo  </a:t>
            </a:r>
            <a:r>
              <a:rPr sz="3550" b="1" spc="235" dirty="0">
                <a:solidFill>
                  <a:srgbClr val="44131A"/>
                </a:solidFill>
                <a:latin typeface="Calibri"/>
                <a:cs typeface="Calibri"/>
              </a:rPr>
              <a:t>adaptativo</a:t>
            </a:r>
            <a:endParaRPr sz="3550" dirty="0">
              <a:latin typeface="Calibri"/>
              <a:cs typeface="Calibri"/>
            </a:endParaRPr>
          </a:p>
          <a:p>
            <a:pPr marL="355600" marR="856615" indent="-343535">
              <a:lnSpc>
                <a:spcPts val="2330"/>
              </a:lnSpc>
              <a:spcBef>
                <a:spcPts val="2800"/>
              </a:spcBef>
              <a:buClr>
                <a:srgbClr val="A62C52"/>
              </a:buClr>
              <a:buSzPct val="112820"/>
              <a:buAutoNum type="arabicPeriod"/>
              <a:tabLst>
                <a:tab pos="354330" algn="l"/>
              </a:tabLst>
            </a:pPr>
            <a:r>
              <a:rPr lang="es-PE" sz="2200" spc="80" dirty="0">
                <a:solidFill>
                  <a:srgbClr val="44131A"/>
                </a:solidFill>
                <a:cs typeface="Calibri"/>
              </a:rPr>
              <a:t>Salir </a:t>
            </a:r>
            <a:r>
              <a:rPr lang="es-PE" sz="2200" spc="65" dirty="0">
                <a:solidFill>
                  <a:srgbClr val="44131A"/>
                </a:solidFill>
                <a:cs typeface="Calibri"/>
              </a:rPr>
              <a:t>al </a:t>
            </a:r>
            <a:r>
              <a:rPr lang="es-PE" sz="2200" spc="75" dirty="0">
                <a:solidFill>
                  <a:srgbClr val="44131A"/>
                </a:solidFill>
                <a:cs typeface="Calibri"/>
              </a:rPr>
              <a:t>balc</a:t>
            </a:r>
            <a:r>
              <a:rPr lang="es-PE" sz="2200" spc="75" dirty="0">
                <a:solidFill>
                  <a:srgbClr val="44131A"/>
                </a:solidFill>
                <a:cs typeface="Times New Roman"/>
              </a:rPr>
              <a:t>ó</a:t>
            </a:r>
            <a:r>
              <a:rPr lang="es-PE" sz="2200" spc="75" dirty="0">
                <a:solidFill>
                  <a:srgbClr val="44131A"/>
                </a:solidFill>
                <a:cs typeface="Calibri"/>
              </a:rPr>
              <a:t>n, </a:t>
            </a:r>
            <a:r>
              <a:rPr lang="es-PE" sz="2200" spc="70" dirty="0">
                <a:solidFill>
                  <a:srgbClr val="44131A"/>
                </a:solidFill>
                <a:cs typeface="Calibri"/>
              </a:rPr>
              <a:t>distinguir</a:t>
            </a:r>
            <a:r>
              <a:rPr lang="es-PE" sz="2200" spc="-9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70" dirty="0">
                <a:solidFill>
                  <a:srgbClr val="44131A"/>
                </a:solidFill>
                <a:cs typeface="Calibri"/>
              </a:rPr>
              <a:t>el  </a:t>
            </a:r>
            <a:r>
              <a:rPr lang="es-PE" sz="2200" spc="75" dirty="0">
                <a:solidFill>
                  <a:srgbClr val="44131A"/>
                </a:solidFill>
                <a:cs typeface="Calibri"/>
              </a:rPr>
              <a:t>sujeto del</a:t>
            </a:r>
            <a:r>
              <a:rPr lang="es-PE" sz="2200" spc="1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80" dirty="0">
                <a:solidFill>
                  <a:srgbClr val="44131A"/>
                </a:solidFill>
                <a:cs typeface="Calibri"/>
              </a:rPr>
              <a:t>objeto</a:t>
            </a:r>
            <a:endParaRPr lang="es-PE" sz="2200" dirty="0"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15"/>
              </a:spcBef>
              <a:buClr>
                <a:srgbClr val="A62C52"/>
              </a:buClr>
              <a:buSzPct val="112820"/>
              <a:buAutoNum type="arabicPeriod"/>
              <a:tabLst>
                <a:tab pos="354965" algn="l"/>
              </a:tabLst>
            </a:pPr>
            <a:r>
              <a:rPr lang="es-PE" sz="2200" spc="85" dirty="0">
                <a:solidFill>
                  <a:srgbClr val="44131A"/>
                </a:solidFill>
                <a:cs typeface="Calibri"/>
              </a:rPr>
              <a:t>Pensar</a:t>
            </a:r>
            <a:r>
              <a:rPr lang="es-PE" sz="2200" spc="3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75" dirty="0">
                <a:solidFill>
                  <a:srgbClr val="44131A"/>
                </a:solidFill>
                <a:cs typeface="Calibri"/>
              </a:rPr>
              <a:t>pol</a:t>
            </a:r>
            <a:r>
              <a:rPr lang="es-PE" sz="2200" spc="75" dirty="0">
                <a:solidFill>
                  <a:srgbClr val="44131A"/>
                </a:solidFill>
                <a:cs typeface="Times New Roman"/>
              </a:rPr>
              <a:t>í</a:t>
            </a:r>
            <a:r>
              <a:rPr lang="es-PE" sz="2200" spc="75" dirty="0">
                <a:solidFill>
                  <a:srgbClr val="44131A"/>
                </a:solidFill>
                <a:cs typeface="Calibri"/>
              </a:rPr>
              <a:t>ticamente</a:t>
            </a:r>
            <a:endParaRPr lang="es-PE" sz="2200" dirty="0"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35"/>
              </a:spcBef>
              <a:buClr>
                <a:srgbClr val="A62C52"/>
              </a:buClr>
              <a:buSzPct val="112820"/>
              <a:buAutoNum type="arabicPeriod"/>
              <a:tabLst>
                <a:tab pos="354965" algn="l"/>
              </a:tabLst>
            </a:pPr>
            <a:r>
              <a:rPr lang="es-PE" sz="2200" spc="85" dirty="0">
                <a:solidFill>
                  <a:srgbClr val="44131A"/>
                </a:solidFill>
                <a:cs typeface="Calibri"/>
              </a:rPr>
              <a:t>Orquestar </a:t>
            </a:r>
            <a:r>
              <a:rPr lang="es-PE" sz="2200" spc="70" dirty="0">
                <a:solidFill>
                  <a:srgbClr val="44131A"/>
                </a:solidFill>
                <a:cs typeface="Calibri"/>
              </a:rPr>
              <a:t>el</a:t>
            </a:r>
            <a:r>
              <a:rPr lang="es-PE" sz="2200" spc="-1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65" dirty="0">
                <a:solidFill>
                  <a:srgbClr val="44131A"/>
                </a:solidFill>
                <a:cs typeface="Calibri"/>
              </a:rPr>
              <a:t>conflicto</a:t>
            </a:r>
            <a:endParaRPr lang="es-PE" sz="2200" dirty="0">
              <a:cs typeface="Calibri"/>
            </a:endParaRPr>
          </a:p>
          <a:p>
            <a:pPr marL="355600" marR="1245870" indent="-343535">
              <a:lnSpc>
                <a:spcPts val="2330"/>
              </a:lnSpc>
              <a:spcBef>
                <a:spcPts val="869"/>
              </a:spcBef>
              <a:buClr>
                <a:srgbClr val="A62C52"/>
              </a:buClr>
              <a:buSzPct val="112820"/>
              <a:buFont typeface="Calibri"/>
              <a:buAutoNum type="arabicPeriod"/>
              <a:tabLst>
                <a:tab pos="425450" algn="l"/>
                <a:tab pos="426084" algn="l"/>
              </a:tabLst>
            </a:pPr>
            <a:r>
              <a:rPr lang="es-PE" sz="2200" dirty="0"/>
              <a:t>Enfocar la</a:t>
            </a:r>
            <a:r>
              <a:rPr lang="es-PE" sz="2200" spc="6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85" dirty="0">
                <a:solidFill>
                  <a:srgbClr val="44131A"/>
                </a:solidFill>
                <a:cs typeface="Calibri"/>
              </a:rPr>
              <a:t>atenci</a:t>
            </a:r>
            <a:r>
              <a:rPr lang="es-PE" sz="2200" spc="85" dirty="0">
                <a:solidFill>
                  <a:srgbClr val="44131A"/>
                </a:solidFill>
                <a:cs typeface="Times New Roman"/>
              </a:rPr>
              <a:t>ó</a:t>
            </a:r>
            <a:r>
              <a:rPr lang="es-PE" sz="2200" spc="85" dirty="0">
                <a:solidFill>
                  <a:srgbClr val="44131A"/>
                </a:solidFill>
                <a:cs typeface="Calibri"/>
              </a:rPr>
              <a:t>n hacia</a:t>
            </a:r>
            <a:r>
              <a:rPr lang="es-PE" sz="2200" spc="-12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70" dirty="0">
                <a:solidFill>
                  <a:srgbClr val="44131A"/>
                </a:solidFill>
                <a:cs typeface="Calibri"/>
              </a:rPr>
              <a:t>los  </a:t>
            </a:r>
            <a:r>
              <a:rPr lang="es-PE" sz="2200" spc="80" dirty="0">
                <a:solidFill>
                  <a:srgbClr val="44131A"/>
                </a:solidFill>
                <a:cs typeface="Calibri"/>
              </a:rPr>
              <a:t>problemas</a:t>
            </a:r>
            <a:r>
              <a:rPr lang="es-PE" sz="2200" spc="2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75" dirty="0">
                <a:solidFill>
                  <a:srgbClr val="44131A"/>
                </a:solidFill>
                <a:cs typeface="Calibri"/>
              </a:rPr>
              <a:t>reales</a:t>
            </a:r>
            <a:endParaRPr lang="es-PE" sz="2200" dirty="0"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515"/>
              </a:spcBef>
              <a:buClr>
                <a:srgbClr val="A62C52"/>
              </a:buClr>
              <a:buSzPct val="112820"/>
              <a:buAutoNum type="arabicPeriod"/>
              <a:tabLst>
                <a:tab pos="354330" algn="l"/>
              </a:tabLst>
            </a:pPr>
            <a:r>
              <a:rPr lang="es-PE" sz="2200" spc="70" dirty="0">
                <a:solidFill>
                  <a:srgbClr val="44131A"/>
                </a:solidFill>
                <a:cs typeface="Calibri"/>
              </a:rPr>
              <a:t>Devolver el</a:t>
            </a:r>
            <a:r>
              <a:rPr lang="es-PE" sz="2200" spc="-35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80" dirty="0">
                <a:solidFill>
                  <a:srgbClr val="44131A"/>
                </a:solidFill>
                <a:cs typeface="Calibri"/>
              </a:rPr>
              <a:t>trabajo a otros</a:t>
            </a:r>
            <a:endParaRPr lang="es-PE" sz="2200" dirty="0"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530"/>
              </a:spcBef>
              <a:buClr>
                <a:srgbClr val="A62C52"/>
              </a:buClr>
              <a:buSzPct val="112820"/>
              <a:buAutoNum type="arabicPeriod"/>
              <a:tabLst>
                <a:tab pos="354330" algn="l"/>
              </a:tabLst>
            </a:pPr>
            <a:r>
              <a:rPr lang="es-PE" sz="2200" spc="85" dirty="0">
                <a:solidFill>
                  <a:srgbClr val="44131A"/>
                </a:solidFill>
                <a:cs typeface="Calibri"/>
              </a:rPr>
              <a:t>Regular </a:t>
            </a:r>
            <a:r>
              <a:rPr lang="es-PE" sz="2200" spc="65" dirty="0">
                <a:solidFill>
                  <a:srgbClr val="44131A"/>
                </a:solidFill>
                <a:cs typeface="Calibri"/>
              </a:rPr>
              <a:t>el</a:t>
            </a:r>
            <a:r>
              <a:rPr lang="es-PE" sz="2200" spc="-3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70" dirty="0">
                <a:solidFill>
                  <a:srgbClr val="44131A"/>
                </a:solidFill>
                <a:cs typeface="Calibri"/>
              </a:rPr>
              <a:t>desequilibrio</a:t>
            </a:r>
            <a:endParaRPr lang="es-PE" sz="2200" dirty="0"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535"/>
              </a:spcBef>
              <a:buClr>
                <a:srgbClr val="A62C52"/>
              </a:buClr>
              <a:buSzPct val="112820"/>
              <a:buAutoNum type="arabicPeriod"/>
              <a:tabLst>
                <a:tab pos="354330" algn="l"/>
              </a:tabLst>
            </a:pPr>
            <a:r>
              <a:rPr lang="es-PE" sz="2200" spc="85" dirty="0">
                <a:solidFill>
                  <a:srgbClr val="44131A"/>
                </a:solidFill>
                <a:cs typeface="Calibri"/>
              </a:rPr>
              <a:t>Infundir </a:t>
            </a:r>
            <a:r>
              <a:rPr lang="es-PE" sz="2200" spc="65" dirty="0">
                <a:solidFill>
                  <a:srgbClr val="44131A"/>
                </a:solidFill>
                <a:cs typeface="Calibri"/>
              </a:rPr>
              <a:t>sentido al</a:t>
            </a:r>
            <a:r>
              <a:rPr lang="es-PE" sz="2200" spc="-60" dirty="0">
                <a:solidFill>
                  <a:srgbClr val="44131A"/>
                </a:solidFill>
                <a:cs typeface="Calibri"/>
              </a:rPr>
              <a:t> </a:t>
            </a:r>
            <a:r>
              <a:rPr lang="es-PE" sz="2200" spc="80" dirty="0">
                <a:solidFill>
                  <a:srgbClr val="44131A"/>
                </a:solidFill>
                <a:cs typeface="Calibri"/>
              </a:rPr>
              <a:t>trabajo</a:t>
            </a:r>
            <a:endParaRPr lang="es-PE" sz="22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42999" cy="107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2960941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FF3C40-66F7-484F-B49C-4A2491F56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655" y="1135744"/>
            <a:ext cx="4824485" cy="47775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7216" y="2668218"/>
            <a:ext cx="7004050" cy="1392555"/>
          </a:xfrm>
          <a:custGeom>
            <a:avLst/>
            <a:gdLst/>
            <a:ahLst/>
            <a:cxnLst/>
            <a:rect l="l" t="t" r="r" b="b"/>
            <a:pathLst>
              <a:path w="7004050" h="1392554">
                <a:moveTo>
                  <a:pt x="6771727" y="1392301"/>
                </a:moveTo>
                <a:lnTo>
                  <a:pt x="232054" y="1392301"/>
                </a:lnTo>
                <a:lnTo>
                  <a:pt x="185284" y="1387586"/>
                </a:lnTo>
                <a:lnTo>
                  <a:pt x="141724" y="1374066"/>
                </a:lnTo>
                <a:lnTo>
                  <a:pt x="102306" y="1352671"/>
                </a:lnTo>
                <a:lnTo>
                  <a:pt x="67964" y="1324336"/>
                </a:lnTo>
                <a:lnTo>
                  <a:pt x="39629" y="1289994"/>
                </a:lnTo>
                <a:lnTo>
                  <a:pt x="18234" y="1250575"/>
                </a:lnTo>
                <a:lnTo>
                  <a:pt x="4713" y="1207016"/>
                </a:lnTo>
                <a:lnTo>
                  <a:pt x="0" y="1160246"/>
                </a:lnTo>
                <a:lnTo>
                  <a:pt x="0" y="232054"/>
                </a:lnTo>
                <a:lnTo>
                  <a:pt x="4713" y="185287"/>
                </a:lnTo>
                <a:lnTo>
                  <a:pt x="18234" y="141729"/>
                </a:lnTo>
                <a:lnTo>
                  <a:pt x="39629" y="102311"/>
                </a:lnTo>
                <a:lnTo>
                  <a:pt x="67964" y="67967"/>
                </a:lnTo>
                <a:lnTo>
                  <a:pt x="102306" y="39632"/>
                </a:lnTo>
                <a:lnTo>
                  <a:pt x="141724" y="18236"/>
                </a:lnTo>
                <a:lnTo>
                  <a:pt x="185284" y="4713"/>
                </a:lnTo>
                <a:lnTo>
                  <a:pt x="232054" y="0"/>
                </a:lnTo>
                <a:lnTo>
                  <a:pt x="6771727" y="0"/>
                </a:lnTo>
                <a:lnTo>
                  <a:pt x="6818493" y="4713"/>
                </a:lnTo>
                <a:lnTo>
                  <a:pt x="6862053" y="18236"/>
                </a:lnTo>
                <a:lnTo>
                  <a:pt x="6901470" y="39632"/>
                </a:lnTo>
                <a:lnTo>
                  <a:pt x="6935813" y="67967"/>
                </a:lnTo>
                <a:lnTo>
                  <a:pt x="6964150" y="102311"/>
                </a:lnTo>
                <a:lnTo>
                  <a:pt x="6985546" y="141729"/>
                </a:lnTo>
                <a:lnTo>
                  <a:pt x="6999068" y="185287"/>
                </a:lnTo>
                <a:lnTo>
                  <a:pt x="7003783" y="232054"/>
                </a:lnTo>
                <a:lnTo>
                  <a:pt x="7003783" y="1160246"/>
                </a:lnTo>
                <a:lnTo>
                  <a:pt x="6999068" y="1207016"/>
                </a:lnTo>
                <a:lnTo>
                  <a:pt x="6985546" y="1250575"/>
                </a:lnTo>
                <a:lnTo>
                  <a:pt x="6964150" y="1289994"/>
                </a:lnTo>
                <a:lnTo>
                  <a:pt x="6935813" y="1324336"/>
                </a:lnTo>
                <a:lnTo>
                  <a:pt x="6901470" y="1352671"/>
                </a:lnTo>
                <a:lnTo>
                  <a:pt x="6862053" y="1374066"/>
                </a:lnTo>
                <a:lnTo>
                  <a:pt x="6818493" y="1387586"/>
                </a:lnTo>
                <a:lnTo>
                  <a:pt x="6771727" y="1392301"/>
                </a:lnTo>
                <a:close/>
              </a:path>
            </a:pathLst>
          </a:custGeom>
          <a:solidFill>
            <a:srgbClr val="94B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216" y="2668218"/>
            <a:ext cx="7004050" cy="1392555"/>
          </a:xfrm>
          <a:custGeom>
            <a:avLst/>
            <a:gdLst/>
            <a:ahLst/>
            <a:cxnLst/>
            <a:rect l="l" t="t" r="r" b="b"/>
            <a:pathLst>
              <a:path w="7004050" h="1392554">
                <a:moveTo>
                  <a:pt x="0" y="232054"/>
                </a:moveTo>
                <a:lnTo>
                  <a:pt x="0" y="232054"/>
                </a:lnTo>
                <a:lnTo>
                  <a:pt x="4713" y="185287"/>
                </a:lnTo>
                <a:lnTo>
                  <a:pt x="18234" y="141729"/>
                </a:lnTo>
                <a:lnTo>
                  <a:pt x="39629" y="102311"/>
                </a:lnTo>
                <a:lnTo>
                  <a:pt x="67964" y="67967"/>
                </a:lnTo>
                <a:lnTo>
                  <a:pt x="102306" y="39632"/>
                </a:lnTo>
                <a:lnTo>
                  <a:pt x="141724" y="18236"/>
                </a:lnTo>
                <a:lnTo>
                  <a:pt x="185284" y="4713"/>
                </a:lnTo>
                <a:lnTo>
                  <a:pt x="232054" y="0"/>
                </a:lnTo>
                <a:lnTo>
                  <a:pt x="6771727" y="0"/>
                </a:lnTo>
                <a:lnTo>
                  <a:pt x="6771727" y="0"/>
                </a:lnTo>
                <a:lnTo>
                  <a:pt x="6818493" y="4713"/>
                </a:lnTo>
                <a:lnTo>
                  <a:pt x="6862053" y="18236"/>
                </a:lnTo>
                <a:lnTo>
                  <a:pt x="6901470" y="39632"/>
                </a:lnTo>
                <a:lnTo>
                  <a:pt x="6935813" y="67967"/>
                </a:lnTo>
                <a:lnTo>
                  <a:pt x="6964150" y="102311"/>
                </a:lnTo>
                <a:lnTo>
                  <a:pt x="6985546" y="141729"/>
                </a:lnTo>
                <a:lnTo>
                  <a:pt x="6999068" y="185287"/>
                </a:lnTo>
                <a:lnTo>
                  <a:pt x="7003783" y="232054"/>
                </a:lnTo>
                <a:lnTo>
                  <a:pt x="7003783" y="1160246"/>
                </a:lnTo>
                <a:lnTo>
                  <a:pt x="7003783" y="1160246"/>
                </a:lnTo>
                <a:lnTo>
                  <a:pt x="6771727" y="1392301"/>
                </a:lnTo>
                <a:lnTo>
                  <a:pt x="232054" y="1392301"/>
                </a:lnTo>
                <a:lnTo>
                  <a:pt x="232054" y="1392301"/>
                </a:lnTo>
                <a:lnTo>
                  <a:pt x="0" y="1160246"/>
                </a:lnTo>
                <a:lnTo>
                  <a:pt x="0" y="2320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4452" y="3076137"/>
            <a:ext cx="566293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270" dirty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sz="3100" spc="270" dirty="0">
                <a:solidFill>
                  <a:srgbClr val="FFFFFF"/>
                </a:solidFill>
                <a:cs typeface="Calibri"/>
              </a:rPr>
              <a:t>Qu</a:t>
            </a:r>
            <a:r>
              <a:rPr sz="3100" spc="270" dirty="0">
                <a:solidFill>
                  <a:srgbClr val="FFFFFF"/>
                </a:solidFill>
                <a:cs typeface="Arial"/>
              </a:rPr>
              <a:t>é </a:t>
            </a:r>
            <a:r>
              <a:rPr sz="3100" spc="185" dirty="0">
                <a:solidFill>
                  <a:srgbClr val="FFFFFF"/>
                </a:solidFill>
                <a:cs typeface="Calibri"/>
              </a:rPr>
              <a:t>gracias</a:t>
            </a:r>
            <a:r>
              <a:rPr sz="3100" spc="-265" dirty="0">
                <a:solidFill>
                  <a:srgbClr val="FFFFFF"/>
                </a:solidFill>
                <a:cs typeface="Calibri"/>
              </a:rPr>
              <a:t> </a:t>
            </a:r>
            <a:r>
              <a:rPr sz="3100" spc="200" dirty="0">
                <a:solidFill>
                  <a:srgbClr val="FFFFFF"/>
                </a:solidFill>
                <a:cs typeface="Calibri"/>
              </a:rPr>
              <a:t>experimentaste?</a:t>
            </a:r>
            <a:endParaRPr sz="3100"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7216" y="4161320"/>
            <a:ext cx="7004050" cy="1392555"/>
          </a:xfrm>
          <a:custGeom>
            <a:avLst/>
            <a:gdLst/>
            <a:ahLst/>
            <a:cxnLst/>
            <a:rect l="l" t="t" r="r" b="b"/>
            <a:pathLst>
              <a:path w="7004050" h="1392554">
                <a:moveTo>
                  <a:pt x="6771727" y="1392301"/>
                </a:moveTo>
                <a:lnTo>
                  <a:pt x="232054" y="1392301"/>
                </a:lnTo>
                <a:lnTo>
                  <a:pt x="185284" y="1387586"/>
                </a:lnTo>
                <a:lnTo>
                  <a:pt x="141724" y="1374066"/>
                </a:lnTo>
                <a:lnTo>
                  <a:pt x="102306" y="1352671"/>
                </a:lnTo>
                <a:lnTo>
                  <a:pt x="67964" y="1324336"/>
                </a:lnTo>
                <a:lnTo>
                  <a:pt x="39629" y="1289994"/>
                </a:lnTo>
                <a:lnTo>
                  <a:pt x="18234" y="1250575"/>
                </a:lnTo>
                <a:lnTo>
                  <a:pt x="4713" y="1207016"/>
                </a:lnTo>
                <a:lnTo>
                  <a:pt x="0" y="1160246"/>
                </a:lnTo>
                <a:lnTo>
                  <a:pt x="0" y="232054"/>
                </a:lnTo>
                <a:lnTo>
                  <a:pt x="4713" y="185287"/>
                </a:lnTo>
                <a:lnTo>
                  <a:pt x="18234" y="141729"/>
                </a:lnTo>
                <a:lnTo>
                  <a:pt x="39629" y="102311"/>
                </a:lnTo>
                <a:lnTo>
                  <a:pt x="67964" y="67967"/>
                </a:lnTo>
                <a:lnTo>
                  <a:pt x="102306" y="39632"/>
                </a:lnTo>
                <a:lnTo>
                  <a:pt x="141724" y="18236"/>
                </a:lnTo>
                <a:lnTo>
                  <a:pt x="185284" y="4713"/>
                </a:lnTo>
                <a:lnTo>
                  <a:pt x="232054" y="0"/>
                </a:lnTo>
                <a:lnTo>
                  <a:pt x="6771727" y="0"/>
                </a:lnTo>
                <a:lnTo>
                  <a:pt x="6818493" y="4713"/>
                </a:lnTo>
                <a:lnTo>
                  <a:pt x="6862053" y="18236"/>
                </a:lnTo>
                <a:lnTo>
                  <a:pt x="6901470" y="39632"/>
                </a:lnTo>
                <a:lnTo>
                  <a:pt x="6935813" y="67967"/>
                </a:lnTo>
                <a:lnTo>
                  <a:pt x="6964150" y="102311"/>
                </a:lnTo>
                <a:lnTo>
                  <a:pt x="6985546" y="141729"/>
                </a:lnTo>
                <a:lnTo>
                  <a:pt x="6999068" y="185287"/>
                </a:lnTo>
                <a:lnTo>
                  <a:pt x="7003783" y="232054"/>
                </a:lnTo>
                <a:lnTo>
                  <a:pt x="7003783" y="1160246"/>
                </a:lnTo>
                <a:lnTo>
                  <a:pt x="6999068" y="1207016"/>
                </a:lnTo>
                <a:lnTo>
                  <a:pt x="6985546" y="1250575"/>
                </a:lnTo>
                <a:lnTo>
                  <a:pt x="6964150" y="1289994"/>
                </a:lnTo>
                <a:lnTo>
                  <a:pt x="6935813" y="1324336"/>
                </a:lnTo>
                <a:lnTo>
                  <a:pt x="6901470" y="1352671"/>
                </a:lnTo>
                <a:lnTo>
                  <a:pt x="6862053" y="1374066"/>
                </a:lnTo>
                <a:lnTo>
                  <a:pt x="6818493" y="1387586"/>
                </a:lnTo>
                <a:lnTo>
                  <a:pt x="6771727" y="1392301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7216" y="4161320"/>
            <a:ext cx="7004050" cy="1392555"/>
          </a:xfrm>
          <a:custGeom>
            <a:avLst/>
            <a:gdLst/>
            <a:ahLst/>
            <a:cxnLst/>
            <a:rect l="l" t="t" r="r" b="b"/>
            <a:pathLst>
              <a:path w="7004050" h="1392554">
                <a:moveTo>
                  <a:pt x="0" y="232054"/>
                </a:moveTo>
                <a:lnTo>
                  <a:pt x="0" y="232054"/>
                </a:lnTo>
                <a:lnTo>
                  <a:pt x="4713" y="185287"/>
                </a:lnTo>
                <a:lnTo>
                  <a:pt x="18234" y="141729"/>
                </a:lnTo>
                <a:lnTo>
                  <a:pt x="39629" y="102311"/>
                </a:lnTo>
                <a:lnTo>
                  <a:pt x="67964" y="67967"/>
                </a:lnTo>
                <a:lnTo>
                  <a:pt x="102306" y="39632"/>
                </a:lnTo>
                <a:lnTo>
                  <a:pt x="141724" y="18236"/>
                </a:lnTo>
                <a:lnTo>
                  <a:pt x="185284" y="4713"/>
                </a:lnTo>
                <a:lnTo>
                  <a:pt x="232054" y="0"/>
                </a:lnTo>
                <a:lnTo>
                  <a:pt x="6771727" y="0"/>
                </a:lnTo>
                <a:lnTo>
                  <a:pt x="6771727" y="0"/>
                </a:lnTo>
                <a:lnTo>
                  <a:pt x="6818493" y="4713"/>
                </a:lnTo>
                <a:lnTo>
                  <a:pt x="6862053" y="18236"/>
                </a:lnTo>
                <a:lnTo>
                  <a:pt x="6901470" y="39632"/>
                </a:lnTo>
                <a:lnTo>
                  <a:pt x="6935813" y="67967"/>
                </a:lnTo>
                <a:lnTo>
                  <a:pt x="6964150" y="102311"/>
                </a:lnTo>
                <a:lnTo>
                  <a:pt x="6985546" y="141729"/>
                </a:lnTo>
                <a:lnTo>
                  <a:pt x="6999068" y="185287"/>
                </a:lnTo>
                <a:lnTo>
                  <a:pt x="7003783" y="232054"/>
                </a:lnTo>
                <a:lnTo>
                  <a:pt x="7003783" y="1160246"/>
                </a:lnTo>
                <a:lnTo>
                  <a:pt x="7003783" y="1160246"/>
                </a:lnTo>
                <a:lnTo>
                  <a:pt x="6771727" y="1392301"/>
                </a:lnTo>
                <a:lnTo>
                  <a:pt x="232054" y="1392301"/>
                </a:lnTo>
                <a:lnTo>
                  <a:pt x="232054" y="1392301"/>
                </a:lnTo>
                <a:lnTo>
                  <a:pt x="0" y="1160246"/>
                </a:lnTo>
                <a:lnTo>
                  <a:pt x="0" y="2320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5545" y="4609452"/>
            <a:ext cx="6205589" cy="4962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470"/>
              </a:spcBef>
            </a:pPr>
            <a:r>
              <a:rPr sz="3100" spc="270" dirty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sz="3100" spc="270" dirty="0">
                <a:solidFill>
                  <a:srgbClr val="FFFFFF"/>
                </a:solidFill>
                <a:cs typeface="Calibri"/>
              </a:rPr>
              <a:t>Qu</a:t>
            </a:r>
            <a:r>
              <a:rPr sz="3100" spc="270" dirty="0">
                <a:solidFill>
                  <a:srgbClr val="FFFFFF"/>
                </a:solidFill>
                <a:cs typeface="Arial"/>
              </a:rPr>
              <a:t>é </a:t>
            </a:r>
            <a:r>
              <a:rPr sz="3100" spc="190" dirty="0">
                <a:solidFill>
                  <a:srgbClr val="FFFFFF"/>
                </a:solidFill>
                <a:cs typeface="Calibri"/>
              </a:rPr>
              <a:t>retos </a:t>
            </a:r>
            <a:r>
              <a:rPr sz="3100" spc="180" dirty="0">
                <a:solidFill>
                  <a:srgbClr val="FFFFFF"/>
                </a:solidFill>
                <a:cs typeface="Calibri"/>
              </a:rPr>
              <a:t>tuviste</a:t>
            </a:r>
            <a:r>
              <a:rPr sz="3100" spc="-365" dirty="0">
                <a:solidFill>
                  <a:srgbClr val="FFFFFF"/>
                </a:solidFill>
                <a:cs typeface="Calibri"/>
              </a:rPr>
              <a:t> </a:t>
            </a:r>
            <a:r>
              <a:rPr sz="3100" spc="229" dirty="0">
                <a:solidFill>
                  <a:srgbClr val="FFFFFF"/>
                </a:solidFill>
                <a:cs typeface="Calibri"/>
              </a:rPr>
              <a:t>que </a:t>
            </a:r>
            <a:r>
              <a:rPr sz="3100" spc="185" dirty="0" err="1">
                <a:solidFill>
                  <a:srgbClr val="FFFFFF"/>
                </a:solidFill>
                <a:cs typeface="Calibri"/>
              </a:rPr>
              <a:t>afrontar</a:t>
            </a:r>
            <a:r>
              <a:rPr sz="3100" spc="185" dirty="0">
                <a:solidFill>
                  <a:srgbClr val="FFFFFF"/>
                </a:solidFill>
                <a:cs typeface="Calibri"/>
              </a:rPr>
              <a:t>?</a:t>
            </a:r>
            <a:endParaRPr sz="3100" dirty="0"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6950" y="1189342"/>
            <a:ext cx="7004050" cy="1392555"/>
          </a:xfrm>
          <a:custGeom>
            <a:avLst/>
            <a:gdLst/>
            <a:ahLst/>
            <a:cxnLst/>
            <a:rect l="l" t="t" r="r" b="b"/>
            <a:pathLst>
              <a:path w="7004050" h="1392555">
                <a:moveTo>
                  <a:pt x="6771727" y="1392301"/>
                </a:moveTo>
                <a:lnTo>
                  <a:pt x="232054" y="1392301"/>
                </a:lnTo>
                <a:lnTo>
                  <a:pt x="185284" y="1387586"/>
                </a:lnTo>
                <a:lnTo>
                  <a:pt x="141724" y="1374066"/>
                </a:lnTo>
                <a:lnTo>
                  <a:pt x="102306" y="1352671"/>
                </a:lnTo>
                <a:lnTo>
                  <a:pt x="67964" y="1324336"/>
                </a:lnTo>
                <a:lnTo>
                  <a:pt x="39629" y="1289994"/>
                </a:lnTo>
                <a:lnTo>
                  <a:pt x="18234" y="1250575"/>
                </a:lnTo>
                <a:lnTo>
                  <a:pt x="4713" y="1207016"/>
                </a:lnTo>
                <a:lnTo>
                  <a:pt x="0" y="1160246"/>
                </a:lnTo>
                <a:lnTo>
                  <a:pt x="0" y="232054"/>
                </a:lnTo>
                <a:lnTo>
                  <a:pt x="4713" y="185287"/>
                </a:lnTo>
                <a:lnTo>
                  <a:pt x="18234" y="141729"/>
                </a:lnTo>
                <a:lnTo>
                  <a:pt x="39629" y="102311"/>
                </a:lnTo>
                <a:lnTo>
                  <a:pt x="67964" y="67967"/>
                </a:lnTo>
                <a:lnTo>
                  <a:pt x="102306" y="39632"/>
                </a:lnTo>
                <a:lnTo>
                  <a:pt x="141724" y="18236"/>
                </a:lnTo>
                <a:lnTo>
                  <a:pt x="185284" y="4713"/>
                </a:lnTo>
                <a:lnTo>
                  <a:pt x="232054" y="0"/>
                </a:lnTo>
                <a:lnTo>
                  <a:pt x="6771727" y="0"/>
                </a:lnTo>
                <a:lnTo>
                  <a:pt x="6818493" y="4713"/>
                </a:lnTo>
                <a:lnTo>
                  <a:pt x="6862053" y="18236"/>
                </a:lnTo>
                <a:lnTo>
                  <a:pt x="6901470" y="39632"/>
                </a:lnTo>
                <a:lnTo>
                  <a:pt x="6935813" y="67967"/>
                </a:lnTo>
                <a:lnTo>
                  <a:pt x="6964150" y="102311"/>
                </a:lnTo>
                <a:lnTo>
                  <a:pt x="6985546" y="141729"/>
                </a:lnTo>
                <a:lnTo>
                  <a:pt x="6999068" y="185287"/>
                </a:lnTo>
                <a:lnTo>
                  <a:pt x="7003783" y="232054"/>
                </a:lnTo>
                <a:lnTo>
                  <a:pt x="7003783" y="1160246"/>
                </a:lnTo>
                <a:lnTo>
                  <a:pt x="6999068" y="1207016"/>
                </a:lnTo>
                <a:lnTo>
                  <a:pt x="6985546" y="1250575"/>
                </a:lnTo>
                <a:lnTo>
                  <a:pt x="6964150" y="1289994"/>
                </a:lnTo>
                <a:lnTo>
                  <a:pt x="6935813" y="1324336"/>
                </a:lnTo>
                <a:lnTo>
                  <a:pt x="6901470" y="1352671"/>
                </a:lnTo>
                <a:lnTo>
                  <a:pt x="6862053" y="1374066"/>
                </a:lnTo>
                <a:lnTo>
                  <a:pt x="6818493" y="1387586"/>
                </a:lnTo>
                <a:lnTo>
                  <a:pt x="6771727" y="1392301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6950" y="1189342"/>
            <a:ext cx="7004050" cy="1392555"/>
          </a:xfrm>
          <a:custGeom>
            <a:avLst/>
            <a:gdLst/>
            <a:ahLst/>
            <a:cxnLst/>
            <a:rect l="l" t="t" r="r" b="b"/>
            <a:pathLst>
              <a:path w="7004050" h="1392555">
                <a:moveTo>
                  <a:pt x="0" y="232054"/>
                </a:moveTo>
                <a:lnTo>
                  <a:pt x="0" y="232054"/>
                </a:lnTo>
                <a:lnTo>
                  <a:pt x="4713" y="185287"/>
                </a:lnTo>
                <a:lnTo>
                  <a:pt x="18234" y="141729"/>
                </a:lnTo>
                <a:lnTo>
                  <a:pt x="39629" y="102311"/>
                </a:lnTo>
                <a:lnTo>
                  <a:pt x="67964" y="67967"/>
                </a:lnTo>
                <a:lnTo>
                  <a:pt x="102306" y="39632"/>
                </a:lnTo>
                <a:lnTo>
                  <a:pt x="141724" y="18236"/>
                </a:lnTo>
                <a:lnTo>
                  <a:pt x="185284" y="4713"/>
                </a:lnTo>
                <a:lnTo>
                  <a:pt x="232054" y="0"/>
                </a:lnTo>
                <a:lnTo>
                  <a:pt x="6771727" y="0"/>
                </a:lnTo>
                <a:lnTo>
                  <a:pt x="6771727" y="0"/>
                </a:lnTo>
                <a:lnTo>
                  <a:pt x="6818493" y="4713"/>
                </a:lnTo>
                <a:lnTo>
                  <a:pt x="6862053" y="18236"/>
                </a:lnTo>
                <a:lnTo>
                  <a:pt x="6901470" y="39632"/>
                </a:lnTo>
                <a:lnTo>
                  <a:pt x="6935813" y="67967"/>
                </a:lnTo>
                <a:lnTo>
                  <a:pt x="6964150" y="102311"/>
                </a:lnTo>
                <a:lnTo>
                  <a:pt x="6985546" y="141729"/>
                </a:lnTo>
                <a:lnTo>
                  <a:pt x="6999068" y="185287"/>
                </a:lnTo>
                <a:lnTo>
                  <a:pt x="7003783" y="232054"/>
                </a:lnTo>
                <a:lnTo>
                  <a:pt x="7003783" y="1160246"/>
                </a:lnTo>
                <a:lnTo>
                  <a:pt x="7003783" y="1160246"/>
                </a:lnTo>
                <a:lnTo>
                  <a:pt x="6771727" y="1392301"/>
                </a:lnTo>
                <a:lnTo>
                  <a:pt x="232054" y="1392301"/>
                </a:lnTo>
                <a:lnTo>
                  <a:pt x="232054" y="1392301"/>
                </a:lnTo>
                <a:lnTo>
                  <a:pt x="0" y="1160246"/>
                </a:lnTo>
                <a:lnTo>
                  <a:pt x="0" y="2320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95545" y="1323518"/>
            <a:ext cx="585025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85" dirty="0">
                <a:solidFill>
                  <a:srgbClr val="FFFFFF"/>
                </a:solidFill>
                <a:cs typeface="Arial"/>
              </a:rPr>
              <a:t>¿</a:t>
            </a:r>
            <a:r>
              <a:rPr sz="3100" spc="185" dirty="0">
                <a:solidFill>
                  <a:srgbClr val="FFFFFF"/>
                </a:solidFill>
                <a:cs typeface="Calibri"/>
              </a:rPr>
              <a:t>C</a:t>
            </a:r>
            <a:r>
              <a:rPr sz="3100" spc="185" dirty="0">
                <a:solidFill>
                  <a:srgbClr val="FFFFFF"/>
                </a:solidFill>
                <a:cs typeface="Arial"/>
              </a:rPr>
              <a:t>ó</a:t>
            </a:r>
            <a:r>
              <a:rPr sz="3100" spc="185" dirty="0">
                <a:solidFill>
                  <a:srgbClr val="FFFFFF"/>
                </a:solidFill>
                <a:cs typeface="Calibri"/>
              </a:rPr>
              <a:t>mo </a:t>
            </a:r>
            <a:r>
              <a:rPr sz="3100" spc="135" dirty="0">
                <a:solidFill>
                  <a:srgbClr val="FFFFFF"/>
                </a:solidFill>
                <a:cs typeface="Calibri"/>
              </a:rPr>
              <a:t>se </a:t>
            </a:r>
            <a:r>
              <a:rPr sz="3100" spc="110" dirty="0">
                <a:solidFill>
                  <a:srgbClr val="FFFFFF"/>
                </a:solidFill>
                <a:cs typeface="Calibri"/>
              </a:rPr>
              <a:t>sinti</a:t>
            </a:r>
            <a:r>
              <a:rPr sz="3100" spc="110" dirty="0">
                <a:solidFill>
                  <a:srgbClr val="FFFFFF"/>
                </a:solidFill>
                <a:cs typeface="Arial"/>
              </a:rPr>
              <a:t>ó </a:t>
            </a:r>
            <a:r>
              <a:rPr sz="3100" spc="125" dirty="0">
                <a:solidFill>
                  <a:srgbClr val="FFFFFF"/>
                </a:solidFill>
                <a:cs typeface="Calibri"/>
              </a:rPr>
              <a:t>antes, </a:t>
            </a:r>
            <a:r>
              <a:rPr sz="3100" spc="140" dirty="0">
                <a:solidFill>
                  <a:srgbClr val="FFFFFF"/>
                </a:solidFill>
                <a:cs typeface="Calibri"/>
              </a:rPr>
              <a:t>durante</a:t>
            </a:r>
            <a:r>
              <a:rPr sz="3100" spc="-409" dirty="0">
                <a:solidFill>
                  <a:srgbClr val="FFFFFF"/>
                </a:solidFill>
                <a:cs typeface="Calibri"/>
              </a:rPr>
              <a:t> </a:t>
            </a:r>
            <a:r>
              <a:rPr sz="3100" spc="-1195" dirty="0">
                <a:solidFill>
                  <a:srgbClr val="FFFFFF"/>
                </a:solidFill>
                <a:cs typeface="Calibri"/>
              </a:rPr>
              <a:t>y</a:t>
            </a:r>
            <a:endParaRPr sz="31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5545" y="1756054"/>
            <a:ext cx="477774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45" dirty="0">
                <a:solidFill>
                  <a:srgbClr val="FFFFFF"/>
                </a:solidFill>
                <a:cs typeface="Calibri"/>
              </a:rPr>
              <a:t>despu</a:t>
            </a:r>
            <a:r>
              <a:rPr sz="3100" spc="145" dirty="0">
                <a:solidFill>
                  <a:srgbClr val="FFFFFF"/>
                </a:solidFill>
                <a:cs typeface="Arial"/>
              </a:rPr>
              <a:t>é</a:t>
            </a:r>
            <a:r>
              <a:rPr sz="3100" spc="145" dirty="0">
                <a:solidFill>
                  <a:srgbClr val="FFFFFF"/>
                </a:solidFill>
                <a:cs typeface="Calibri"/>
              </a:rPr>
              <a:t>s </a:t>
            </a:r>
            <a:r>
              <a:rPr sz="3100" spc="155" dirty="0">
                <a:solidFill>
                  <a:srgbClr val="FFFFFF"/>
                </a:solidFill>
                <a:cs typeface="Calibri"/>
              </a:rPr>
              <a:t>de </a:t>
            </a:r>
            <a:r>
              <a:rPr sz="3100" spc="105" dirty="0">
                <a:solidFill>
                  <a:srgbClr val="FFFFFF"/>
                </a:solidFill>
                <a:cs typeface="Calibri"/>
              </a:rPr>
              <a:t>la</a:t>
            </a:r>
            <a:r>
              <a:rPr sz="3100" spc="-130" dirty="0">
                <a:solidFill>
                  <a:srgbClr val="FFFFFF"/>
                </a:solidFill>
                <a:cs typeface="Calibri"/>
              </a:rPr>
              <a:t> </a:t>
            </a:r>
            <a:r>
              <a:rPr sz="3100" spc="130" dirty="0">
                <a:solidFill>
                  <a:srgbClr val="FFFFFF"/>
                </a:solidFill>
                <a:cs typeface="Calibri"/>
              </a:rPr>
              <a:t>experiencia?</a:t>
            </a:r>
            <a:endParaRPr sz="3100" dirty="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6939" y="2374874"/>
            <a:ext cx="3266440" cy="1697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15"/>
              </a:spcBef>
            </a:pPr>
            <a:r>
              <a:rPr sz="2750" b="1" spc="180" dirty="0">
                <a:solidFill>
                  <a:srgbClr val="FFFFFF"/>
                </a:solidFill>
                <a:latin typeface="Calibri"/>
                <a:cs typeface="Calibri"/>
              </a:rPr>
              <a:t>Conversaci</a:t>
            </a:r>
            <a:r>
              <a:rPr sz="2750" b="1" spc="18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2750" b="1" spc="18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750" b="1" spc="204" dirty="0">
                <a:solidFill>
                  <a:srgbClr val="FFFFFF"/>
                </a:solidFill>
                <a:latin typeface="Calibri"/>
                <a:cs typeface="Calibri"/>
              </a:rPr>
              <a:t>en  </a:t>
            </a:r>
            <a:r>
              <a:rPr sz="2750" b="1" spc="190" dirty="0">
                <a:solidFill>
                  <a:srgbClr val="FFFFFF"/>
                </a:solidFill>
                <a:latin typeface="Calibri"/>
                <a:cs typeface="Calibri"/>
              </a:rPr>
              <a:t>grupos </a:t>
            </a:r>
            <a:r>
              <a:rPr sz="2750" b="1" spc="200" dirty="0">
                <a:solidFill>
                  <a:srgbClr val="FFFFFF"/>
                </a:solidFill>
                <a:latin typeface="Calibri"/>
                <a:cs typeface="Calibri"/>
              </a:rPr>
              <a:t>peque</a:t>
            </a:r>
            <a:r>
              <a:rPr sz="2750" b="1" spc="200" dirty="0">
                <a:solidFill>
                  <a:srgbClr val="FFFFFF"/>
                </a:solidFill>
                <a:latin typeface="Arial"/>
                <a:cs typeface="Arial"/>
              </a:rPr>
              <a:t>ñ</a:t>
            </a:r>
            <a:r>
              <a:rPr sz="2750" b="1" spc="200" dirty="0">
                <a:solidFill>
                  <a:srgbClr val="FFFFFF"/>
                </a:solidFill>
                <a:latin typeface="Calibri"/>
                <a:cs typeface="Calibri"/>
              </a:rPr>
              <a:t>os:  </a:t>
            </a:r>
            <a:r>
              <a:rPr sz="2750" spc="170" dirty="0">
                <a:solidFill>
                  <a:srgbClr val="FFFFFF"/>
                </a:solidFill>
                <a:latin typeface="Calibri"/>
                <a:cs typeface="Calibri"/>
              </a:rPr>
              <a:t>Superar </a:t>
            </a:r>
            <a:r>
              <a:rPr sz="2750" spc="14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75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65" dirty="0">
                <a:solidFill>
                  <a:srgbClr val="FFFFFF"/>
                </a:solidFill>
                <a:latin typeface="Calibri"/>
                <a:cs typeface="Calibri"/>
              </a:rPr>
              <a:t>barreras  </a:t>
            </a:r>
            <a:r>
              <a:rPr sz="2750" spc="145" dirty="0">
                <a:solidFill>
                  <a:srgbClr val="FFFFFF"/>
                </a:solidFill>
                <a:latin typeface="Calibri"/>
                <a:cs typeface="Calibri"/>
              </a:rPr>
              <a:t>culturales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1169796"/>
            <a:ext cx="50152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290" dirty="0">
                <a:solidFill>
                  <a:srgbClr val="44131A"/>
                </a:solidFill>
                <a:latin typeface="Calibri"/>
                <a:cs typeface="Calibri"/>
              </a:rPr>
              <a:t>Compromisos</a:t>
            </a:r>
            <a:r>
              <a:rPr sz="3900" b="1" spc="114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900" b="1" spc="295" dirty="0">
                <a:solidFill>
                  <a:srgbClr val="44131A"/>
                </a:solidFill>
                <a:latin typeface="Calibri"/>
                <a:cs typeface="Calibri"/>
              </a:rPr>
              <a:t>finales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914" y="2350236"/>
            <a:ext cx="4707255" cy="1932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50" spc="165" dirty="0">
                <a:solidFill>
                  <a:srgbClr val="44131A"/>
                </a:solidFill>
                <a:cs typeface="Arial"/>
              </a:rPr>
              <a:t>¿</a:t>
            </a:r>
            <a:r>
              <a:rPr sz="2850" spc="165" dirty="0">
                <a:solidFill>
                  <a:srgbClr val="44131A"/>
                </a:solidFill>
                <a:cs typeface="Calibri"/>
              </a:rPr>
              <a:t>Qu</a:t>
            </a:r>
            <a:r>
              <a:rPr sz="2850" spc="165" dirty="0">
                <a:solidFill>
                  <a:srgbClr val="44131A"/>
                </a:solidFill>
                <a:cs typeface="Arial"/>
              </a:rPr>
              <a:t>é </a:t>
            </a:r>
            <a:r>
              <a:rPr sz="2850" spc="140" dirty="0">
                <a:solidFill>
                  <a:srgbClr val="44131A"/>
                </a:solidFill>
                <a:cs typeface="Calibri"/>
              </a:rPr>
              <a:t>compromiso </a:t>
            </a:r>
            <a:r>
              <a:rPr sz="2850" spc="125" dirty="0">
                <a:solidFill>
                  <a:srgbClr val="44131A"/>
                </a:solidFill>
                <a:cs typeface="Calibri"/>
              </a:rPr>
              <a:t>quieren  </a:t>
            </a:r>
            <a:r>
              <a:rPr sz="2850" spc="130" dirty="0">
                <a:solidFill>
                  <a:srgbClr val="44131A"/>
                </a:solidFill>
                <a:cs typeface="Calibri"/>
              </a:rPr>
              <a:t>asumir </a:t>
            </a:r>
            <a:r>
              <a:rPr sz="2850" spc="125" dirty="0">
                <a:solidFill>
                  <a:srgbClr val="44131A"/>
                </a:solidFill>
                <a:cs typeface="Calibri"/>
              </a:rPr>
              <a:t>para </a:t>
            </a:r>
            <a:r>
              <a:rPr sz="2850" spc="105" dirty="0">
                <a:solidFill>
                  <a:srgbClr val="44131A"/>
                </a:solidFill>
                <a:cs typeface="Calibri"/>
              </a:rPr>
              <a:t>practicar </a:t>
            </a:r>
            <a:r>
              <a:rPr sz="2850" spc="100" dirty="0">
                <a:solidFill>
                  <a:srgbClr val="44131A"/>
                </a:solidFill>
                <a:cs typeface="Calibri"/>
              </a:rPr>
              <a:t>el  </a:t>
            </a:r>
            <a:r>
              <a:rPr sz="2850" spc="110" dirty="0">
                <a:solidFill>
                  <a:srgbClr val="44131A"/>
                </a:solidFill>
                <a:cs typeface="Calibri"/>
              </a:rPr>
              <a:t>liderazgo </a:t>
            </a:r>
            <a:r>
              <a:rPr sz="2850" spc="120" dirty="0">
                <a:solidFill>
                  <a:srgbClr val="44131A"/>
                </a:solidFill>
                <a:cs typeface="Calibri"/>
              </a:rPr>
              <a:t>adaptativo</a:t>
            </a:r>
            <a:r>
              <a:rPr sz="2850" spc="-5" dirty="0">
                <a:solidFill>
                  <a:srgbClr val="44131A"/>
                </a:solidFill>
                <a:cs typeface="Calibri"/>
              </a:rPr>
              <a:t> </a:t>
            </a:r>
            <a:r>
              <a:rPr sz="2850" spc="130" dirty="0">
                <a:solidFill>
                  <a:srgbClr val="44131A"/>
                </a:solidFill>
                <a:cs typeface="Calibri"/>
              </a:rPr>
              <a:t>durante  </a:t>
            </a:r>
            <a:r>
              <a:rPr sz="2850" spc="100" dirty="0">
                <a:solidFill>
                  <a:srgbClr val="44131A"/>
                </a:solidFill>
                <a:cs typeface="Calibri"/>
              </a:rPr>
              <a:t>las </a:t>
            </a:r>
            <a:r>
              <a:rPr sz="2850" spc="130" dirty="0">
                <a:solidFill>
                  <a:srgbClr val="44131A"/>
                </a:solidFill>
                <a:cs typeface="Calibri"/>
              </a:rPr>
              <a:t>pr</a:t>
            </a:r>
            <a:r>
              <a:rPr sz="2850" spc="130" dirty="0">
                <a:solidFill>
                  <a:srgbClr val="44131A"/>
                </a:solidFill>
                <a:cs typeface="Arial"/>
              </a:rPr>
              <a:t>ó</a:t>
            </a:r>
            <a:r>
              <a:rPr sz="2850" spc="130" dirty="0">
                <a:solidFill>
                  <a:srgbClr val="44131A"/>
                </a:solidFill>
                <a:cs typeface="Calibri"/>
              </a:rPr>
              <a:t>ximas </a:t>
            </a:r>
            <a:r>
              <a:rPr sz="2850" spc="135" dirty="0">
                <a:solidFill>
                  <a:srgbClr val="44131A"/>
                </a:solidFill>
                <a:cs typeface="Calibri"/>
              </a:rPr>
              <a:t>dos</a:t>
            </a:r>
            <a:r>
              <a:rPr sz="2850" spc="-70" dirty="0">
                <a:solidFill>
                  <a:srgbClr val="44131A"/>
                </a:solidFill>
                <a:cs typeface="Calibri"/>
              </a:rPr>
              <a:t> </a:t>
            </a:r>
            <a:r>
              <a:rPr sz="2850" spc="135" dirty="0">
                <a:solidFill>
                  <a:srgbClr val="44131A"/>
                </a:solidFill>
                <a:cs typeface="Calibri"/>
              </a:rPr>
              <a:t>semanas?</a:t>
            </a:r>
            <a:endParaRPr sz="2850" dirty="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27053" y="2399207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86B53A-0142-46F3-89B3-4A6CCC877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535" y="937304"/>
            <a:ext cx="4822354" cy="4779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5995670" cy="6858000"/>
          </a:xfrm>
          <a:custGeom>
            <a:avLst/>
            <a:gdLst/>
            <a:ahLst/>
            <a:cxnLst/>
            <a:rect l="l" t="t" r="r" b="b"/>
            <a:pathLst>
              <a:path w="5995670" h="6858000">
                <a:moveTo>
                  <a:pt x="0" y="6858000"/>
                </a:moveTo>
                <a:lnTo>
                  <a:pt x="5995237" y="6858000"/>
                </a:lnTo>
                <a:lnTo>
                  <a:pt x="599523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2477681"/>
            <a:ext cx="4464685" cy="12122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270"/>
              </a:spcBef>
            </a:pPr>
            <a:r>
              <a:rPr sz="3900" b="1" spc="245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sz="3900" b="1" spc="260" dirty="0">
                <a:solidFill>
                  <a:srgbClr val="44131A"/>
                </a:solidFill>
                <a:latin typeface="Calibri"/>
                <a:cs typeface="Calibri"/>
              </a:rPr>
              <a:t>sobre</a:t>
            </a:r>
            <a:r>
              <a:rPr sz="3900" b="1" spc="-10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900" b="1" spc="215" dirty="0">
                <a:solidFill>
                  <a:srgbClr val="44131A"/>
                </a:solidFill>
                <a:latin typeface="Calibri"/>
                <a:cs typeface="Calibri"/>
              </a:rPr>
              <a:t>las  </a:t>
            </a:r>
            <a:r>
              <a:rPr sz="3900" b="1" spc="225" dirty="0">
                <a:solidFill>
                  <a:srgbClr val="44131A"/>
                </a:solidFill>
                <a:latin typeface="Calibri"/>
                <a:cs typeface="Calibri"/>
              </a:rPr>
              <a:t>Escrituras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8286" y="0"/>
            <a:ext cx="6193713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4643" y="567944"/>
            <a:ext cx="3412604" cy="571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5995670" cy="6858000"/>
          </a:xfrm>
          <a:custGeom>
            <a:avLst/>
            <a:gdLst/>
            <a:ahLst/>
            <a:cxnLst/>
            <a:rect l="l" t="t" r="r" b="b"/>
            <a:pathLst>
              <a:path w="5995670" h="6858000">
                <a:moveTo>
                  <a:pt x="0" y="6858000"/>
                </a:moveTo>
                <a:lnTo>
                  <a:pt x="5995237" y="6858000"/>
                </a:lnTo>
                <a:lnTo>
                  <a:pt x="599523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069" y="1877453"/>
            <a:ext cx="3809365" cy="326435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254"/>
              </a:spcBef>
            </a:pPr>
            <a:r>
              <a:rPr sz="3550" b="1" spc="165" dirty="0">
                <a:solidFill>
                  <a:srgbClr val="44131A"/>
                </a:solidFill>
                <a:cs typeface="Arial"/>
              </a:rPr>
              <a:t>¿</a:t>
            </a:r>
            <a:r>
              <a:rPr sz="3550" b="1" spc="165" dirty="0">
                <a:solidFill>
                  <a:srgbClr val="44131A"/>
                </a:solidFill>
                <a:cs typeface="Calibri"/>
              </a:rPr>
              <a:t>Cu</a:t>
            </a:r>
            <a:r>
              <a:rPr sz="3550" b="1" spc="165" dirty="0">
                <a:solidFill>
                  <a:srgbClr val="44131A"/>
                </a:solidFill>
                <a:cs typeface="Arial"/>
              </a:rPr>
              <a:t>á</a:t>
            </a:r>
            <a:r>
              <a:rPr sz="3550" b="1" spc="165" dirty="0">
                <a:solidFill>
                  <a:srgbClr val="44131A"/>
                </a:solidFill>
                <a:cs typeface="Calibri"/>
              </a:rPr>
              <a:t>les son </a:t>
            </a:r>
            <a:r>
              <a:rPr sz="3550" b="1" spc="125" dirty="0">
                <a:solidFill>
                  <a:srgbClr val="44131A"/>
                </a:solidFill>
                <a:cs typeface="Calibri"/>
              </a:rPr>
              <a:t>las  </a:t>
            </a:r>
            <a:r>
              <a:rPr sz="3550" b="1" spc="145" dirty="0">
                <a:solidFill>
                  <a:srgbClr val="44131A"/>
                </a:solidFill>
                <a:cs typeface="Calibri"/>
              </a:rPr>
              <a:t>barreras</a:t>
            </a:r>
            <a:r>
              <a:rPr sz="3550" b="1" spc="25" dirty="0">
                <a:solidFill>
                  <a:srgbClr val="44131A"/>
                </a:solidFill>
                <a:cs typeface="Calibri"/>
              </a:rPr>
              <a:t> </a:t>
            </a:r>
            <a:r>
              <a:rPr sz="3550" b="1" spc="140" dirty="0">
                <a:solidFill>
                  <a:srgbClr val="44131A"/>
                </a:solidFill>
                <a:cs typeface="Calibri"/>
              </a:rPr>
              <a:t>culturales  </a:t>
            </a:r>
            <a:r>
              <a:rPr sz="3550" b="1" spc="180" dirty="0">
                <a:solidFill>
                  <a:srgbClr val="44131A"/>
                </a:solidFill>
                <a:cs typeface="Calibri"/>
              </a:rPr>
              <a:t>que </a:t>
            </a:r>
            <a:r>
              <a:rPr sz="3550" b="1" spc="150" dirty="0">
                <a:solidFill>
                  <a:srgbClr val="44131A"/>
                </a:solidFill>
                <a:cs typeface="Calibri"/>
              </a:rPr>
              <a:t>Jes</a:t>
            </a:r>
            <a:r>
              <a:rPr sz="3550" b="1" spc="150" dirty="0">
                <a:solidFill>
                  <a:srgbClr val="44131A"/>
                </a:solidFill>
                <a:cs typeface="Arial"/>
              </a:rPr>
              <a:t>ú</a:t>
            </a:r>
            <a:r>
              <a:rPr sz="3550" b="1" spc="150" dirty="0">
                <a:solidFill>
                  <a:srgbClr val="44131A"/>
                </a:solidFill>
                <a:cs typeface="Calibri"/>
              </a:rPr>
              <a:t>s </a:t>
            </a:r>
            <a:r>
              <a:rPr sz="3550" b="1" spc="155" dirty="0">
                <a:solidFill>
                  <a:srgbClr val="44131A"/>
                </a:solidFill>
                <a:cs typeface="Calibri"/>
              </a:rPr>
              <a:t>est</a:t>
            </a:r>
            <a:r>
              <a:rPr sz="3550" b="1" spc="155" dirty="0">
                <a:solidFill>
                  <a:srgbClr val="44131A"/>
                </a:solidFill>
                <a:cs typeface="Arial"/>
              </a:rPr>
              <a:t>á  </a:t>
            </a:r>
            <a:r>
              <a:rPr sz="3550" b="1" spc="160" dirty="0">
                <a:solidFill>
                  <a:srgbClr val="44131A"/>
                </a:solidFill>
                <a:cs typeface="Calibri"/>
              </a:rPr>
              <a:t>cruzando </a:t>
            </a:r>
            <a:r>
              <a:rPr sz="3550" b="1" spc="180" dirty="0">
                <a:solidFill>
                  <a:srgbClr val="44131A"/>
                </a:solidFill>
                <a:cs typeface="Calibri"/>
              </a:rPr>
              <a:t>en </a:t>
            </a:r>
            <a:r>
              <a:rPr sz="3550" b="1" spc="150" dirty="0">
                <a:solidFill>
                  <a:srgbClr val="44131A"/>
                </a:solidFill>
                <a:cs typeface="Calibri"/>
              </a:rPr>
              <a:t>este  </a:t>
            </a:r>
            <a:r>
              <a:rPr sz="3550" b="1" spc="155" dirty="0">
                <a:solidFill>
                  <a:srgbClr val="44131A"/>
                </a:solidFill>
                <a:cs typeface="Calibri"/>
              </a:rPr>
              <a:t>encuentro?</a:t>
            </a:r>
            <a:endParaRPr sz="3550" b="1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8286" y="0"/>
            <a:ext cx="6193713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4643" y="567944"/>
            <a:ext cx="3412604" cy="571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F3B71638CD042BEC7A1ED0E0FD4F0" ma:contentTypeVersion="14" ma:contentTypeDescription="Create a new document." ma:contentTypeScope="" ma:versionID="70cef414f997c88d83b7b12a8acbd51d">
  <xsd:schema xmlns:xsd="http://www.w3.org/2001/XMLSchema" xmlns:xs="http://www.w3.org/2001/XMLSchema" xmlns:p="http://schemas.microsoft.com/office/2006/metadata/properties" xmlns:ns2="a1432372-4e4d-4c4e-a1a0-61c90ff19cb0" xmlns:ns3="705d9b7a-f551-4617-a4e1-ffaf9836f7dc" targetNamespace="http://schemas.microsoft.com/office/2006/metadata/properties" ma:root="true" ma:fieldsID="5b8a9dcc893ee816f61fc85dabfe9dbb" ns2:_="" ns3:_="">
    <xsd:import namespace="a1432372-4e4d-4c4e-a1a0-61c90ff19cb0"/>
    <xsd:import namespace="705d9b7a-f551-4617-a4e1-ffaf9836f7d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2372-4e4d-4c4e-a1a0-61c90ff19cb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c29fe90-60ee-4f29-ac84-ef055a560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9b7a-f551-4617-a4e1-ffaf9836f7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8ec191-6bb0-4bc7-b8b1-c0f10c7ad09c}" ma:internalName="TaxCatchAll" ma:showField="CatchAllData" ma:web="705d9b7a-f551-4617-a4e1-ffaf9836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d9b7a-f551-4617-a4e1-ffaf9836f7dc" xsi:nil="true"/>
    <lcf76f155ced4ddcb4097134ff3c332f xmlns="a1432372-4e4d-4c4e-a1a0-61c90ff19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739AA3-C26B-4A69-876B-8846048FD38A}"/>
</file>

<file path=customXml/itemProps2.xml><?xml version="1.0" encoding="utf-8"?>
<ds:datastoreItem xmlns:ds="http://schemas.openxmlformats.org/officeDocument/2006/customXml" ds:itemID="{4F109A34-EE4E-4D15-809E-D154A1324B29}"/>
</file>

<file path=customXml/itemProps3.xml><?xml version="1.0" encoding="utf-8"?>
<ds:datastoreItem xmlns:ds="http://schemas.openxmlformats.org/officeDocument/2006/customXml" ds:itemID="{C1833C2B-6DF7-4440-8316-E6C954EB2C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2630</Words>
  <Application>Microsoft Office PowerPoint</Application>
  <PresentationFormat>Widescreen</PresentationFormat>
  <Paragraphs>336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(Civic design)</dc:title>
  <dc:creator>Sr Mila Diaz Solano</dc:creator>
  <cp:lastModifiedBy>Suzanne Delaney</cp:lastModifiedBy>
  <cp:revision>31</cp:revision>
  <dcterms:created xsi:type="dcterms:W3CDTF">2026-01-10T20:24:23Z</dcterms:created>
  <dcterms:modified xsi:type="dcterms:W3CDTF">2026-03-19T19:41:19Z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2026-01-10T00:00:00Z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2026-01-10T00:00:00Z</vt:filetime>
  </property>
  <property fmtid="{D5CDD505-2E9C-101B-9397-08002B2CF9AE}" pid="5" name="ContentTypeId">
    <vt:lpwstr>0x0101003F1F3B71638CD042BEC7A1ED0E0FD4F0</vt:lpwstr>
  </property>
</Properties>
</file>