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86" r:id="rId5"/>
    <p:sldId id="260" r:id="rId6"/>
    <p:sldId id="285" r:id="rId7"/>
    <p:sldId id="263" r:id="rId8"/>
    <p:sldId id="269" r:id="rId9"/>
    <p:sldId id="275" r:id="rId10"/>
    <p:sldId id="277" r:id="rId11"/>
    <p:sldId id="279" r:id="rId12"/>
    <p:sldId id="281" r:id="rId13"/>
    <p:sldId id="283" r:id="rId14"/>
    <p:sldId id="270" r:id="rId15"/>
    <p:sldId id="287" r:id="rId16"/>
    <p:sldId id="288"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6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02B690-B5CA-4742-9B0B-7EBF82EB78A0}" type="datetimeFigureOut">
              <a:rPr lang="en-US" smtClean="0"/>
              <a:t>8/12/2015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AC7129-F6C4-400F-B66C-18CA7CDE47E6}" type="slidenum">
              <a:rPr lang="en-US" smtClean="0"/>
              <a:t>‹#›</a:t>
            </a:fld>
            <a:endParaRPr lang="en-US"/>
          </a:p>
        </p:txBody>
      </p:sp>
    </p:spTree>
    <p:extLst>
      <p:ext uri="{BB962C8B-B14F-4D97-AF65-F5344CB8AC3E}">
        <p14:creationId xmlns:p14="http://schemas.microsoft.com/office/powerpoint/2010/main" val="861633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C7129-F6C4-400F-B66C-18CA7CDE47E6}" type="slidenum">
              <a:rPr lang="en-US" smtClean="0"/>
              <a:t>14</a:t>
            </a:fld>
            <a:endParaRPr lang="en-US"/>
          </a:p>
        </p:txBody>
      </p:sp>
    </p:spTree>
    <p:extLst>
      <p:ext uri="{BB962C8B-B14F-4D97-AF65-F5344CB8AC3E}">
        <p14:creationId xmlns:p14="http://schemas.microsoft.com/office/powerpoint/2010/main" val="3152248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4218554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248110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3373948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237190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1181500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2804330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3263761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363349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1015142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2738304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EB1AFD-3A8E-46DA-B89A-27C91DC6DB3C}" type="datetimeFigureOut">
              <a:rPr lang="en-US" smtClean="0"/>
              <a:t>8/12/2015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1156CC-AB0C-43CA-B4C8-E5A766B6F3BB}" type="slidenum">
              <a:rPr lang="en-US" smtClean="0"/>
              <a:t>‹#›</a:t>
            </a:fld>
            <a:endParaRPr lang="en-US" dirty="0"/>
          </a:p>
        </p:txBody>
      </p:sp>
    </p:spTree>
    <p:extLst>
      <p:ext uri="{BB962C8B-B14F-4D97-AF65-F5344CB8AC3E}">
        <p14:creationId xmlns:p14="http://schemas.microsoft.com/office/powerpoint/2010/main" val="3413593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B1AFD-3A8E-46DA-B89A-27C91DC6DB3C}" type="datetimeFigureOut">
              <a:rPr lang="en-US" smtClean="0"/>
              <a:t>8/12/2015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156CC-AB0C-43CA-B4C8-E5A766B6F3BB}" type="slidenum">
              <a:rPr lang="en-US" smtClean="0"/>
              <a:t>‹#›</a:t>
            </a:fld>
            <a:endParaRPr lang="en-US" dirty="0"/>
          </a:p>
        </p:txBody>
      </p:sp>
    </p:spTree>
    <p:extLst>
      <p:ext uri="{BB962C8B-B14F-4D97-AF65-F5344CB8AC3E}">
        <p14:creationId xmlns:p14="http://schemas.microsoft.com/office/powerpoint/2010/main" val="1434791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cwr.or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cwr.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600200"/>
          </a:xfrm>
        </p:spPr>
        <p:txBody>
          <a:bodyPr>
            <a:normAutofit/>
          </a:bodyPr>
          <a:lstStyle/>
          <a:p>
            <a:r>
              <a:rPr lang="en-US" b="1" dirty="0" smtClean="0"/>
              <a:t>Contemplation, Dialogue, </a:t>
            </a:r>
            <a:br>
              <a:rPr lang="en-US" b="1" dirty="0" smtClean="0"/>
            </a:br>
            <a:r>
              <a:rPr lang="en-US" b="1" dirty="0" smtClean="0"/>
              <a:t>and Discernment</a:t>
            </a:r>
            <a:endParaRPr lang="en-US" b="1" dirty="0"/>
          </a:p>
        </p:txBody>
      </p:sp>
      <p:pic>
        <p:nvPicPr>
          <p:cNvPr id="5" name="Content Placeholder 4" descr="LCWR">
            <a:hlinkClick r:id="rId2" tooltip="&quot;LCWR&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47800" y="2209800"/>
            <a:ext cx="6477000" cy="3276600"/>
          </a:xfrm>
          <a:prstGeom prst="rect">
            <a:avLst/>
          </a:prstGeom>
          <a:noFill/>
          <a:ln>
            <a:noFill/>
          </a:ln>
        </p:spPr>
      </p:pic>
    </p:spTree>
    <p:extLst>
      <p:ext uri="{BB962C8B-B14F-4D97-AF65-F5344CB8AC3E}">
        <p14:creationId xmlns:p14="http://schemas.microsoft.com/office/powerpoint/2010/main" val="2536062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44475"/>
            <a:ext cx="8385175" cy="1203325"/>
          </a:xfrm>
        </p:spPr>
        <p:txBody>
          <a:bodyPr/>
          <a:lstStyle/>
          <a:p>
            <a:r>
              <a:rPr lang="en-US" altLang="en-US" b="1" dirty="0" smtClean="0">
                <a:effectLst/>
              </a:rPr>
              <a:t> Inner Dispositions</a:t>
            </a:r>
          </a:p>
        </p:txBody>
      </p:sp>
      <p:sp>
        <p:nvSpPr>
          <p:cNvPr id="4" name="Content Placeholder 3"/>
          <p:cNvSpPr>
            <a:spLocks noGrp="1"/>
          </p:cNvSpPr>
          <p:nvPr>
            <p:ph sz="half" idx="2"/>
          </p:nvPr>
        </p:nvSpPr>
        <p:spPr>
          <a:xfrm>
            <a:off x="3886200" y="1828800"/>
            <a:ext cx="4800600" cy="4724400"/>
          </a:xfrm>
        </p:spPr>
        <p:txBody>
          <a:bodyPr>
            <a:normAutofit fontScale="77500" lnSpcReduction="20000"/>
          </a:bodyPr>
          <a:lstStyle/>
          <a:p>
            <a:pPr>
              <a:defRPr/>
            </a:pPr>
            <a:r>
              <a:rPr lang="en-US" b="1" dirty="0" smtClean="0">
                <a:effectLst/>
              </a:rPr>
              <a:t>Open Mind </a:t>
            </a:r>
          </a:p>
          <a:p>
            <a:pPr marL="0" indent="0">
              <a:buFont typeface="Wingdings" pitchFamily="2" charset="2"/>
              <a:buNone/>
              <a:defRPr/>
            </a:pPr>
            <a:r>
              <a:rPr lang="en-US" b="1" dirty="0">
                <a:effectLst/>
              </a:rPr>
              <a:t>	</a:t>
            </a:r>
            <a:r>
              <a:rPr lang="en-US" b="1" dirty="0" smtClean="0">
                <a:effectLst/>
              </a:rPr>
              <a:t>(commitment to </a:t>
            </a:r>
            <a:r>
              <a:rPr lang="en-US" b="1" dirty="0">
                <a:effectLst/>
              </a:rPr>
              <a:t>t</a:t>
            </a:r>
            <a:r>
              <a:rPr lang="en-US" b="1" dirty="0" smtClean="0">
                <a:effectLst/>
              </a:rPr>
              <a:t>ruth)</a:t>
            </a:r>
          </a:p>
          <a:p>
            <a:pPr marL="0" indent="0">
              <a:buFont typeface="Wingdings" pitchFamily="2" charset="2"/>
              <a:buNone/>
              <a:defRPr/>
            </a:pPr>
            <a:r>
              <a:rPr lang="en-US" b="1" dirty="0" smtClean="0">
                <a:effectLst/>
              </a:rPr>
              <a:t>	 - see with fresh eyes</a:t>
            </a:r>
          </a:p>
          <a:p>
            <a:pPr marL="0" indent="0">
              <a:buFont typeface="Wingdings" pitchFamily="2" charset="2"/>
              <a:buNone/>
              <a:defRPr/>
            </a:pPr>
            <a:endParaRPr lang="en-US" b="1" dirty="0" smtClean="0">
              <a:effectLst/>
            </a:endParaRPr>
          </a:p>
          <a:p>
            <a:pPr>
              <a:defRPr/>
            </a:pPr>
            <a:r>
              <a:rPr lang="en-US" b="1" dirty="0" smtClean="0">
                <a:effectLst/>
              </a:rPr>
              <a:t>Open Heart</a:t>
            </a:r>
          </a:p>
          <a:p>
            <a:pPr marL="0" indent="0">
              <a:buFont typeface="Wingdings" pitchFamily="2" charset="2"/>
              <a:buNone/>
              <a:defRPr/>
            </a:pPr>
            <a:r>
              <a:rPr lang="en-US" b="1" dirty="0" smtClean="0">
                <a:effectLst/>
              </a:rPr>
              <a:t> 	(commitment to love)</a:t>
            </a:r>
          </a:p>
          <a:p>
            <a:pPr marL="0" indent="0">
              <a:buFont typeface="Wingdings" pitchFamily="2" charset="2"/>
              <a:buNone/>
              <a:defRPr/>
            </a:pPr>
            <a:r>
              <a:rPr lang="en-US" b="1" dirty="0" smtClean="0">
                <a:effectLst/>
              </a:rPr>
              <a:t>          - walk in the shoes of  another</a:t>
            </a:r>
          </a:p>
          <a:p>
            <a:pPr marL="0" indent="0">
              <a:buFont typeface="Wingdings" pitchFamily="2" charset="2"/>
              <a:buNone/>
              <a:defRPr/>
            </a:pPr>
            <a:r>
              <a:rPr lang="en-US" b="1" dirty="0" smtClean="0">
                <a:effectLst/>
              </a:rPr>
              <a:t>  </a:t>
            </a:r>
          </a:p>
          <a:p>
            <a:pPr>
              <a:defRPr/>
            </a:pPr>
            <a:r>
              <a:rPr lang="en-US" b="1" dirty="0" smtClean="0">
                <a:effectLst/>
              </a:rPr>
              <a:t>Open Will</a:t>
            </a:r>
          </a:p>
          <a:p>
            <a:pPr marL="457200" lvl="1" indent="0">
              <a:buFont typeface="Wingdings" pitchFamily="2" charset="2"/>
              <a:buNone/>
              <a:defRPr/>
            </a:pPr>
            <a:r>
              <a:rPr lang="en-US" sz="2800" b="1" dirty="0" smtClean="0">
                <a:effectLst/>
              </a:rPr>
              <a:t>	(commitment to courage)</a:t>
            </a:r>
            <a:endParaRPr lang="en-US" sz="2800" b="1" dirty="0">
              <a:effectLst/>
            </a:endParaRPr>
          </a:p>
          <a:p>
            <a:pPr marL="457200" lvl="1" indent="0">
              <a:buFont typeface="Wingdings" pitchFamily="2" charset="2"/>
              <a:buNone/>
              <a:defRPr/>
            </a:pPr>
            <a:r>
              <a:rPr lang="en-US" sz="2800" b="1" dirty="0" smtClean="0">
                <a:effectLst/>
              </a:rPr>
              <a:t>      -   let go of fear, new will 	come</a:t>
            </a:r>
          </a:p>
          <a:p>
            <a:pPr marL="457200" lvl="1" indent="0">
              <a:buFont typeface="Wingdings" pitchFamily="2" charset="2"/>
              <a:buNone/>
              <a:defRPr/>
            </a:pPr>
            <a:endParaRPr lang="en-US" sz="2000" b="1" dirty="0" smtClean="0"/>
          </a:p>
          <a:p>
            <a:pPr marL="457200" lvl="1" indent="0">
              <a:buFont typeface="Wingdings" pitchFamily="2" charset="2"/>
              <a:buNone/>
              <a:defRPr/>
            </a:pPr>
            <a:r>
              <a:rPr lang="en-US" sz="2000" dirty="0" smtClean="0"/>
              <a:t>			</a:t>
            </a:r>
            <a:endParaRPr lang="en-US" sz="2800" b="1" dirty="0"/>
          </a:p>
        </p:txBody>
      </p:sp>
      <p:pic>
        <p:nvPicPr>
          <p:cNvPr id="2050" name="Picture 2" descr="http://ts1.mm.bing.net/th?&amp;id=HN.608039267839312518&amp;w=300&amp;h=300&amp;c=0&amp;pid=1.9&amp;rs=0&amp;p=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133600"/>
            <a:ext cx="335280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27133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 </a:t>
            </a:r>
            <a:r>
              <a:rPr lang="en-US" b="1" dirty="0" smtClean="0">
                <a:effectLst/>
              </a:rPr>
              <a:t>Three Voices</a:t>
            </a:r>
            <a:endParaRPr lang="en-US" b="1" dirty="0">
              <a:effectLst/>
            </a:endParaRPr>
          </a:p>
        </p:txBody>
      </p:sp>
      <p:sp>
        <p:nvSpPr>
          <p:cNvPr id="3" name="Content Placeholder 2"/>
          <p:cNvSpPr>
            <a:spLocks noGrp="1"/>
          </p:cNvSpPr>
          <p:nvPr>
            <p:ph sz="half" idx="1"/>
          </p:nvPr>
        </p:nvSpPr>
        <p:spPr>
          <a:xfrm>
            <a:off x="838200" y="1371600"/>
            <a:ext cx="3927475" cy="4724400"/>
          </a:xfrm>
        </p:spPr>
        <p:txBody>
          <a:bodyPr>
            <a:normAutofit lnSpcReduction="10000"/>
          </a:bodyPr>
          <a:lstStyle/>
          <a:p>
            <a:pPr>
              <a:defRPr/>
            </a:pPr>
            <a:r>
              <a:rPr lang="en-US" b="1" dirty="0" smtClean="0">
                <a:effectLst/>
              </a:rPr>
              <a:t>Voice of Judgment</a:t>
            </a:r>
          </a:p>
          <a:p>
            <a:pPr marL="0" indent="0">
              <a:buFont typeface="Wingdings" pitchFamily="2" charset="2"/>
              <a:buNone/>
              <a:defRPr/>
            </a:pPr>
            <a:r>
              <a:rPr lang="en-US" dirty="0">
                <a:effectLst/>
              </a:rPr>
              <a:t> </a:t>
            </a:r>
            <a:r>
              <a:rPr lang="en-US" dirty="0" smtClean="0">
                <a:effectLst/>
              </a:rPr>
              <a:t>    	 - </a:t>
            </a:r>
            <a:r>
              <a:rPr lang="en-US" sz="2400" b="1" dirty="0" smtClean="0">
                <a:effectLst/>
              </a:rPr>
              <a:t>stifles</a:t>
            </a:r>
            <a:r>
              <a:rPr lang="en-US" sz="2400" dirty="0" smtClean="0">
                <a:effectLst/>
              </a:rPr>
              <a:t> </a:t>
            </a:r>
            <a:r>
              <a:rPr lang="en-US" sz="2400" b="1" dirty="0" smtClean="0">
                <a:effectLst/>
              </a:rPr>
              <a:t>creativity</a:t>
            </a:r>
          </a:p>
          <a:p>
            <a:pPr marL="0" indent="0">
              <a:buFont typeface="Wingdings" pitchFamily="2" charset="2"/>
              <a:buNone/>
              <a:defRPr/>
            </a:pPr>
            <a:endParaRPr lang="en-US" sz="2400" b="1" dirty="0" smtClean="0">
              <a:effectLst/>
            </a:endParaRPr>
          </a:p>
          <a:p>
            <a:pPr>
              <a:defRPr/>
            </a:pPr>
            <a:r>
              <a:rPr lang="en-US" b="1" dirty="0" smtClean="0">
                <a:effectLst/>
              </a:rPr>
              <a:t>Voice of Cynicism</a:t>
            </a:r>
          </a:p>
          <a:p>
            <a:pPr marL="0" indent="0">
              <a:buFont typeface="Wingdings" pitchFamily="2" charset="2"/>
              <a:buNone/>
              <a:defRPr/>
            </a:pPr>
            <a:r>
              <a:rPr lang="en-US" dirty="0" smtClean="0">
                <a:effectLst/>
              </a:rPr>
              <a:t>	 - </a:t>
            </a:r>
            <a:r>
              <a:rPr lang="en-US" sz="2400" b="1" dirty="0" smtClean="0">
                <a:effectLst/>
              </a:rPr>
              <a:t>only my way of 	thinking, doing</a:t>
            </a:r>
          </a:p>
          <a:p>
            <a:pPr marL="0" indent="0">
              <a:buFont typeface="Wingdings" pitchFamily="2" charset="2"/>
              <a:buNone/>
              <a:defRPr/>
            </a:pPr>
            <a:endParaRPr lang="en-US" b="1" dirty="0" smtClean="0">
              <a:effectLst/>
            </a:endParaRPr>
          </a:p>
          <a:p>
            <a:pPr>
              <a:defRPr/>
            </a:pPr>
            <a:r>
              <a:rPr lang="en-US" b="1" dirty="0" smtClean="0">
                <a:effectLst/>
              </a:rPr>
              <a:t>Voice of Fear</a:t>
            </a:r>
          </a:p>
          <a:p>
            <a:pPr marL="0" indent="0">
              <a:buFont typeface="Wingdings" pitchFamily="2" charset="2"/>
              <a:buNone/>
              <a:defRPr/>
            </a:pPr>
            <a:r>
              <a:rPr lang="en-US" dirty="0" smtClean="0">
                <a:effectLst/>
              </a:rPr>
              <a:t>	 </a:t>
            </a:r>
            <a:r>
              <a:rPr lang="en-US" i="1" dirty="0" smtClean="0">
                <a:effectLst/>
              </a:rPr>
              <a:t>- </a:t>
            </a:r>
            <a:r>
              <a:rPr lang="en-US" sz="2400" b="1" dirty="0" smtClean="0">
                <a:effectLst/>
              </a:rPr>
              <a:t>cannot let go so 	new can come</a:t>
            </a:r>
            <a:endParaRPr lang="en-US" sz="2400" b="1" dirty="0">
              <a:effectLst/>
            </a:endParaRPr>
          </a:p>
        </p:txBody>
      </p:sp>
      <p:sp>
        <p:nvSpPr>
          <p:cNvPr id="4" name="Content Placeholder 3"/>
          <p:cNvSpPr>
            <a:spLocks noGrp="1"/>
          </p:cNvSpPr>
          <p:nvPr>
            <p:ph sz="half" idx="2"/>
          </p:nvPr>
        </p:nvSpPr>
        <p:spPr/>
        <p:txBody>
          <a:bodyPr>
            <a:normAutofit lnSpcReduction="10000"/>
          </a:bodyPr>
          <a:lstStyle/>
          <a:p>
            <a:pPr marL="0" indent="0">
              <a:buFont typeface="Wingdings" pitchFamily="2" charset="2"/>
              <a:buNone/>
              <a:defRPr/>
            </a:pPr>
            <a:endParaRPr lang="en-US" dirty="0"/>
          </a:p>
        </p:txBody>
      </p:sp>
      <p:pic>
        <p:nvPicPr>
          <p:cNvPr id="1229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2057400"/>
            <a:ext cx="3200400" cy="3630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4624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defRPr/>
            </a:pPr>
            <a:r>
              <a:rPr lang="en-US" altLang="en-US" b="1" dirty="0" smtClean="0"/>
              <a:t>Levels of Listening</a:t>
            </a:r>
          </a:p>
        </p:txBody>
      </p:sp>
      <p:sp>
        <p:nvSpPr>
          <p:cNvPr id="13315" name="Rectangle 3"/>
          <p:cNvSpPr>
            <a:spLocks noGrp="1" noRot="1" noChangeArrowheads="1"/>
          </p:cNvSpPr>
          <p:nvPr>
            <p:ph type="body" idx="1"/>
          </p:nvPr>
        </p:nvSpPr>
        <p:spPr>
          <a:xfrm>
            <a:off x="457200" y="1524000"/>
            <a:ext cx="8229600" cy="4602163"/>
          </a:xfrm>
        </p:spPr>
        <p:txBody>
          <a:bodyPr>
            <a:noAutofit/>
          </a:bodyPr>
          <a:lstStyle/>
          <a:p>
            <a:pPr eaLnBrk="1" hangingPunct="1">
              <a:lnSpc>
                <a:spcPct val="90000"/>
              </a:lnSpc>
            </a:pPr>
            <a:r>
              <a:rPr lang="en-US" altLang="en-US" sz="3600" dirty="0" smtClean="0">
                <a:effectLst/>
              </a:rPr>
              <a:t>Downloading: confirms what you already know</a:t>
            </a:r>
          </a:p>
          <a:p>
            <a:pPr eaLnBrk="1" hangingPunct="1">
              <a:lnSpc>
                <a:spcPct val="90000"/>
              </a:lnSpc>
            </a:pPr>
            <a:r>
              <a:rPr lang="en-US" altLang="en-US" sz="3600" dirty="0" smtClean="0">
                <a:effectLst/>
              </a:rPr>
              <a:t>Factual Listening: you notice something new</a:t>
            </a:r>
          </a:p>
          <a:p>
            <a:pPr eaLnBrk="1" hangingPunct="1">
              <a:lnSpc>
                <a:spcPct val="90000"/>
              </a:lnSpc>
            </a:pPr>
            <a:r>
              <a:rPr lang="en-US" altLang="en-US" sz="3600" dirty="0" smtClean="0">
                <a:effectLst/>
              </a:rPr>
              <a:t>Empathic listening: changes your perspective when you see through the eyes of another</a:t>
            </a:r>
          </a:p>
          <a:p>
            <a:pPr eaLnBrk="1" hangingPunct="1">
              <a:lnSpc>
                <a:spcPct val="90000"/>
              </a:lnSpc>
            </a:pPr>
            <a:r>
              <a:rPr lang="en-US" altLang="en-US" sz="3600" dirty="0" smtClean="0">
                <a:effectLst/>
              </a:rPr>
              <a:t>Generative listening:  you are changed as a person </a:t>
            </a:r>
          </a:p>
        </p:txBody>
      </p:sp>
    </p:spTree>
    <p:extLst>
      <p:ext uri="{BB962C8B-B14F-4D97-AF65-F5344CB8AC3E}">
        <p14:creationId xmlns:p14="http://schemas.microsoft.com/office/powerpoint/2010/main" val="1428007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defRPr/>
            </a:pPr>
            <a:r>
              <a:rPr lang="en-US" altLang="en-US" b="1" dirty="0" smtClean="0"/>
              <a:t>Levels of Conversation</a:t>
            </a:r>
          </a:p>
        </p:txBody>
      </p:sp>
      <p:sp>
        <p:nvSpPr>
          <p:cNvPr id="14339" name="Rectangle 3"/>
          <p:cNvSpPr>
            <a:spLocks noGrp="1" noRot="1" noChangeArrowheads="1"/>
          </p:cNvSpPr>
          <p:nvPr>
            <p:ph type="body" idx="1"/>
          </p:nvPr>
        </p:nvSpPr>
        <p:spPr/>
        <p:txBody>
          <a:bodyPr>
            <a:normAutofit/>
          </a:bodyPr>
          <a:lstStyle/>
          <a:p>
            <a:pPr eaLnBrk="1" hangingPunct="1"/>
            <a:r>
              <a:rPr lang="en-US" altLang="en-US" sz="3600" dirty="0" smtClean="0">
                <a:effectLst/>
              </a:rPr>
              <a:t>Downloading: talking nice, “same old”</a:t>
            </a:r>
          </a:p>
          <a:p>
            <a:pPr eaLnBrk="1" hangingPunct="1"/>
            <a:r>
              <a:rPr lang="en-US" altLang="en-US" sz="3600" dirty="0" smtClean="0">
                <a:effectLst/>
              </a:rPr>
              <a:t>Debate: talking tough, “my way” or no way</a:t>
            </a:r>
          </a:p>
          <a:p>
            <a:pPr eaLnBrk="1" hangingPunct="1"/>
            <a:r>
              <a:rPr lang="en-US" altLang="en-US" sz="3600" dirty="0" smtClean="0">
                <a:effectLst/>
              </a:rPr>
              <a:t>Dialogue: reflective inquiry, seeing myself as part of the whole</a:t>
            </a:r>
          </a:p>
          <a:p>
            <a:pPr eaLnBrk="1" hangingPunct="1"/>
            <a:r>
              <a:rPr lang="en-US" altLang="en-US" sz="3600" dirty="0" smtClean="0">
                <a:effectLst/>
              </a:rPr>
              <a:t>Deep Conversation: collective creativity, 	shifting from “I” to “we”</a:t>
            </a:r>
          </a:p>
        </p:txBody>
      </p:sp>
    </p:spTree>
    <p:extLst>
      <p:ext uri="{BB962C8B-B14F-4D97-AF65-F5344CB8AC3E}">
        <p14:creationId xmlns:p14="http://schemas.microsoft.com/office/powerpoint/2010/main" val="1935376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a:xfrm>
            <a:off x="457200" y="1143000"/>
            <a:ext cx="4038600" cy="4983163"/>
          </a:xfrm>
        </p:spPr>
        <p:txBody>
          <a:bodyPr>
            <a:normAutofit/>
          </a:bodyPr>
          <a:lstStyle/>
          <a:p>
            <a:pPr marL="0" indent="0">
              <a:buNone/>
            </a:pPr>
            <a:r>
              <a:rPr lang="en-US" b="1" i="1" dirty="0" smtClean="0"/>
              <a:t>We need to evolve communally at the level of consciousness.  It is an invitation to learn to transform the way we are together to evolve in our way of thinking, feeling, and loving when we are in relationship     	communally</a:t>
            </a:r>
            <a:r>
              <a:rPr lang="en-US" b="1" dirty="0" smtClean="0"/>
              <a:t>.</a:t>
            </a:r>
          </a:p>
          <a:p>
            <a:pPr marL="0" indent="0">
              <a:buNone/>
            </a:pPr>
            <a:r>
              <a:rPr lang="en-US" sz="2000" b="1" dirty="0"/>
              <a:t>	</a:t>
            </a:r>
            <a:r>
              <a:rPr lang="en-US" sz="2000" b="1" dirty="0" smtClean="0"/>
              <a:t>	Lis Sweeney, SSJ</a:t>
            </a:r>
            <a:endParaRPr lang="en-US" sz="2000" b="1" dirty="0"/>
          </a:p>
        </p:txBody>
      </p:sp>
      <p:pic>
        <p:nvPicPr>
          <p:cNvPr id="1026"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238750" y="2839244"/>
            <a:ext cx="2857500" cy="2047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ts1.mm.bing.net/th?&amp;id=HN.608035685755519193&amp;w=300&amp;h=300&amp;c=0&amp;pid=1.9&amp;rs=0&amp;p=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2057400"/>
            <a:ext cx="3827722"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3699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b="1" dirty="0" smtClean="0"/>
              <a:t>Contemplative Living</a:t>
            </a:r>
            <a:endParaRPr lang="en-US" b="1" dirty="0"/>
          </a:p>
        </p:txBody>
      </p:sp>
      <p:sp>
        <p:nvSpPr>
          <p:cNvPr id="3" name="Content Placeholder 2"/>
          <p:cNvSpPr>
            <a:spLocks noGrp="1"/>
          </p:cNvSpPr>
          <p:nvPr>
            <p:ph sz="half" idx="1"/>
          </p:nvPr>
        </p:nvSpPr>
        <p:spPr>
          <a:xfrm>
            <a:off x="457200" y="1295400"/>
            <a:ext cx="4038600" cy="5181600"/>
          </a:xfrm>
        </p:spPr>
        <p:txBody>
          <a:bodyPr>
            <a:noAutofit/>
          </a:bodyPr>
          <a:lstStyle/>
          <a:p>
            <a:pPr marL="0" indent="0">
              <a:buNone/>
            </a:pPr>
            <a:r>
              <a:rPr lang="en-US" dirty="0" smtClean="0"/>
              <a:t>Contemplation is the fundamental reality of life.  It makes life real and alive.  It makes us truly human.  </a:t>
            </a:r>
          </a:p>
          <a:p>
            <a:pPr marL="0" indent="0">
              <a:buNone/>
            </a:pPr>
            <a:r>
              <a:rPr lang="en-US" dirty="0" smtClean="0"/>
              <a:t>Contemplation goes beyond concepts and apprehends God not as a separate object but as the Reality within our reality, the Being within our being, the life of our life.</a:t>
            </a:r>
          </a:p>
          <a:p>
            <a:pPr marL="0" indent="0">
              <a:buNone/>
            </a:pPr>
            <a:r>
              <a:rPr lang="en-US" sz="1800" dirty="0"/>
              <a:t>	</a:t>
            </a:r>
            <a:r>
              <a:rPr lang="en-US" sz="1800" dirty="0" smtClean="0"/>
              <a:t>	Thomas Merton</a:t>
            </a:r>
            <a:endParaRPr lang="en-US" sz="1800" dirty="0"/>
          </a:p>
        </p:txBody>
      </p:sp>
      <p:sp>
        <p:nvSpPr>
          <p:cNvPr id="7" name="AutoShape 11" descr="data:image/jpeg;base64,/9j/4AAQSkZJRgABAQAAAQABAAD/2wBDAAMCAgMCAgMDAwMEAwMEBQgFBQQEBQoHBwYIDAoMDAsKCwsNDhIQDQ4RDgsLEBYQERMUFRUVDA8XGBYUGBIUFRT/2wBDAQMEBAUEBQkFBQkUDQsNFBQUFBQUFBQUFBQUFBQUFBQUFBQUFBQUFBQUFBQUFBQUFBQUFBQUFBQUFBQUFBQUFBT/wAARCAC4AOcDASIAAhEBAxEB/8QAHQAAAQQDAQEAAAAAAAAAAAAABQAEBgcBAgMICf/EADkQAAIBAwMDAgUCBQMEAgMAAAECAwAEEQUSIQYxQRNRBxQiYXGBkRUjMkKhscHRCCRS4RYXYoLw/8QAGgEAAgMBAQAAAAAAAAAAAAAAAgQAAQMFBv/EACwRAAICAQQBAwIGAwEAAAAAAAECABEDEiExQQQTIlFhgTJxkaGx8BQzQtH/2gAMAwEAAhEDEQA/APllnvzXWKZkjkUBTu4wRz+/ik0Q7jkVp2rczapsp2HmsPESQcEsewFOLWNpZBhMk8Yp3JZkMAAdw/xVSoIKMjcghvY1lZCtE20+RmPBP3NcpdNk2sQhOBk1YBMkabs4NZV9pBrvFZsSq4O49hW5sShBOQDxmroy5wuJjJHGgijjCDugOTz3Oa4bSaOx6MzWk07JJ6SMEVwON3saYGz4/wDy9qtkZavuVGOw1iR2YBW7DtRMWBDAjJFKbTmwCVPNDIRBLJg89qwVIHP6U+ksyB5NcDbSYP0GpUGo3pAE10+Xf2NbJEwOSOKGVRmoQ4yAfzWlEDfIultataQmQMCtyuQ4GTkYzg9x48Uw/wACpL0gVUQz4rKMFYFl3AeM4rBA4wc0ux5qpJ0ulKyBi6PuAP0HOPtXEVsxya1xiodzcruKkATnFKlVSpsoXaxLkPkYXHBH5rTPbms1j2/5qSoifvWc0qVSXUVKlSopctH4tdCdPdHalplt031lp/W0N3aLczXWmQSQpBIWIMLCTnIAB/UVAo7Ji5DLgjxTi1twWAJIbPajFna+sURBli2wZ96KtRsTTVe8Z29mI1BC8+KN3MzzW0Ec6fTEgji4Awo7Dj8mtjp09sR61vIuyTYW2/TkeP8AFOnslltY5VkDuc70AwU54P61pTJa8SiAwuCLecxF12LknhsZOP1rvLaG4AAxt74+9OYrRd1G9Pso4MytAJ1j5ZHJAYe3HNACWIEKRNLH5eUh4WmU9kU7T+9cJE5cbe4GBjt71OI7a1ubkm7WSNWDFQq7mzjhe/v5psOnkkZn3EfVtVShGf18YrWiRY4kreRa6uZ7qKGJnkaKFdsSkYC+/A/1703t9MmmkJVSx81bOg/D6HULpU1ATWtnKjhLkLgBgPfHPOOPvUntvhfoh0CS7WaUXhuBHHHjAaPHLfnP+tajx3ZbEKj3KJSxYSAbcDyMU8XSZJim0YBPGR2q+dL+CtpLZXGsXWqQ2WnwqEX1IS7vKwyqgA5xwSWxgZFOtH6Z6cs9Emgu7NZtZjbbbOF2xBWYmQzZ5cgYVcYAHfPeqPjOpAahcIY2YAiecrnSJWuWDjcRxkCub6RsUjZ/ivUn/wBS2F/HCba3KBoxJ6hRs4zggfYe9C+svghJpVjBfW0MrWkrMgn25Qkex7GjbxcgBb4g6T0J5jm0ooP6f8U1ewYIRj/FXDrHRAt5HUBmVcZOMc4qOy9PAyemCI8/3P2pOqNSBTVytJrIgduaYyxFGxirMm6bh3OqhjIf7iQAv5FATpltFcyxTo0zAfSVO0Bh70YSzUA7CRKa1eFUbBw+drYODjvg9jiuanDgsNwBzg+akuu63qupaTpelXF5O+l6X63yNi8hZLb1W3S7Ae29hk/eo+0JC5xWZWjvBqcDye2PtSIxW4BVgccik5LnnvQyqnOsjABOMn28UsVnxQmVU1/5rGK3Pb9axUkqYrNYpVKkipUqVFJJpb2izRySrgPGAdnluakTyRRW0D/KxwbR6eSCwkOOSfvQjT5AbkEJsDYUgHPFSS4nt9ShMQUIYeUdm548U8lBTUqzBNnKZWljlWR1aMiNPUKqreG/Tnj708gzakBl3A9x4rV7R5i7IgQrjIzmnvy5njikBCouQWbgZFLEGaA3tOtmkcltKRCBLkqC3kHHb7/epLBp09hESNp3HICYYqSOwP4rfo3pSbqLVobKMxRzN9S+s20HHJ/wKtS86atrXTYpru4UzNEPRgihyWA4yCBjIx3pjDibIpYCbKo3Jldv0cNP0hNUuJUtnfb8vZsDumTkF1+w7d/xXXpnVn0e7Estpb6ihkWcQ3SF494PPA8Y4xUts+kNQ6mMcFu5uUQfRGSC5ZnA2r5P4H5ovqHwsvOjtYW01CF45AV3oykFNwyAa1yK+OmwigOT9ZoPadUh9xqN/q99dTxWwi9fP8uFdsaZ/q2r4HbHtXS307VLuOOF3lljBGFPIq99K+HljK9s9lp7LcOBhi5YcnAz47/61O9A+Hls13Zae9olnqMV1ve5B3ALwRhfsQT+tLlXY+96mqo+StPc88DpPVpD6V1FP60YCYlBwMDgL9qm3Rvw5sNQ0K/u9SnuodZV4xpltFGrRtIrZdpSeQAMYx3NXt1QnT9rNA11cPefLytFK5IDbfGB5+/4pvD1loosWi0jTljnidmafcWeSPHC7PetRhQtu029HQN2kW0/rrq3puS0Eq2141qnpRfNwrKqrydvPHkmsap1be9UWVhb6/ocVzpEBcxrbkQl8jLYCgAY4Pbt71trPxCtnAt/QQRKpHy6x7QSTkkn3zTaH4gSwG3iswyocLtmAOwA5+hu4Brb/Ltioax9Y4mXSNLOa/KRO70DoHXNWt7MpeabBFGI55mf1nZ85zzxwCBgUI+IfwR6J0rUIrbRtWnvrdogzTTICwc87eOM9/xU7a+06K0vIp7L5m5dQUOAwiUHLE+SAKKPq/TmsadaWk2nWrbHJlmRcSNnAO45HHH5zW2pM1q1XMG9Nk0rVn9f/P3nkrqr4ZR2EksdvLG5GGHb6Rnj9arbXNAubEsjRlVJzkoBk/mvZfxC6Y0m01S1Gk2kUcLsskihwx2ZzuA5H25qF9Y6RoOqariDSpNJibL+jLOLgFd3hsAg49+Pas28cgEgxPJ4zruZ5DbQ/WnVQA7seExyaaalo8dqzRywFT/co75r0TN8NNJ1a9lALW8cY3iVRhvuMCq66j+Ht5aPcTCFmtw30EZJK0uyFRZihQ9ymrnTljRsh9xxtIxge/8AtTMWuVGeDU71DRirBXQ5I4oFeaS8EmCuARkfikyOxJQEjjw7D71zK4orPZc9qYyRYJGO1DVwSI3wSD+9EeoumNW6R1NtP1rTrnS75UjkNvdRlHCugdCQe2VZWH2IpgwxXS4keZ1aWWSVtoG52JOAMAc+wGKEiVU4FCoBOMH71jFZK4P2pZ8VIMxtpVsCM/p7UqqXUtvTelxc6bNc2knqmIKzoVOVycZP2+/aucESRB45dy3AGCgHI98/60c+G3xD1PonV4rzS7g2VxsMbMCGAB4YjI74Jrp1C8Or6tNd28pdXZj6rIFd1xgNgeT5rrsuMoGTnsS6XTqB3jCwt1Kpl9sTkj1HViCQCcDH4Az4JGaL6Ja3NnfQ3dqQksL+pE5IO0g9wDwaYaG2JI7e4zNEAwWJz9Kk45/xU0tNLg6b123a5tze6bG8bTRRsyB0yGZcjkEjyKVCFhqO1H9Ja7SZdBTX/S8SdQ6dayxag1wwt9QRsCMbfrTZ2YENzn3xUy0a1kv5oJ7oM4AyUyVA5yQPbP2qP9Nxw6jqbx2UZh0+Z2ljs13OVXPAHvjgVb2j9MRPHb20PqfNt/VHJGU47+a11mgqHYRtl+sONZWut6ja9RLBBY3zSRRvb26+mDhAAwHgnHOBUo606W0/qrWT/CTd3XqQRXDyXMYDNgckHPOCDz9qE3Vj/wDGoLOea2lnWSMhFaUIC4GAQceD4p90hKjwvLIr28mGwMnGKPyPIIX025aNIAVLHfeSfp+/tendPjW3aNb+M5DugbafAAPcVGdftbm9mcvM0Zlb1TvwCffBFK1dUubqQfz0CFXAYbxuH9v29/ajM1vLfdMG9KKFgTYseMkAkc/mkvdmQ3HGDjECpq+Pt3K51HQJLiQwmaQIGAjXPAH2p/dw3OiIINPgC3cTZ3KuH3YAyT//AHeiqWkfpNcQiYgRksHcKVOeCDg55oY886wbgFWYtksM9vasDmx4DRfeJBGIs9yA6xb3VvckSQ5lxnaDnigVxfTtKgdiMcALwQasm5j+ZZV2qrbcMf8AemV7Y2wgCm23zMcblThQPIPufNJh0djTywjSEvr9zZgJHK8LBGjZ0Ygup7qceCOMU1e8tltWTDq+cq6vwB5HapJP0tb37yKrskuMgMMD9ftUR1vpXVNMaUSxOYl/u2nGKNRlFvyB95iUYcxjqk+o6cIrprr145yUQB+ePBrtZ6h6tv6/qRT3kn8s2TOUyvufGP1oIrGKVvUXKjAII7gU2u71bguEVYwTwAuOKZw+XoJN/aCHZKkmPVsq3zKtjaR5yvorH/LX3wR9uKF9S6jY3a2xgRoZ5CUeHaTg9+3tj/NcbbW7nTNKktFkV47hg8itGrEFf6drHkfpTMXCagTEw/mM39Z8Cnh5IZdJNkwhXNQp/wDUdj1Wt1DYrHc3EcasfQcHJIBOD2OO3Hmqy1j4OXMdxJJZxFrc5KmbClVA7mputrfQtaxWt2g9DIieN9nksR75yfNGNP1+70qaX5gB5GIExLhvU5478ZpknFlpStSOFItRPMmsdPy2pG6IqjEgNjyKjF1bT2LNLBwxBjOUB+k9+9erOpNP0TqiLUWvzPbX8bBreK2iUoWJw4c+OORjzVG9UdH3VrK5hjZrck4fHelnxnGbEUZeqlWy25PAHas2+mzXUqLHG0jMcKqrkk98ADk1JGtI1smWSFY5GJCynwR3B/x+9Eug9VHTfUum6lHEtxNZ3CTGBuOFIPJ7+PFKuprbeRRR3kN1rQ77QbxrTULOeyulALQXEZR1yMjKnkcUMYDPFXT/ANTnxVm+NXxO1jqybSotIfUGV/lopTKAAoUEOeSOKpfHOO35rIaq9wowXAB2mBnP6e9KljBpVIMsW0geZ2cfQVH08eakenxXFstuLkKIJCzI6c7scH/NcVsouLpLeYWkoxtZux980YtbFrixS8jlSa5iwgikU7iO3GOMAV1nwFSalDfiYYhZRLD9UpXgYzxVo9O9U6F1B0zFputGaG/heRopoFxgbfpzzz9X7DtmqpjaS0n3xuFY5+o85PmnMSTmb1gZBKnkDis0znGTQu+QZAN9+pfXQWoNpbT2tmIpYzMktvfkYlj298HuAfI/FXJpWoXt6kNwPUkmXAaUHPc8CvNvReqNOxlaeG2mRMBHJBl/GOx/Nenvh51Va3Oj+nNZu8JVIjLGNqlwv/kOM5GaHFTsbNCdDUWQfSTi6hl6u0yxt0tImb+6RSAd3nd9vxRPR+lTZWPrfQoUldo4Ax4qM6J1O2gX8d3bKfllZXMDOMFgfpJ98HmrMtr6HqvTr27gnNw1wp9eGPCGJyc5x5U+MdqPJoYhjyI344tGW5VUMzaNrF9bywpJDdt6EkUiAsp5+ofvReLW36fn/hrF3tjHuMbjaXUk4/bBoHrVjdRay6qoMp+naWAbPjBPHOO9ErqxTUY45pZZGmXIDtyxA7KT7DmuZ62nESho/wB5jgNUp46kf1LU1uLr6DiNWyAKay3LEHgY8Vg6fKjbiMIX25JoobFZVU7cAHNebfLQv5iwxljZgD+bJ3XH4FENPleFVU8KDnGO9ErfSpHdVBJRyTtHijEfSTNHu3Y49qXXMQY4mLeR3U7RL5FcxJGQNqyIBuz7/wCajmp6HfxTgS27Xi7N5CjP0/ntVgN076eAz4++2huoxT6fM4RvrUbTjkGnceZkF71LfCa3FyqOoujbK6szc2jmN5CMQyD6g2OcH2qsdT6fl0+6EcgKKWxuI4HPNekpJlnVIrlWdR9IyOE/AobqvQlvqNncxpIlwwHqKd20kZ57muuAvlf6OROa+E1c84T5twwyGxwCBwaHpeyxTl1JXPBA7Ee1TjqvpSSxYlVIUZ8VA72J7dzuGORjnuKVVmVvdFKMIW+pW7n05V2ODkv/AGt/7qR2t1pOtWji4EllFvH1lgQoxnGPf/mq/wBwa4C7gqLwCTxRpLnS57a3WC3ljn24mZ5dyOfBA8V2sGSxuB94Jb9ZtcNYxT+n81vg3csqkk8/8U7g0ew1SaWBC1yhUrA6P6fPOMjnsfHmgiWzzvKiQzSCMFmaBCxVR/cfYfehstzNZowiIwrB8MpVhg5707ibQdTjaU3uFHmBfiL8LNQ6TghubiymgF6vrR71HK5IzjvzjsaqtLJ7abJBBzV9aTqK6zPLHMJGt4Yd7rEN2wgnOSx/z9qDdYdGaVqdvc6hokzrBlfTiuMCVuPqJAPHIPajy4Ff34uPjuZlSPxSktUuJJplM+6VVG0AsT9PsPYUN1OxbMcy2728Eqbog/8AcAcHGe4orr2nz2Nw8c6GN1PZqCvfExLGxOE4FKKQVIbmAwHIjIrt744470q67pYm3RnJb7ZpVNK/Mxs9CegOhOr7CDSbjRLu2jvILt/quHXa6eAA3gA80+6dnfRL5ZoIhdwxkllZcqyD3H3qm9O1QxxmJh9JOd2cVanTMEl29vbxXSxS3CcpvDAg9uR4P3ru4vJPlKq1usAHQbuEuura3u7x77TNMaxspQZTArmQR/YE84oVp8zCFIRGS7sCZMncVx2PvVpa3o8UXSunWMdtatI6tcXV/ED6m7Kr6ZYnDBcZGAO/mq/1Tpy8012nRWeCOTYZEPY+M/tSPmeMyNdc7mpsG1e4G480tTb3qiSzknjU5eHd6bEfnxVp/DjrO60u7NuZClq0qukDHOWB4484/wBzVU6ektw0O+ZUdn4kLY2jjO4/rUw0bU42jCzhBcxKfTljBbdyOD7fmuaFrcTUc3PWOmvB1TEolshaaltI+kEJIzH2IwMCiugXd30LqNvePF68aHEyEf1g8dvtiqX6V1zVEs/nRcySRQLnczFgo7Yb9atbon4gaPr6/L6xcNaSxqUR2UsmT+Of0pt/TcCuYxjDF9iLku6ntrDrCL+NWUSFslmRcqAAO35oPpF6LCaD5hQ0EqlcSDbg1z6G1Ox0LX7qw1K8+RgkTewmdXBbPGCDjGDkefet+udLn03Vnks5Xu9JyrLIRxyM5pI4giM7ftOveoBwKIg7V7f0r6VcAKTxj2p/FZq1jFImO+DXC0Ua9ZMYnDXEa4CA/U1dLCaeFGjlyI0+khuCDXj8+DIHsDaaqVGw7hPQLdJLhTj6eanNhpAuSFwM8YqIaQVt5FKfUvvU66e1NVuI8gYBHek0UFt4yNhNb7oeWRCyIM/moPrHS3o7m2fUPvXpKyvrO605VPphsHmqz6xghLsUwePAroZvHGIB1N3IMhaUTfaZ6LscdzQW4X0gVUAj71OtatR6jEc89qieo2h2liCo96XRiDYiuUaTqWC9Tj0+fTmhls0mEmAzAkmM++Kpr4gdMzM8ccRMtnaqYoN3HpoSWIxj/wAmY8+9XCXWxk9RlL+49x7VrewW15BPCIYzBdn1BIf6oeewr0WLN/lppcgEcbRZkRlLoK+Z5Nv7CS2LcYNM4pjEee475q7Ot/hzdWlu14If+2DbC2OQTyM1Uet6W1sjsEc88bR3ogGxEBhOe6aTUdXSXem6Va6jHqcDi9Lx+hayD14wOCJB4U5896HxdUiG3ntbq0huIypVZJgUeM4ySCP6jxwKFNFI0OVYAA9geaDajOjEIknrSr9RXuBXXGYmtO37/nMGEmXV+n3F5o+mam11G9sYBbIkLIhRUAwCq89j3PfFRiC9MEAtRL6h527AT34xgefua00m8+diNu4MTlSMqAT9u9NLpJtNl9Qxsh5VX7FWHmrbIGbWIAY8Rl1HCmoQlrnctwVIZmUHGOBx+OKqm+sNkx2jAq3bOWHU7pYLtyryPzPgnOfBH581GuoNEmimlhOxSp7Y/wB6BvcuoTM/iqV+hliyFpUR1HTZ7Jl9SMrvGVPgj3pVnuOZNuprFKX7Hij2jatJbSqVcgrwMcVE0kMJojYymSVEj5lcgJ2wT7frQ6iNxMt+pb3TfVE8TozyNIoTZsZzjH4qzNJXS9a6enF5M6yxsGt7dMDc54z74GT2qhmtr3p7WG07U4Ws7yF/TngkIDRsDyCPcVaPSvUsNppdvFZ3aS3DB3eJ0w0fJGASDyQc8V0/Hcv+I7VDU6TcNQdO3EF5IbeW2mSJdwWRsCT7AeSfY+xrjLMBdBVQ2mASS/bP/s8VLumry2kuV+r1gpXdK8e9RkjOR+uM066k0CKw1BpokU5H8yIgsj5OcEHsPtUzePeO14jAptxA/TnW91pkhjMzosgWNwB9JUfY+atfT7qDXxHLp9yWuQBkY2jI7n2ql9c02XdJcR2S2qhslIgQF/C+BXfp3XL/AESZfTkkjL43RrzvHsf9a5jMcY0vuJfG8urXpdScpd36KZicepGgAbwOwwalmhdUahpdlbfxZJZ9LucxQkSqVJXBOCM8DcOKgmj9frqujwWV45l5yo2DaM/rTLUZoLOBTHKdmcqAxIGawOlQWUk3/P1+Y4mVwbJ5l82ijTm+ft7qJcLkRoCWYH29v1p/87FfpHcQGMXaj6oscSD7581QvTHXs+l3W3eZEB2sh5q0NF1BNbnzp+yWVxkwN3Jx3UeTStjMNA2MdV1/576kttb2EsBBLg+Ufup8ijGn6kVcFXAIPPNRBp0jiUNHLbTYGTIMrn3yK6Q+pBhyx2sc7gCRXBfAyuSIwMo4MtG16pnjXYJsYpnqGstcqdzE8VAm1kwHAcOB5FcZ+sWxhFAHndWbFyKMPWg4MKak5eRjkYzQhVNzI8aRmVyPpCru/PFDLrqR5t39PNc9D1/ULK9WWzkaCXkB4zg81luu8HUGIEa3dkJWmDqAw9/Fc9D03Snluk1G4mtmSFmhEMXqLLJ/ar8jav3HNFL2E22/1iQ5AJzQO6T0JHLKdrjCuO658074t64mfa9SV/Dy+0e7km0XX0eTT7lQrumNwXuMZ7c+aob4zfD5OmdYuY7Xc1qSWjzz9HjmrAub5F1G2uLJJR6aqGWTBLt5xjwfFXDrXT9h8TOhJbSGzgGopHmFypZgB3Uec5969bjUZ8ZxGrHBjBxjPjI/6E+eVtp7y3MkcIRSxVX9TsozwT/6oH1DpEdlfvFG6vMmQ0kZBRgexHn969DW/wALks+oZ4r9fl54n9I5UjYxOFbII4HueBVafEjptdHvGYywygOVLQtuJI9/+exptvGOPFqInDydG5WM1i7XUAtuZSQoQZyzDnj3rreasuoxx2dwDFskJXJJCcc9/JPeut5qFza3EQS5ki9F/VjKHBViMZBHnAA/SmJia7dt4ImJzlv7v/dLK9ggfeLaqja5075OO2v543FrJJtxGuFIHkH3rWHUtPaaUTo508syx73/AJgycrk49u9P5g0ukiJ8FVkJDK5OOOxH+9B7WztbhZle8jiMaF42ZSQzf+P5PimkUWAnEottZkb6kh3vEWcSHnnPjx/jFKt54oDlrmUxEn6RtJpUs6uzWJQIEg7ybT23V1jbK57/AGpkZCc10hmKk0tAB3khstSYLl8s2akGka/LZ3MU6SMrxkMuDyPxUKhmBp/bT4Yc0YYrxDl7dNdXTPE8izNI84/mRs2M855PnmpxonW196jrOhvrd2BaCTkbfbPcdhXnLTddmtCCrDjxVq/D7qawv51TUJflJNybZB2xk7gTnyO1dHDldyFDUf2ksDiXzomnn4iC4NpLBpe0iNlurrYixk8LknG0YyTjjioNq+jG1u5kR1u2j3BpIRlSR3x9qc6oujxpZ21jdvOZgJHcNhVGT9B4znjJ8dqlmlajZ3tqbCdbZ1jhPpTeoM7seff8eaZz+P63tuiOfj9OoymRSNLj79yB6dcNa7ZCzq3BXC5qRanr1xqfyrSQIrGNURIgEBCjGSB3PHJNFbzoyFrBr70hJA65C26l3iAI52g8AjPftmoRJALSRHhV0JcsvqDnGf8AauJmxNiGkmMDEwGobiSRYZEO7DK7c8gA1IdF1m/0+SN49wKchlGP3qO2Wrvp8CxN6V5C59QKDkr45Hg+aPaVqPzEaMqxhlwxGMrSzYEB3kDEby3uneuP47aw2l3ErXG4KXQ9lHuKld3pV7p8jR2knzNi78MmQr484Iqg7S6nk1H1N59Q8jcf9KnfTvxQ1jp+6hEgF3EjA+lKdy/tREY8grJd/M1GQHdt5OZraGXYs8i2xLYLEYH4oXcx21vcMYkaXJyMnIo4vXdn10qW9ytjpQXe/KemoOMk58nihuo2um/yoreWaWYEh2jwE8Y5z5/2pfJ4YPuxmx8xhtNWDBCWwbBZRnyAK7R3cVncKwj/AKTnApXtpcWchRAeOdx54oclpNcPuMyuGJJG0gfvSh8Q9g3+Ur3g6Y51DVZNTuWYrtQ4HHtTmO8MNnIpjSZZP5YkIH0Hx96GPcfLGNY4vVBJDMTjP6UK1rVJLe4+iPZhsbc4TIP+a1w4cmJjlgObsE3GGu7GuP8At5S31bWKcDP2q7vgxrF7o91b2BBS4C+rEzptOcfVnPfNU1oFgXF1MYdxBDosi5B59qtfoiaO260tP4sTp2BuV2jOSGXK59hzXY8bGUYPdWYzgoAk919oJ+LukNqU9zfhWWd3ZClqRsz57d68mdZLFNdXVtIRaTRszrJMcBvYfnxXtT4gW17FezfIbGVwzBEjwAG78ePz4rzn8ZundOHTQlnijh1KSclkD5cDPBIAwB3xzXcYHKprrmczIvuYVPL+t23osrL9QAyWHnPmmEV1JI7yMztMeRITn9x7VOdbtbjW7UIUh/7W32ZiAGUHk47moLcaa1rdtG0wy0eUcHakg+x8iuOBW68RA/AjtLx7eV8IkYYgkMMA0M1Wyk+aaSNEjBG7aoyooXqt7ctJN6zHaAFKnwBRjpTVUubmOzuWEdm5AklfllUd8fpTWDSx0GZG5x1cW88EBMC2kgAB3OcPx3GKVSzVH0P6raFIruON8xSNHsbZzjI+/FKug/igm9Ql2TwP4nmz3rYHnk1r70vNeYuCI7iKqoy3ftj/AHrsk4Q96ZJ2rtbyRiQ+qpK7SBtOCDjjx2zRgwwYVtJizcnjFSHSZpAqyLG7pu2hsZXI5/xUPhmKMcHAxTuC9MHAZgTzwxxWimjZh18SzNP6zkt5YzLGZlGQVLkZ5qUaT18LW4gn9PAzyisOP3qnLG+BG3OMdsmiUOoNFNtJJODjHvTa5GMokz2h8KOt7O90u4t4dVks7oxFViVFZZVK5KZ+/wBqldt09pF9A9leNbwXMSG4jljG9ixAwjHOAMZ7DvXj7pHqIWrRKjNE+QN48GrJ0fqHV4ZUMlxHcPBGqja30kZ4HHfJOP1rqoVyoARc09Yj7Sxb/pKV7x5LZf5BG1WUYXHvXW10LULKZYQsaFRuwW5I759v0rhZ/Eu4/jNxNqljFGV277WPCpGPx+nj3q9tM+J/TXUthp+oW3Tlk8EQMUqTDAEhGQMDsP8AxHc4OaxHg6idJjmHKrLb7yvdG6mktrB9NSzidZpVc3Dpk7lBBUN4H1cgUatdNM0hdCrxNglo1ztz4o2tinUNzNcW5ijlYF0+XXGBnwB9hUi6U0SLUoZLVLqKCcFXzc5AIXxx9zS58dtYDnaak48pITYSEzaFJtm371g7IzIQSffNPemdW/gUk6mJvXeMIsrKrKB2PB8kefFS+zsL15IrW5t1MSSHc69yM101z+Gw3KnT9OJtAgWSS5UN9eeSADwO1YDGUb1F2r5EsY1A9rWINtOrozELa2C3LRLuBjQF2+2aiN11ZeJNMbb1Eius4QkkkA+eO4qU2OoWulXEMlvNBbHczFGBOcjHcA8HOO/HmgeqRvG9veIkVukjERGIh0ZhxwP14FbZMl47U9wjjLEM0dXfVls80bQ6aIZIYkjxJ9Qlkx9RPA80G0LR11/UYGvpflYnkHqGQgl+eSB4Ao9ovSh6gS7uJZAslrh5Y5JAq44A25Pf3rS91W0tbMW0EkRnYEi47hV9x/oaB8vq0XG01TAEBZzU5dR3SdL6vdQWRW6tWVkRiv8AUNo5/T/ipB0bpT6nNHqF1G7bFVj6kuSDgBSMeOO1V9dLqj6kJZLeO4nIbMc6kIAVxkAfbmj/AE11HcaZpStaz2/qlz6MG4LnPBGT9s9/atcaB31H54mZ8lUJob/xLF6/1u+srOW+t5EiCKYiHQScEYPevLnVmutdSSLNLHcbgVIYYGfBwKmnVvxFtpOnLyImSS/Lr6bqwICHOQwP27EVTfVuqQ39nB8syOSQrEkkr/8At5os16TpM5ZckgHeR/WJ7HTNRicTFonA5iXGHwMjn2zTHV+nrTWdEt4LXT1g1GJ3knvvWYiRTgqpXG1AuDjHfNB9Z1TG5GYkqfp9gacabrlvDot1DLDPNFPiKNgxGx8d+O/PisvFZCCjVKYVusrLX4oLa7jjhlmkfaPUM8f9/kDHcfeuGnZS7DFdiSE/UOAT+tSLqWza0ulnhGWI+oEDeh98UHudeiu9IisV0mytroXT3Lamgf5mQFFURHLbQilSwGM5duaoimsCZEbcx+2qXFlcO0jyhioVVABG380qAfxu5solhmSOWIEspkUOQT380qc9VemqZC+xK6pUqVeblzIYitxXOugPbmjEITbeQBWysMgsCR7CuXtWC2Ku5dx2kgU5UkfYmn9pq5gZd+SueMdx74oMGrZH5rUNUl3zJxpXVUdhc2szQZjJyyt/cR5qw5viZp9/cILSBLdTGpb5g4IbHIyM+ao5fqtCxnQMrgLEQdxBB5BxjGfv5reK9kiAKMVbyRTyeWyWBxLKg0Z6Ft+ttDkjtrS4hmvWJyxikYY+r7DPbnisp18ksJhtg1tCMkMN2X+o/U3I5AIAwKpTprUo01i3F16bxOSh9aRkQcdyV5qS2Wu3s1uXkSSbSbOb02kSIbULdl3e/tn2p0eQcqarr8pQBXgy/un/AIqX+iaer2V48NxFwjNJkhMEePzmpt0P/wBRF+NXha4uUtYBEUadl9Qy/TyvOSSTwD4JrzPpPUNlc213HvWKdhmFBhcknkse3b/NEbG9MMzGyKXxgjVt6naEYkDz7Gt1fISCDYmvqkcz19qn/UbNp1nb2t5ZS2Fw8WZI5ECyE5yGBPjafbuKgurfGu8vL5hLdqYmJ9SKJtyD25AweMdqpqXqg9YT3tzrWpLDqII2vLIACAMEHyTQO267uum57uGOS1vEkiMaySAuUz5U8YPP4qvKYOu+w+YYzA7AVPRD/GGK8sLiGe4lkEmDjftIIGBjj7DPvTaDrW6vLVI7W6kuEALMik7h+Pb9K85S9QtcgOQ0RYDAjO1cfYf70W6b6z1LR1nNtO6loyC6dwvn/FcJRT0TtNDlIG0vy1+It5YPdRrPFtmi2zxXJJynuM+RwR5zz4pgnxAis8yR3LyCNWV9zcFD3Uj2OapeXr6Wb1YRK0aSAqzIoZsdjkHv+lcrYahr1sVt2ZvDykYYxLyCfsODz+9bJjJA0G64gHITydp6W0f4urLpRs9P0ya5vnjIgSFixc8nJx/aBk/pUZ1X4iQ/wC5tNQhb+MEgRmNhGkKk5YMuMnIxgg151Tq6e3cei/ovFlA8TlT7Hsfz+9OL3qO3u7GER/MSXg5leR9wPtim2z7EA7/395nQ57ls2PUVqLj1JrnEKK7ndCJSWA+lQMgjJ4J8VFerOuNPvVVdLsf4bD9Re3Exk+o+ckDgVWk+rSOyJJIUDMPqJ7f+q21jVraV0jtUKImMymTPqY7nHgH2pP1mZCvAkB7MzfauZi0mcoG2k480a6Q1WBpXV7wQOoDqjkhZTnlcjnP7fmodqVwx9QLlYCxfYCSB+9NbZiRlXEbeGoMZONwagEg7XLQ+Ik8moalBfPHseeBXeFYwqkAbQxUDHjOfeqzvIjpzfMNF6seeFPlTUrh6lGvae51Aq9yibFZGC5A4AHsaiWrXUZtpFcOxWPCYcbc5zyO54rq5wtB1+JmTUBzapulkBwFLZGaVCJJvXYkLtpVyCxuHzGVKsgA9zisEY85pKZxUqVKrEkVKlSq5IqyveseayBUknQnGK2DYHFbW9tLchxFG8pRS7emudqjux9gPeldywyS5giMKBVAUvu5A5OceTk/bNFNLiSQqwKkg+4p/DrFxb2L2aPsgd1kZVJG5h2J98c/uaFBiKzvNaq5XgyiY+/iLo+5Ww1E9I6ku9InW4glIkRg4B5BP3B4P60Dtx6s6AsqAnBLV0u3g+am+WMgtt5MQlxv2Z+ndjjOMZxxVjIV4MhN8wzc9Qme79c49TIJAHGacW2qu4MsibwCPqJ4GftUX9T7U4VmeMvuUbcDaWGT7UZfVu0EGpOILt29GSXGyUYjw2eB9vFPk1nbG6xTiLIaNsNtJB4IP2qv7O7Ebbm+rHbnGKM/xuzbSzGkDfOl9zSO42FcdgO4OeTmtUK9GpLMlGk6tY2t5C95GrwtlSV9secd+aNP8UtSt1udO0y49C2vYjaHbGNxVhgr+tVI107k5bGD2B4rK3bMwOe3PNaL5LYxpx7Sye5JTOqZRSSRkc+9FulrR9c1aCzEjRK7bXYDsuDk49qhAu2IIBJJ+9HNE6qk0SzulSMC5kCiO4yS0eO+B5z96yxaPUBc7f3+ZCTULa9aGxvXjmbCxnaoHORjIOaF3GoKyjaF4HHHf80yhv7q/k+VWY4Zs+mz4Brnd2xuL6WGxd71Vh9XftCfSFBPBPjn81ThXJdRQl3XMOTRXz6PYGJbO7e5jmudlvIHmhRB9Xqj+0AKSAfHP2oMl6DEwOS3sBQa3unjl3Bio8/ce1dNzoqychGJw1R8isQRtx9YNbR7FM0cjOcqCOB2/Wmd5fMzZzz2rpHqAVhvjE0fIZc4yPzTGfa/9AwPA9hQswK1cscTCyqCSybyfvilXNjgAe1KsbkmtxA9rPJDICskbFWUjBBHBFc6VKl4MVKlSqxJFSpUquSLzSFKlUkna2uprQyelI8fqIY32MV3Ke4OO4Pt2rQ96VKrHEKYrHmlSopVTfgJ96Sjg559qVKp3LmMUue1KlRSogSua2R/29qVKqsiVOqyAqcDFYRjmlSohvLBnWOQKeARTlLuJ4ZEaIK30lZA3IweePOaVKjXmXVzlcyxhoxDJI6bQxLoB9XnHJ49vP2pqWLls4POe1KlQPzBLEbRAg8Y5ru88r28UTOWijJKqTkDPJx7UqVSHOZKovDgk+B4riHKnGaVKqMky3bPalSpUMsmf/9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8" name="Picture 14" descr="http://ts1.mm.bing.net/th?&amp;id=JN.vlaxwLcnfdNmj5cDV49A7w&amp;w=300&amp;h=300&amp;c=0&amp;pid=1.9&amp;rs=0&amp;p=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143000"/>
            <a:ext cx="3291840" cy="2488694"/>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ttp://ts1.mm.bing.net/th?&amp;id=JN.KV1vDR2tB/1/46maypQ0Pg&amp;w=300&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3810000"/>
            <a:ext cx="3291840" cy="252984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1365753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b="1" dirty="0"/>
          </a:p>
        </p:txBody>
      </p:sp>
      <p:sp>
        <p:nvSpPr>
          <p:cNvPr id="6" name="Content Placeholder 5"/>
          <p:cNvSpPr>
            <a:spLocks noGrp="1"/>
          </p:cNvSpPr>
          <p:nvPr>
            <p:ph idx="1"/>
          </p:nvPr>
        </p:nvSpPr>
        <p:spPr/>
        <p:txBody>
          <a:bodyPr/>
          <a:lstStyle/>
          <a:p>
            <a:pPr marL="0" lvl="0" indent="0">
              <a:buNone/>
            </a:pPr>
            <a:endParaRPr lang="en-US" dirty="0"/>
          </a:p>
          <a:p>
            <a:endParaRPr lang="en-US"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3201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524000"/>
          </a:xfrm>
        </p:spPr>
        <p:txBody>
          <a:bodyPr>
            <a:normAutofit/>
          </a:bodyPr>
          <a:lstStyle/>
          <a:p>
            <a:endParaRPr lang="en-US" b="1" dirty="0"/>
          </a:p>
        </p:txBody>
      </p:sp>
      <p:sp>
        <p:nvSpPr>
          <p:cNvPr id="6" name="Content Placeholder 5"/>
          <p:cNvSpPr>
            <a:spLocks noGrp="1"/>
          </p:cNvSpPr>
          <p:nvPr>
            <p:ph idx="1"/>
          </p:nvPr>
        </p:nvSpPr>
        <p:spPr>
          <a:xfrm>
            <a:off x="457200" y="1828800"/>
            <a:ext cx="8229600" cy="4648200"/>
          </a:xfrm>
        </p:spPr>
        <p:txBody>
          <a:bodyPr>
            <a:normAutofit fontScale="40000" lnSpcReduction="20000"/>
          </a:bodyPr>
          <a:lstStyle/>
          <a:p>
            <a:pPr marL="0" indent="0">
              <a:buNone/>
            </a:pPr>
            <a:endParaRPr lang="en-US" sz="4500" b="1" dirty="0" smtClean="0"/>
          </a:p>
          <a:p>
            <a:pPr marL="914400" lvl="2" indent="0">
              <a:buNone/>
            </a:pPr>
            <a:endParaRPr lang="en-US" sz="4500" b="1" dirty="0"/>
          </a:p>
          <a:p>
            <a:pPr marL="914400" lvl="2" indent="0">
              <a:buNone/>
            </a:pPr>
            <a:r>
              <a:rPr lang="en-US" sz="5100" b="1" dirty="0"/>
              <a:t>Sources include:</a:t>
            </a:r>
          </a:p>
          <a:p>
            <a:pPr marL="914400" lvl="2" indent="0">
              <a:buNone/>
            </a:pPr>
            <a:r>
              <a:rPr lang="en-US" sz="5100" b="1" dirty="0"/>
              <a:t>Adaptions and quotations from the work of </a:t>
            </a:r>
          </a:p>
          <a:p>
            <a:pPr marL="914400" lvl="2" indent="0">
              <a:buNone/>
            </a:pPr>
            <a:r>
              <a:rPr lang="en-US" sz="5100" b="1" dirty="0" smtClean="0"/>
              <a:t>	C</a:t>
            </a:r>
            <a:r>
              <a:rPr lang="en-US" sz="5100" b="1" dirty="0" smtClean="0"/>
              <a:t>atherine </a:t>
            </a:r>
            <a:r>
              <a:rPr lang="en-US" sz="5100" b="1" dirty="0"/>
              <a:t>Bertrand, SSND </a:t>
            </a:r>
            <a:endParaRPr lang="en-US" sz="5100" b="1" dirty="0" smtClean="0"/>
          </a:p>
          <a:p>
            <a:pPr marL="914400" lvl="2" indent="0">
              <a:buNone/>
            </a:pPr>
            <a:r>
              <a:rPr lang="en-US" sz="5100" b="1" dirty="0"/>
              <a:t>	</a:t>
            </a:r>
            <a:r>
              <a:rPr lang="en-US" sz="5100" b="1" dirty="0" smtClean="0"/>
              <a:t>Marie </a:t>
            </a:r>
            <a:r>
              <a:rPr lang="en-US" sz="5100" b="1" dirty="0"/>
              <a:t>McCarthy, </a:t>
            </a:r>
            <a:r>
              <a:rPr lang="en-US" sz="5100" b="1" dirty="0" smtClean="0"/>
              <a:t>SP</a:t>
            </a:r>
          </a:p>
          <a:p>
            <a:pPr marL="914400" lvl="2" indent="0">
              <a:buNone/>
            </a:pPr>
            <a:r>
              <a:rPr lang="en-US" sz="5100" b="1" dirty="0"/>
              <a:t> </a:t>
            </a:r>
            <a:r>
              <a:rPr lang="en-US" sz="5100" b="1" dirty="0" smtClean="0"/>
              <a:t>               </a:t>
            </a:r>
            <a:r>
              <a:rPr lang="en-US" sz="5100" b="1" dirty="0"/>
              <a:t>Mary Jo Nelson, OLVM</a:t>
            </a:r>
          </a:p>
          <a:p>
            <a:pPr marL="914400" lvl="2" indent="0">
              <a:buNone/>
            </a:pPr>
            <a:r>
              <a:rPr lang="en-US" sz="5100" b="1" dirty="0" smtClean="0"/>
              <a:t>	Carole </a:t>
            </a:r>
            <a:r>
              <a:rPr lang="en-US" sz="5100" b="1" dirty="0" err="1"/>
              <a:t>Shinnick</a:t>
            </a:r>
            <a:r>
              <a:rPr lang="en-US" sz="5100" b="1" dirty="0"/>
              <a:t>, SSND</a:t>
            </a:r>
          </a:p>
          <a:p>
            <a:pPr marL="914400" lvl="2" indent="0">
              <a:buNone/>
            </a:pPr>
            <a:r>
              <a:rPr lang="en-US" sz="5100" b="1" dirty="0"/>
              <a:t>	Liz Sweeney, </a:t>
            </a:r>
            <a:r>
              <a:rPr lang="en-US" sz="5100" b="1" dirty="0" smtClean="0"/>
              <a:t>SSJ</a:t>
            </a:r>
          </a:p>
          <a:p>
            <a:pPr marL="914400" lvl="2" indent="0">
              <a:buNone/>
            </a:pPr>
            <a:r>
              <a:rPr lang="en-US" sz="5100" b="1" dirty="0"/>
              <a:t>	</a:t>
            </a:r>
            <a:r>
              <a:rPr lang="en-US" sz="5100" b="1" dirty="0" smtClean="0"/>
              <a:t>Otto </a:t>
            </a:r>
            <a:r>
              <a:rPr lang="en-US" sz="5100" b="1" dirty="0" err="1" smtClean="0"/>
              <a:t>Scharmer</a:t>
            </a:r>
            <a:r>
              <a:rPr lang="en-US" sz="5100" b="1" dirty="0" smtClean="0"/>
              <a:t> &amp; Peter </a:t>
            </a:r>
            <a:r>
              <a:rPr lang="en-US" sz="5100" b="1" dirty="0" err="1" smtClean="0"/>
              <a:t>Senge</a:t>
            </a:r>
            <a:endParaRPr lang="en-US" sz="5100" b="1" dirty="0"/>
          </a:p>
          <a:p>
            <a:pPr marL="914400" lvl="2" indent="0">
              <a:buNone/>
            </a:pPr>
            <a:r>
              <a:rPr lang="en-US" sz="4500" b="1" dirty="0"/>
              <a:t>	</a:t>
            </a:r>
          </a:p>
          <a:p>
            <a:pPr marL="914400" lvl="2" indent="0">
              <a:buNone/>
            </a:pPr>
            <a:endParaRPr lang="en-US" dirty="0" smtClean="0"/>
          </a:p>
          <a:p>
            <a:pPr marL="914400" lvl="2" indent="0">
              <a:buNone/>
            </a:pPr>
            <a:r>
              <a:rPr lang="en-US" sz="5000" i="1" dirty="0" smtClean="0"/>
              <a:t>Presented by Catherine Bertrand, SSND and Mary Jo Nelson, OLVM   (LCWR 2015 National Assembly)</a:t>
            </a:r>
            <a:r>
              <a:rPr lang="en-US" sz="4200" dirty="0"/>
              <a:t>	</a:t>
            </a:r>
          </a:p>
        </p:txBody>
      </p:sp>
      <p:pic>
        <p:nvPicPr>
          <p:cNvPr id="7" name="Picture 6" descr="LCWR">
            <a:hlinkClick r:id="rId2" tooltip="&quot;LCWR&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3119005" y="762000"/>
            <a:ext cx="2552700" cy="1295400"/>
          </a:xfrm>
          <a:prstGeom prst="rect">
            <a:avLst/>
          </a:prstGeom>
          <a:noFill/>
          <a:ln>
            <a:noFill/>
          </a:ln>
        </p:spPr>
      </p:pic>
    </p:spTree>
    <p:extLst>
      <p:ext uri="{BB962C8B-B14F-4D97-AF65-F5344CB8AC3E}">
        <p14:creationId xmlns:p14="http://schemas.microsoft.com/office/powerpoint/2010/main" val="2695278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905000"/>
          </a:xfrm>
        </p:spPr>
        <p:txBody>
          <a:bodyPr/>
          <a:lstStyle/>
          <a:p>
            <a:r>
              <a:rPr lang="en-US" b="1" dirty="0" smtClean="0"/>
              <a:t>Why contemplation?</a:t>
            </a:r>
            <a:br>
              <a:rPr lang="en-US" b="1" dirty="0" smtClean="0"/>
            </a:br>
            <a:r>
              <a:rPr lang="en-US" sz="2400" b="1" dirty="0" smtClean="0"/>
              <a:t>Contemplation…taking a long loving look at the real</a:t>
            </a:r>
            <a:endParaRPr lang="en-US" b="1" dirty="0"/>
          </a:p>
        </p:txBody>
      </p:sp>
      <p:sp>
        <p:nvSpPr>
          <p:cNvPr id="3" name="Content Placeholder 2"/>
          <p:cNvSpPr>
            <a:spLocks noGrp="1"/>
          </p:cNvSpPr>
          <p:nvPr>
            <p:ph sz="half" idx="1"/>
          </p:nvPr>
        </p:nvSpPr>
        <p:spPr>
          <a:xfrm>
            <a:off x="228600" y="1752600"/>
            <a:ext cx="4419600" cy="4572000"/>
          </a:xfrm>
        </p:spPr>
        <p:txBody>
          <a:bodyPr>
            <a:noAutofit/>
          </a:bodyPr>
          <a:lstStyle/>
          <a:p>
            <a:pPr lvl="0"/>
            <a:r>
              <a:rPr lang="en-US" sz="2400" b="1" dirty="0"/>
              <a:t>Centers all that we are, and all we desire to be on the movement of </a:t>
            </a:r>
            <a:r>
              <a:rPr lang="en-US" sz="2400" b="1" dirty="0" smtClean="0"/>
              <a:t>God’s spirit</a:t>
            </a:r>
          </a:p>
          <a:p>
            <a:pPr lvl="0"/>
            <a:r>
              <a:rPr lang="en-US" sz="2400" b="1" dirty="0" smtClean="0"/>
              <a:t>Supports a “flexible shaping” and integration of prayer, reflection, dialogue in addressing any variety of topics, concerns, questions</a:t>
            </a:r>
          </a:p>
          <a:p>
            <a:pPr lvl="0"/>
            <a:r>
              <a:rPr lang="en-US" sz="2400" b="1" dirty="0" smtClean="0"/>
              <a:t>Enables </a:t>
            </a:r>
            <a:r>
              <a:rPr lang="en-US" sz="2400" b="1" dirty="0"/>
              <a:t>any </a:t>
            </a:r>
            <a:r>
              <a:rPr lang="en-US" sz="2400" b="1" dirty="0" smtClean="0"/>
              <a:t>conversation </a:t>
            </a:r>
            <a:r>
              <a:rPr lang="en-US" sz="2400" b="1" dirty="0"/>
              <a:t>to become a spiritual experience rather than </a:t>
            </a:r>
            <a:r>
              <a:rPr lang="en-US" sz="2400" b="1" dirty="0" smtClean="0"/>
              <a:t>being about mere “business” or problem-solving</a:t>
            </a:r>
            <a:endParaRPr lang="en-US" sz="2400" b="1" dirty="0"/>
          </a:p>
          <a:p>
            <a:endParaRPr lang="en-US" sz="2400"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38750" y="2910681"/>
            <a:ext cx="28575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ts1.mm.bing.net/th?&amp;id=HN.607997301623426290&amp;w=300&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3055" y="2057400"/>
            <a:ext cx="3200400" cy="3072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74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6" name="Content Placeholder 5"/>
          <p:cNvSpPr>
            <a:spLocks noGrp="1"/>
          </p:cNvSpPr>
          <p:nvPr>
            <p:ph sz="half" idx="1"/>
          </p:nvPr>
        </p:nvSpPr>
        <p:spPr>
          <a:xfrm>
            <a:off x="457200" y="1219200"/>
            <a:ext cx="4038600" cy="4906963"/>
          </a:xfrm>
        </p:spPr>
        <p:txBody>
          <a:bodyPr>
            <a:normAutofit/>
          </a:bodyPr>
          <a:lstStyle/>
          <a:p>
            <a:pPr lvl="0"/>
            <a:r>
              <a:rPr lang="en-US" b="1" dirty="0" smtClean="0"/>
              <a:t>Engages our minds and hearts in movement toward a new consciousness – a new way of seeing, a new way of being</a:t>
            </a:r>
          </a:p>
          <a:p>
            <a:pPr marL="0" lvl="0" indent="0">
              <a:buNone/>
            </a:pPr>
            <a:endParaRPr lang="en-US" b="1" dirty="0" smtClean="0"/>
          </a:p>
          <a:p>
            <a:r>
              <a:rPr lang="en-US" b="1" dirty="0" smtClean="0"/>
              <a:t>Assists a group in moving from “I” to “We”</a:t>
            </a:r>
          </a:p>
          <a:p>
            <a:pPr marL="0" lvl="0" indent="0">
              <a:buNone/>
            </a:pPr>
            <a:endParaRPr lang="en-US" b="1" dirty="0" smtClean="0"/>
          </a:p>
          <a:p>
            <a:endParaRPr lang="en-US" dirty="0"/>
          </a:p>
        </p:txBody>
      </p:sp>
      <p:sp>
        <p:nvSpPr>
          <p:cNvPr id="7" name="Content Placeholder 6"/>
          <p:cNvSpPr>
            <a:spLocks noGrp="1"/>
          </p:cNvSpPr>
          <p:nvPr>
            <p:ph sz="half" idx="2"/>
          </p:nvPr>
        </p:nvSpPr>
        <p:spPr>
          <a:xfrm>
            <a:off x="4648200" y="1295400"/>
            <a:ext cx="4038600" cy="4830763"/>
          </a:xfrm>
        </p:spPr>
        <p:txBody>
          <a:bodyPr>
            <a:normAutofit/>
          </a:bodyPr>
          <a:lstStyle/>
          <a:p>
            <a:pPr lvl="0"/>
            <a:r>
              <a:rPr lang="en-US" b="1" dirty="0" smtClean="0"/>
              <a:t>Invites </a:t>
            </a:r>
            <a:r>
              <a:rPr lang="en-US" b="1" dirty="0"/>
              <a:t>silence which supports </a:t>
            </a:r>
            <a:r>
              <a:rPr lang="en-US" b="1" dirty="0" smtClean="0"/>
              <a:t>slowing down, reflection, </a:t>
            </a:r>
            <a:r>
              <a:rPr lang="en-US" b="1" dirty="0"/>
              <a:t>and deeper conversation </a:t>
            </a:r>
            <a:endParaRPr lang="en-US" b="1" dirty="0" smtClean="0"/>
          </a:p>
          <a:p>
            <a:pPr marL="0" lvl="0" indent="0">
              <a:buNone/>
            </a:pPr>
            <a:endParaRPr lang="en-US" b="1" dirty="0"/>
          </a:p>
          <a:p>
            <a:pPr lvl="0"/>
            <a:r>
              <a:rPr lang="en-US" b="1" dirty="0" smtClean="0"/>
              <a:t>Allows </a:t>
            </a:r>
            <a:r>
              <a:rPr lang="en-US" b="1" dirty="0"/>
              <a:t>for creative possibilities, emerging options, and peaceful resolution</a:t>
            </a:r>
          </a:p>
          <a:p>
            <a:endParaRPr lang="en-US" b="1" dirty="0"/>
          </a:p>
        </p:txBody>
      </p:sp>
    </p:spTree>
    <p:extLst>
      <p:ext uri="{BB962C8B-B14F-4D97-AF65-F5344CB8AC3E}">
        <p14:creationId xmlns:p14="http://schemas.microsoft.com/office/powerpoint/2010/main" val="229515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Contemplatio</a:t>
            </a:r>
            <a:r>
              <a:rPr lang="en-US" b="1" dirty="0" smtClean="0"/>
              <a:t> - </a:t>
            </a:r>
            <a:r>
              <a:rPr lang="en-US" b="1" dirty="0" err="1" smtClean="0"/>
              <a:t>templum</a:t>
            </a:r>
            <a:endParaRPr lang="en-US" b="1" dirty="0"/>
          </a:p>
        </p:txBody>
      </p:sp>
      <p:sp>
        <p:nvSpPr>
          <p:cNvPr id="3" name="Content Placeholder 2"/>
          <p:cNvSpPr>
            <a:spLocks noGrp="1"/>
          </p:cNvSpPr>
          <p:nvPr>
            <p:ph sz="half" idx="1"/>
          </p:nvPr>
        </p:nvSpPr>
        <p:spPr/>
        <p:txBody>
          <a:bodyPr>
            <a:normAutofit lnSpcReduction="10000"/>
          </a:bodyPr>
          <a:lstStyle/>
          <a:p>
            <a:r>
              <a:rPr lang="en-US" dirty="0" smtClean="0"/>
              <a:t>A piece of ground consecrated for worship</a:t>
            </a:r>
          </a:p>
          <a:p>
            <a:r>
              <a:rPr lang="en-US" dirty="0" smtClean="0"/>
              <a:t>A place reserved or cut out</a:t>
            </a:r>
          </a:p>
          <a:p>
            <a:r>
              <a:rPr lang="en-US" dirty="0" smtClean="0"/>
              <a:t>A cleared space in front of the altar</a:t>
            </a:r>
          </a:p>
          <a:p>
            <a:endParaRPr lang="en-US" dirty="0" smtClean="0"/>
          </a:p>
          <a:p>
            <a:pPr marL="0" indent="0">
              <a:buNone/>
            </a:pPr>
            <a:r>
              <a:rPr lang="en-US" b="1" i="1" dirty="0" smtClean="0"/>
              <a:t>LIVE OUT of a  “</a:t>
            </a:r>
            <a:r>
              <a:rPr lang="en-US" b="1" i="1" smtClean="0"/>
              <a:t>cleared space” </a:t>
            </a:r>
            <a:r>
              <a:rPr lang="en-US" b="1" i="1" dirty="0" smtClean="0"/>
              <a:t>in which God’s spirit dwells.</a:t>
            </a:r>
            <a:endParaRPr lang="en-US" b="1" i="1"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81725" y="3377406"/>
            <a:ext cx="97155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descr="http://ts1.mm.bing.net/th?&amp;id=JN.wvkr52nAblLW%2bdyXlEd9ZA&amp;w=300&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352800"/>
            <a:ext cx="4135474"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280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Movements in the </a:t>
            </a:r>
            <a:br>
              <a:rPr lang="en-US" b="1" dirty="0" smtClean="0"/>
            </a:br>
            <a:r>
              <a:rPr lang="en-US" b="1" dirty="0" smtClean="0"/>
              <a:t>Contemplative Process</a:t>
            </a:r>
            <a:endParaRPr lang="en-US" b="1" dirty="0"/>
          </a:p>
        </p:txBody>
      </p:sp>
      <p:sp>
        <p:nvSpPr>
          <p:cNvPr id="3" name="Content Placeholder 2"/>
          <p:cNvSpPr>
            <a:spLocks noGrp="1"/>
          </p:cNvSpPr>
          <p:nvPr>
            <p:ph sz="half" idx="1"/>
          </p:nvPr>
        </p:nvSpPr>
        <p:spPr/>
        <p:txBody>
          <a:bodyPr>
            <a:normAutofit/>
          </a:bodyPr>
          <a:lstStyle/>
          <a:p>
            <a:pPr marL="0" indent="0">
              <a:buNone/>
            </a:pPr>
            <a:r>
              <a:rPr lang="en-US" b="1" u="sng" dirty="0" smtClean="0"/>
              <a:t>Noticing what is …</a:t>
            </a:r>
          </a:p>
          <a:p>
            <a:pPr marL="0" indent="0">
              <a:buNone/>
            </a:pPr>
            <a:r>
              <a:rPr lang="en-US" b="1" dirty="0" smtClean="0"/>
              <a:t>OBSERVE</a:t>
            </a:r>
          </a:p>
          <a:p>
            <a:r>
              <a:rPr lang="en-US" dirty="0" smtClean="0"/>
              <a:t>Without judgment</a:t>
            </a:r>
          </a:p>
          <a:p>
            <a:r>
              <a:rPr lang="en-US" dirty="0" smtClean="0"/>
              <a:t>Pay attention</a:t>
            </a:r>
          </a:p>
          <a:p>
            <a:r>
              <a:rPr lang="en-US" dirty="0" smtClean="0"/>
              <a:t>Take time and not 		rush to			conclusions</a:t>
            </a:r>
          </a:p>
          <a:p>
            <a:r>
              <a:rPr lang="en-US" dirty="0" smtClean="0"/>
              <a:t>Slow down and 			wait</a:t>
            </a:r>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38750" y="3167856"/>
            <a:ext cx="2857500" cy="1390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http://ts1.mm.bing.net/th?&amp;id=HN.608011689771666459&amp;w=300&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909" y="2286000"/>
            <a:ext cx="38100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047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endParaRPr lang="en-US" dirty="0"/>
          </a:p>
        </p:txBody>
      </p:sp>
      <p:sp>
        <p:nvSpPr>
          <p:cNvPr id="3" name="Content Placeholder 2"/>
          <p:cNvSpPr>
            <a:spLocks noGrp="1"/>
          </p:cNvSpPr>
          <p:nvPr>
            <p:ph sz="half" idx="1"/>
          </p:nvPr>
        </p:nvSpPr>
        <p:spPr>
          <a:xfrm>
            <a:off x="457200" y="533400"/>
            <a:ext cx="4191000" cy="5592763"/>
          </a:xfrm>
        </p:spPr>
        <p:txBody>
          <a:bodyPr>
            <a:normAutofit fontScale="92500" lnSpcReduction="10000"/>
          </a:bodyPr>
          <a:lstStyle/>
          <a:p>
            <a:pPr marL="0" indent="0">
              <a:buNone/>
            </a:pPr>
            <a:r>
              <a:rPr lang="en-US" sz="3600" b="1" u="sng" dirty="0" smtClean="0"/>
              <a:t>Coming to Quiet</a:t>
            </a:r>
          </a:p>
          <a:p>
            <a:pPr marL="0" indent="0">
              <a:buNone/>
            </a:pPr>
            <a:r>
              <a:rPr lang="en-US" b="1" dirty="0" smtClean="0"/>
              <a:t>	REFLECT</a:t>
            </a:r>
          </a:p>
          <a:p>
            <a:r>
              <a:rPr lang="en-US" b="1" dirty="0" smtClean="0"/>
              <a:t> Externally:</a:t>
            </a:r>
          </a:p>
          <a:p>
            <a:pPr marL="0" indent="0">
              <a:buNone/>
            </a:pPr>
            <a:r>
              <a:rPr lang="en-US" b="1" dirty="0" smtClean="0"/>
              <a:t>	A still body </a:t>
            </a:r>
          </a:p>
          <a:p>
            <a:pPr marL="0" indent="0">
              <a:buNone/>
            </a:pPr>
            <a:r>
              <a:rPr lang="en-US" b="1" dirty="0" smtClean="0"/>
              <a:t>	External Silence</a:t>
            </a:r>
          </a:p>
          <a:p>
            <a:r>
              <a:rPr lang="en-US" b="1" dirty="0" smtClean="0"/>
              <a:t> Internally:</a:t>
            </a:r>
          </a:p>
          <a:p>
            <a:pPr marL="0" indent="0">
              <a:buNone/>
            </a:pPr>
            <a:r>
              <a:rPr lang="en-US" b="1" dirty="0" smtClean="0"/>
              <a:t>	Stilling the mind	</a:t>
            </a:r>
          </a:p>
          <a:p>
            <a:pPr marL="0" indent="0">
              <a:buNone/>
            </a:pPr>
            <a:r>
              <a:rPr lang="en-US" b="1" dirty="0" smtClean="0"/>
              <a:t>	Letting go of thoughts 		and chatter</a:t>
            </a:r>
          </a:p>
          <a:p>
            <a:pPr marL="0" indent="0">
              <a:buNone/>
            </a:pPr>
            <a:r>
              <a:rPr lang="en-US" b="1" dirty="0" smtClean="0"/>
              <a:t>	Quieting the heart</a:t>
            </a:r>
          </a:p>
          <a:p>
            <a:pPr marL="0" indent="0">
              <a:buNone/>
            </a:pPr>
            <a:r>
              <a:rPr lang="en-US" b="1" dirty="0" smtClean="0"/>
              <a:t>	Letting go/letting 			come</a:t>
            </a:r>
            <a:endParaRPr lang="en-US" dirty="0"/>
          </a:p>
        </p:txBody>
      </p:sp>
      <p:sp>
        <p:nvSpPr>
          <p:cNvPr id="4" name="Content Placeholder 3"/>
          <p:cNvSpPr>
            <a:spLocks noGrp="1"/>
          </p:cNvSpPr>
          <p:nvPr>
            <p:ph sz="half" idx="2"/>
          </p:nvPr>
        </p:nvSpPr>
        <p:spPr>
          <a:xfrm>
            <a:off x="4648200" y="1600200"/>
            <a:ext cx="3581400" cy="4525963"/>
          </a:xfrm>
        </p:spPr>
        <p:txBody>
          <a:bodyPr>
            <a:normAutofit fontScale="92500" lnSpcReduction="10000"/>
          </a:bodyPr>
          <a:lstStyle/>
          <a:p>
            <a:pPr marL="0" indent="0">
              <a:lnSpc>
                <a:spcPct val="120000"/>
              </a:lnSpc>
              <a:buNone/>
            </a:pPr>
            <a:r>
              <a:rPr lang="en-US" b="1" dirty="0" smtClean="0"/>
              <a:t>Listening…</a:t>
            </a:r>
            <a:endParaRPr lang="en-US" b="1" dirty="0"/>
          </a:p>
          <a:p>
            <a:pPr marL="0" indent="0">
              <a:lnSpc>
                <a:spcPct val="120000"/>
              </a:lnSpc>
              <a:buNone/>
            </a:pPr>
            <a:r>
              <a:rPr lang="en-US" b="1" dirty="0" smtClean="0"/>
              <a:t>	to </a:t>
            </a:r>
            <a:r>
              <a:rPr lang="en-US" b="1" dirty="0"/>
              <a:t>myself, </a:t>
            </a:r>
            <a:endParaRPr lang="en-US" b="1" dirty="0" smtClean="0"/>
          </a:p>
          <a:p>
            <a:pPr marL="0" indent="0">
              <a:lnSpc>
                <a:spcPct val="120000"/>
              </a:lnSpc>
              <a:buNone/>
            </a:pPr>
            <a:r>
              <a:rPr lang="en-US" b="1" dirty="0" smtClean="0"/>
              <a:t>	to/with </a:t>
            </a:r>
            <a:r>
              <a:rPr lang="en-US" b="1" dirty="0"/>
              <a:t>others, </a:t>
            </a:r>
            <a:endParaRPr lang="en-US" b="1" dirty="0" smtClean="0"/>
          </a:p>
          <a:p>
            <a:pPr marL="0" indent="0">
              <a:lnSpc>
                <a:spcPct val="120000"/>
              </a:lnSpc>
              <a:buNone/>
            </a:pPr>
            <a:r>
              <a:rPr lang="en-US" b="1" dirty="0"/>
              <a:t> </a:t>
            </a:r>
            <a:r>
              <a:rPr lang="en-US" b="1" dirty="0" smtClean="0"/>
              <a:t>              to the situation,</a:t>
            </a:r>
          </a:p>
          <a:p>
            <a:pPr marL="0" indent="0">
              <a:lnSpc>
                <a:spcPct val="120000"/>
              </a:lnSpc>
              <a:buNone/>
            </a:pPr>
            <a:r>
              <a:rPr lang="en-US" b="1" dirty="0" smtClean="0"/>
              <a:t> </a:t>
            </a:r>
            <a:endParaRPr lang="en-US"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657600"/>
            <a:ext cx="3200400" cy="2447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1161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a:xfrm>
            <a:off x="457200" y="990600"/>
            <a:ext cx="4038600" cy="5135563"/>
          </a:xfrm>
        </p:spPr>
        <p:txBody>
          <a:bodyPr>
            <a:normAutofit lnSpcReduction="10000"/>
          </a:bodyPr>
          <a:lstStyle/>
          <a:p>
            <a:pPr marL="0" indent="0">
              <a:buNone/>
            </a:pPr>
            <a:r>
              <a:rPr lang="en-US" b="1" dirty="0" smtClean="0"/>
              <a:t>	</a:t>
            </a:r>
            <a:r>
              <a:rPr lang="en-US" b="1" u="sng" dirty="0" smtClean="0"/>
              <a:t>Act</a:t>
            </a:r>
          </a:p>
          <a:p>
            <a:r>
              <a:rPr lang="en-US" dirty="0" smtClean="0"/>
              <a:t>Offer </a:t>
            </a:r>
            <a:r>
              <a:rPr lang="en-US" dirty="0"/>
              <a:t>what </a:t>
            </a:r>
            <a:r>
              <a:rPr lang="en-US" dirty="0" smtClean="0"/>
              <a:t>I/we  	see and </a:t>
            </a:r>
            <a:r>
              <a:rPr lang="en-US" dirty="0"/>
              <a:t>hear </a:t>
            </a:r>
            <a:r>
              <a:rPr lang="en-US" dirty="0" smtClean="0"/>
              <a:t>		freely </a:t>
            </a:r>
          </a:p>
          <a:p>
            <a:r>
              <a:rPr lang="en-US" dirty="0" smtClean="0"/>
              <a:t>Come to a decision 		and/or course 		of action </a:t>
            </a:r>
            <a:endParaRPr lang="en-US" dirty="0"/>
          </a:p>
          <a:p>
            <a:r>
              <a:rPr lang="en-US" dirty="0" smtClean="0"/>
              <a:t>Returning </a:t>
            </a:r>
            <a:r>
              <a:rPr lang="en-US" dirty="0"/>
              <a:t>to quiet </a:t>
            </a:r>
            <a:r>
              <a:rPr lang="en-US" dirty="0" smtClean="0"/>
              <a:t>			receptivity</a:t>
            </a:r>
          </a:p>
          <a:p>
            <a:pPr marL="0" indent="0">
              <a:buNone/>
            </a:pPr>
            <a:endParaRPr lang="en-US" dirty="0"/>
          </a:p>
          <a:p>
            <a:pPr marL="0" indent="0">
              <a:buNone/>
            </a:pPr>
            <a:r>
              <a:rPr lang="en-US" b="1" i="1" dirty="0" smtClean="0"/>
              <a:t> “Take </a:t>
            </a:r>
            <a:r>
              <a:rPr lang="en-US" b="1" i="1" dirty="0"/>
              <a:t>a long, loving look </a:t>
            </a:r>
            <a:r>
              <a:rPr lang="en-US" b="1" i="1" dirty="0" smtClean="0"/>
              <a:t>  	at what </a:t>
            </a:r>
            <a:r>
              <a:rPr lang="en-US" b="1" i="1" dirty="0"/>
              <a:t>is.”</a:t>
            </a:r>
          </a:p>
          <a:p>
            <a:pPr marL="0" indent="0">
              <a:buNone/>
            </a:pPr>
            <a:endParaRPr lang="en-US" b="1" dirty="0"/>
          </a:p>
        </p:txBody>
      </p:sp>
      <p:pic>
        <p:nvPicPr>
          <p:cNvPr id="4100" name="Picture 4" descr="http://ts1.mm.bing.net/th?&amp;id=HN.608025803034595087&amp;w=300&amp;h=300&amp;c=0&amp;pid=1.9&amp;rs=0&amp;p=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3633355"/>
            <a:ext cx="37338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ts1.mm.bing.net/th?&amp;id=HN.608012033363411107&amp;w=300&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436" y="1828800"/>
            <a:ext cx="2857500"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sz="half" idx="2"/>
          </p:nvPr>
        </p:nvSpPr>
        <p:spPr/>
        <p:txBody>
          <a:bodyPr>
            <a:normAutofit lnSpcReduction="10000"/>
          </a:bodyPr>
          <a:lstStyle/>
          <a:p>
            <a:endParaRPr lang="en-US" dirty="0"/>
          </a:p>
        </p:txBody>
      </p:sp>
    </p:spTree>
    <p:extLst>
      <p:ext uri="{BB962C8B-B14F-4D97-AF65-F5344CB8AC3E}">
        <p14:creationId xmlns:p14="http://schemas.microsoft.com/office/powerpoint/2010/main" val="3701348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Contemplative Dialogue</a:t>
            </a:r>
            <a:endParaRPr lang="en-US" b="1" dirty="0"/>
          </a:p>
        </p:txBody>
      </p:sp>
      <p:sp>
        <p:nvSpPr>
          <p:cNvPr id="4" name="Content Placeholder 3"/>
          <p:cNvSpPr>
            <a:spLocks noGrp="1"/>
          </p:cNvSpPr>
          <p:nvPr>
            <p:ph sz="half" idx="2"/>
          </p:nvPr>
        </p:nvSpPr>
        <p:spPr>
          <a:xfrm>
            <a:off x="4648200" y="2140528"/>
            <a:ext cx="4038600" cy="3985636"/>
          </a:xfrm>
        </p:spPr>
        <p:txBody>
          <a:bodyPr>
            <a:normAutofit/>
          </a:bodyPr>
          <a:lstStyle/>
          <a:p>
            <a:pPr marL="0" indent="0">
              <a:buNone/>
            </a:pPr>
            <a:r>
              <a:rPr lang="en-US" sz="3200" b="1" dirty="0" smtClean="0"/>
              <a:t>Together we:</a:t>
            </a:r>
          </a:p>
          <a:p>
            <a:r>
              <a:rPr lang="en-US" sz="3200" b="1" dirty="0" smtClean="0"/>
              <a:t>build on insights</a:t>
            </a:r>
          </a:p>
          <a:p>
            <a:r>
              <a:rPr lang="en-US" sz="3200" b="1" dirty="0" smtClean="0"/>
              <a:t>encourage curiosity</a:t>
            </a:r>
          </a:p>
          <a:p>
            <a:r>
              <a:rPr lang="en-US" sz="3200" b="1" dirty="0" smtClean="0"/>
              <a:t>make connections</a:t>
            </a:r>
          </a:p>
          <a:p>
            <a:r>
              <a:rPr lang="en-US" sz="3200" b="1" dirty="0" smtClean="0"/>
              <a:t>seek patterns</a:t>
            </a:r>
          </a:p>
          <a:p>
            <a:endParaRPr lang="en-US" sz="1900" dirty="0"/>
          </a:p>
        </p:txBody>
      </p:sp>
      <p:sp>
        <p:nvSpPr>
          <p:cNvPr id="6" name="AutoShape 7" descr="data:image/jpeg;base64,/9j/4AAQSkZJRgABAQEAYABgAAD/2wBDAAoHBwkHBgoJCAkLCwoMDxkQDw4ODx4WFxIZJCAmJSMgIyIoLTkwKCo2KyIjMkQyNjs9QEBAJjBGS0U+Sjk/QD3/2wBDAQsLCw8NDx0QEB09KSMpPT09PT09PT09PT09PT09PT09PT09PT09PT09PT09PT09PT09PT09PT09PT09PT09PT3/wAARCAC5ANM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xnNSoC3SosVJE+w+1AE8MLO4VBlielXo5Vt2KYZmBwW7VNp0QZQ47jip7q0R4HP3WUZzWiRDZm3crsflbAqkxBrRtrY3/AMzjbgAcd6vDSY1425+tJpsd0jnkO1uKvRJLIPkTPvmpr3SipLRhvbPerGkLwVcYPpWcrouFmZdwrg/vFx+NO0+6eyv4LmMZeJww/CtTVLQNGSPSsSLII9RSuU1Y96srhNV0xLm3IMbpnIrivEtlGZG3FuB1rd+GBY+F7rI+UXBC89PlBP61D4ptgkG9hjccA1PmaLU8tvY9hIzkeoqFYg64RXaTsSRj8q0b222swPbmq1v+7k3dx2ppkSjqVJreWJsSLtNRAkZweO9X7yfceRzis48k1SZLRNCBuAHeuj0pCoXarMx4AAySfpXPWyZIPp61614J8PCz01NTvkxNIuYEI+4v976n+VZT10NI9zLXw4tref2jqA3XAA8qEH5Y+Op9TWbqkzSsck7fQmum1u53FihyBXJXqyfZt5HWkUZ2qKNStPMbb9rtkwG6ebGO31Xt6j6ViW7/ACSx9FdSfxqxeSfu2GTmqcCF3A5rVPQxktS7pke1ixraHPNUrWERoKllulRcZrNu7NYqyFuJQgrHuZNz5p9xdbmNV1Rp24FNaCepBg0VqDT+B1op86J5GZVKtTpaPLEzLgspwRTY0w2GGCKt6Ga1L9leGLauAFqW8MjxNukBQjjmooIA1WXsiYz5ZGSOc01VWzBwLWmKEtwDgEdhWtbWs15cRWtqqme4fYhbonGSx+gBNc7ZzyQApKpBHc962LPWjpdxZ6ioyttMC4HUqwKn+dacy5dDOz5tTuofAOmRwgTxPeTY5lnOSfoOgHsK5fWtAstHlZ4w0JPfd8v6112uePNP07Rre4s3S5ubhA0MS8jHq2OQPbrXn97b6jrEhu9UmMm45CbcKv4Vgzpj5FKS/tpj5IYsx4BC8E1kfYriTUEtreF5ZpTiNFGSx+lbEtqIUYKudvQCu+0DQLS28OG6tZT9tlgzLcHGVGM7Qey9vekmW0bPgzR5dA8Lx210FFw7NNIoOQpPQZ74AFZ/iSM3kZQcDqPrWxpGrQ6lpEcyMNwHlyLn7rDg1n3UQupHZiRFApZ8dSOwH1piSakec6hblPMLfeU4ZfSsieIryRjHT3rrJ7OXWL68ez8qK2hQmR5CcH0Ax1NcxKuMxsQSDxioNGrmXcH27VCFz25qxcoQcjmvR/AvhO20i9tbnXkI1CcFrSB1ysZAzlv9vHIHb61aMmtbDfBvw4lZY77XYvLQYaO0b7x9C/p9PzrsdZkITy0PQ8AVq3F0FhLK2c1z2p3nlKG5Lt0FS0NHN61OtrYP0LPlR7Hua5Sa7byPLY5BFdFryb7aJc7sKSzepJ5rk9QQr06FeKVhmVctvk+U5A61YsYwDkiqa/eIq5HLsTA61b2sZrcvS3ComAazJpy5PNNllLNirFppdzdOD5ZVOu5+BUpWLvcigtmmI4Nb+n6McBnG1fUipLW0trFQXIlceo+X8qkuNRZvukCpd2VFWLYsLcd6Kyvt0v8Ae/SipsVcyzPFHd/aIwUikyGU84IqrJ5kkhl2cA9OmaW3hkMwEgI9iK1ViV8L0GK7PiOJ6FWxnV22kbWHY1sRR7uAKy3syjhk6jkGr9hqjwSCOdTjsw6Vz1Kb3RrCaZc/s/zByPxqrcaVN9nliH3HXA+vaugtbvz8bVyvrmtIRxuoTaDXPzuLNeVMxPh5oK3s9/PeQDNsqxICOhOckfkK2rqFFR4GxuArf0W1isIQoyslySwX2A//AF1VWPyp9USYKfMgXaDxkAnNb811qOMehxU9qfs3nBTtRtok/hb2zSQa3c6dZXNon7yCdRjn7pzz+FahuI5vA5tkCgQTsh3DsTkHP41zfleVoqXQdpGYukkbADaQcUjRRaOlsLS68N2Rd2JMz52qM72PYD8q6LVbprHQlXBS5uQGdWIyhx0/CodR1K02aRMGVgmyZkXk4xWFrGp/21qscNrJu811Rcds9c/hmmJ9yJPMs/DL9QbmVnGOpUDGf0rG1vQX0q3t5nuFkknTzGQJjZntnPNdTrrRXN/DaQYEZ2QoPbIFZnjoeZfstvukVfkUKpPTrgCnYSepjeDbSG+8XafHISQsnm7duc7Rnn26V1fxBvLi51GHT7eM+ZNJiBw2C7Nxn2rnPA93Dp/ijz7hwh8llUnjk4/wroZt2teNtLgj+RUlWRXXqVXLHNDEr3Oiht59L0+KK/kDiCIB5AfvH0rGvJ3vHSRM+UrbVPar3ja+IttisQM8++KyrW/is/Do34J/1g+uOP502CV0V9Sg8zTQqkM+Tkj3NcxqkGNLhcrh4yUJ9a1bXVmj0O+eU5MpJU+9ULDTLjWLYGctFa79wY9W9cD+tK4WObt7C4vbjy7SJpX6kKOn1Pat238KqIx9tuSsv/POPp9M10kBgsLcW1lEI417+p9T61jXs5kZsNn1xQ5CSS3KjR2dhMY7aJAygZduWz9aY105GMmoriT7S+TjzUA3f7QH9ai86NPvHFSrvcqVk9NiUu7dSTVzSdD1LXZ/K060knOcM+MIv1Y8Vu+DvBVzr2oLJqcE1rp0YDneCrTHPCj0Hqa9kht4bG1FtZwRwQquFSMbRWkYX3OedXseYw/CO/MKGXULdXI5ADECivTw746j8qKvkiZe1keWSeHbGfgopb17Vny+EkR/3RkTn6gVoJq0QkwpwCe/etm3vUmjG5lBHpWKutjpaT3OMfQJI+sgOOuVrFv9P1USbbeAGMfxKtelXRhCbgcmsuUxntVc8hKnFnNaEmpW0jJfQp5WMhgefpiumiuYF+9kfVarDazkY6U8wGToARWUo8zuaKKRtwa5BOJIzNF51tGZ4wc8qo5GPpWJJfNd37yl96zwOIyvfoQB+FQXyL9nYEEMAQWXqBjB5+lcvbRyNEIre7EZiOY/MONp+tMtaM0rQ7NO1GNu7IwHvyDVVBEfD7R4Pmm4fPfPTFXrR7H+zlV7gR3wQrOQdwfnrk1jX6fZcrFIWGdw57+tHMNyHWMs2mXKwXqui8ZRj8wFNn1YaH4o+1WJSZQueTxyOazri5kuZA7g7u5FV2gaeTIHHvVIzk+x1ujam+ta0Jo1x9lH2hs8554/U1pRapL5t9IjqGMW09jyfWuT0yxkt5hJE7K+MZU44rYhsSzEsxyetTKokVFvqc7qCAeY3O7PWu2+Ger282p2tqIJWuILeVnmc7uSR09BjisS60kSEKen1q74ZT/hH9Se6iXdvjMTDPY4Of0pKorahK7ehseN58QSByBg8VRbRLwfD6PUJ3EXA8uIr8zrnr7Vtb7LUJ5NX1aEmxtWUeWRu3v1GR3A9K47Wdbn8Q61JBDLMbCSbd5QbAGatSvsPl5Vdl/SLCJ9Pg+0BXC/MVPI3VduL3zNyKOF7jtVdGitYBawLsSPjFVZLhSv3vu+lJkor314wUxg8nk1mLcsmeetSbxLM5b7uc81RuGZiVQDLGhEtluys7rW9SS106HfMeWY8BR716z4O+HFnoqLeaiVub7+8y/KnsBXH/D7Rb6y1Iai0hhBA+THDj3r2C2vROny4WQdq1ikjnqOT9CR1VAcAIO3rUcc4BCSEAn7uTyfQU2SfHEalm6FyelZV4Qu7Db5ivykDAGP89asxNz9z3fn/eorA+23Q4ZUJHU4FFAHibXzjnNSx+IprYZaQkVz5Ny3ZgPamG2mc/MGNY2OzmO/07Xo9QiIRwWHVe9WpJWAJNcBZQXVtcJLBlXU8eh+tdyswuLSKVUKh1+6ex7j86HYqOpJA+TuJ4NSm9jikwzEVl3Fz5MRPTFYt7qhbOzJduFA657UmWvM63UdVt49dks3VzDEhAYfeYgf1rM0+5glS7ZreCP7MA7yMoJOScAepqrr85i1CCfHz7UY59cAH+tZt9J5MzFDhXA3DsalFtpljU9ZF7F5McaxqPQDJrJlu2OxGGeMA1BLMnmtxkHpzSTDcybOapLuZNluJmyMKK2LO3MgGUArK022kklG7hfeu106zhWMfOKym7AiKzswMbs1pJAgH3T+FWooYEGd4zUyrF/eFc7uaIzJbFZDkjj0pI9PXcAEY57DmtUiMfxCiOQROHjkwRU63KRR1uCRPDEVnaxkyTymQgHoQO/sK43wzA0Ot+Rwywo0kjY6VveIL0aVJPLA75lweeR0rC0ydrPQru8AJuLyTYgHUr2H0JNd0FZaGc30L1nOtzqd7qE+PIgzlB0JPRfrWVCftBu3J2qqFhj19Kua7jRtOh0pSDKg8y5cfxSHr+XT8K0vBOgC+0uee/hm8q4yEIBGR0yPb6UyTkPMOdq9zit3RdLUyLLKuXHIB6Ut/wCEtR0+9D21pPcwqc5CVftbfV5ZFW30m8Yg45jKgficChEs7HT3WOFTnirqamIzlX6VzU1hrdpaRS3n2aBC6oFWQs4JPHAGKx5bfWLrLacguVGM/vApBxnv17fnTcleyD2T5eboeoxX6albF0kVWUfOq9c1ny3oIdUIwTyxzgnPfuxrn/h3pOtS61cSapG9pbRx4ZDgiXPQZ56YzXbvYWkhKvAMexxWiu0cskkznjLGSS0h3d/mAorcGhaZgf6MD7kmiizFdHhf2Z9pZgOPSpUspzjEDkHuFNdPFPpySbhbwLzzsjAq299GR8kf0ywrDlZ22OTSynyAIZAf90102mPFaeE7qG8hPnK7OhdSOD6GpllbbuLx9OmahuJfOtnWZbfyScEndz+tCiNaM4v+2AZGiuMEdmzUMipcfPGwyDnIrUudCS4u9tpbRFe7NkKB61cOlRy2oFxBZ2iqAY3SLEh9cgdiPU54HvV2VhNs56/uLi5Vd5XjHI61Uvrt5FAMZU4xnOc1a1hYbWUR2szSJjJJGOaoxIbt1TmhaEt9BbW0Mw3ZrTt9OC4JAq7Z2cqKqRqmPda1IbG4JG9Ux/sisZzZUYlW0gRGHIrpLJYhGORmobXTehKD8VBrWjtUACrEPqVrnk2zRJDVeNB8pyPrTWvIo85UADrnpVgWm448mPHrt5pk2kRToVdOD2zWbuWrDLbU7KWURGaFXJ4UuMmrl0qW67myPpWDL4Js5pt5edP9lWGP5ZrWOkptChW4GMlzk/Wpl5MaaMDxPp1xqcCfYojIdpVhwPpWS1tf/wBs2jWlplLN1JQD5VI9f51262jQqTt4Hv1qKWaSwUzG23jqcHG33NdNCcnoRNLcyW8P2N3uncLPcRsJWWUklj1OV6Y9q6zTtVlxBBfR+RJIdseRtDe2O3sKw7dItcu4Vt3NvcnczeYpG4DripLWObxB4h8i5mRbPRXR8xjmWTqAfpiuvYy3O3ER25z0pHmKJz2o8/ZHufCL79TXMax4iYsUtFXA6sxz+gobsSo3JvFUiS6O7OCShD8H07Vy2gXuJZUXIHBx+AH9KkvL+SWynaWUkbCD+PFYlncC0vG3t+7YDa69OmBkVg379ztjHmw/L5nsPhrmwllOMM20e+B/9ep3G584IJzyKztFkVfC8MmcM25h3zzUIvnDfeGPQiuyOx5E/iZreco4wePYUVl/a5T/APvKKZNjx9biRAXQdPapFaa7xgEnp6UlnE0xLIMAcHvV+KAJICzHHoO9Y2O8nNg0UOJJAHqEWAksZ7qe9by7T7kSLnLk8/p3pmpPOFJjQvkdjWHbXzPJc288jxhlyEPQsKQ011NTU9VtDpsEdnI7TtlpX3H5eeFAqq+vRJ4bj0+GIC5dy08uPmf8fTpWHK/l3BXIwe3vUN0ssSqzRSIrjKsyEAj2oSbBzsJM+9Du5NWtFXddD0FZoy7c1saTaSG5QhWxmnLRGV7s7vS9P8xA2K10sVHHpS6Uscdsi7G4HvV1nhB+6QT7GuKUtTVIhjtgOMgVYWLaMZzUEsyxplRJx125rKm8VW9jMiukz5+8NvI/xqL32K5Wb+Md6UkYqtY6xp+o2q3ClYt3RHYZFT+bC/3ZF+gao5h8tgOKazKOg5p/loe35UjQoex+uaQFeabG394I1JwzHtXPXOryjV5o7YMdOxjzZmO5yPTPXmupjKW2+Tbk7TjPP41gQQDxDfGWf5LGBgGJXBlI52j29T+FdmHtyiZdu7O81XUrK5mUQW8HzMQxBcnjnHT6DrW7pum2WkpK9tD5KscuzHkn1PvWZb3J1jWJMlltbUZ2D7uexJ9fb2qQ3w1bWorVW/0eHLyZHHtW5LRNqdy9xB8pCqcjB6/WuS1KSNYysR4Xl2PGT6CtTxJr0FvEyQMpcnbk1wur61vxHDhmA7c807EbEmoa3GLT7OVOW4fHXHrVCO4EMv7t8oQD83X8azDFNK5dlJJOc4qUW10cFAOBUuJcarSsez6FqAPhCzUsisF+775NRpKDuYAHPpXllhrer6VCIhlos52sM4+laMfj65jAElurEHqCRWqkjklFttnofnr7UV58fHMhORaYH1op8yJ5GLb6de280jWxQqRyrn7x/pWrbWlzt33Jhhx/fasi01+WM4aLP0NQ3upXV6+V+QA5HtWfMdd0al/rsGnI8UsQMhHysBxXOabZy+ItWitbfl5CWZyuQiD7zV1OneEbi8kin1VVedhvSInCqPV8d/aulsNC+wyyogBefCyzfd3Dsq+i/qe9G4zHsvC2jG2uGt4IJIbdfLluJyd2/k8H16fTiuaNnN4muVsoZ9whQ72OXKKMAEn37V6P9lJ042un6ajwxtw052xkdyM9efzrntUdbCQQR3FvAvDFIkIX6cU2xchjXegaZp+leYo2RLIY/MyGlkI5J9hWLaXyR6ggiJMTdC3Wtd76ee5BtponYfw5Kj9a5zUbzzdTE2wI+fmUdP0qWrg0kj1TSbtfKU5H41tJco+OV/EVx3h69Wa2TBOfY11dpzgseK5px1BGgmx1ACqSax9T8O2mqyK00IYo2eCR+eOtbAaPoMZqYYwSR9cVlaw7mTHp0MKgJbxgD0QU4QRkcKn4AVcaYjOOV9MVXIjVtxGD6jioaLQ3y8dKQpxSlwudsr/iAacJicDcD9VxSAi8sY5GfaszVjO0kUFvbuY2O0mMcKD3J7VrSXEdtG0jHYQc8c5/CuV1/wARXVrbBtOilhnY5fEe4t7nIx+NdFGLs2h3XUueItZi0fT/ALJYAxwn5QyLjeehOe9Mu7q08J2JhaQS3kihpmB6H0HtXKXOraprNjF9phdHhb5W2hQfwrEv2u7yVnu3YynrzmumxPMrFwF9auGkZhHESeAeetSW9jDv+Vckk4HoBXO754jgOwHpWtp2pFTiUY7ZqtjK5rR6eu87c5IzyOK1LawRcB4gD6gZqpa6nAF4YHituzuonUAmlcYxtKhlXleaoT+G4XOdldAFT+FqeFAWgDkv+EXi/ufrRXXeWnrRSDQ84aWGLUhZ9cjJcEEDjNdJ4V0mTULtLiSIpbQtuG4f6wj+grmvCdimqa45n3ZUFiew9zXrNoiWsSxwoAFG1QOBV8qRmnoWGcQK0jKCBwue9UpZ2nEy+YAQCGII+X1pLsSXrBGkAiT7xB4X6VjaxqiRweRZDy4jwMfeY+tBSZfudX1K/LpZ2U821AgcECNeMc5PXGK5DWNKvbZHmvp4Vkzjyw24/nWpp95qNhYNsddrN5gRxjDYxn+VcrqmuSSyv50YbJyTnnNI1KDysrlVG4nuDWbMx+0nIxW7PbrDZpcblG4ZAzUmj+C9T8RQ/bozBbWbMR5074yBwSo6n/GmiZFfQbnUIpgbOCa4XPIjUkfn0r0TTtQnuI1BDAg4K4wc1JrFqi21tEsMSbYwvlyuY48DjhB9KxLKY2l6/leQeSSBMVAP41jLUajodpavIXAdSB6kdqmmuHL7VB2j0HWqWlal9rtkf7khyHQPu2kdq0BI7Yy2fqK5nFhsQ75yfliPsQKjeOYtzG/1ArQZWjj81Yw2O2cVUvraDVYBKkkibSCdj7WUg5x7GrjRbWo+bUik/wBHG6UFVz1PA/OmmdTjaRz75rj9d03+2JZXgzHp9uzB53Ykbz2wTy1aHhl7eLTvItZWkRGKlpOuf8KmdPlVyzauFupZFW1VOPvM5P8AKsy6tLuecm6nCRL1CLtz+OankmQyTs16Y95+6rAbB3OP15qKafSvtcyx3zTKkhWNnY5I7cV0wVooye4xNN+1yLGSoh5yq9cD3rz/AFiF7bU3Qr5ZzwGFd9NdfYmS6twWWNvmGeCMcik1u3tdT0w3ZtNyTJ5iGRcMvGQ1aCtoebTKsqjpkd6SGEZx39+9NEg8woT0OM1oRxLNF8uNwHPtSaJGx2e/kHafarcP2u3xtYuufWobWXZJ5cpIOeDjrWzB5fGFc5/2M1hKTizVJMLbVpFOJNyn34rUi1ZXXBIqi+nwz8kOp/65mqz6bLC25Hcj02kURrJ7jcDf+3L/AHqK57fOOMH9aKv2i7k8poeCdBl0+GaSdSsszDvyFHauukuAkexPmb0FUPMKR/I22qt5qSWUTMv+sPU5rW5mkLqV2xJErhVX+BOBn3rIQpeXm9+cEY9qzL/UnmyAeDTLS5aPAz1oK5WbOrX4hgZYjzggGuCuYJbqQbRwTyfU10V7L5hxnI71s+A4oJ/Ebq4BaO3Z0HochSfyP60r6l8tkV/CXhK11LS7i6vw8vlSeTEhYjBA5OPxFd7Z2sdjptvZ2tuBFbR+Ws0v8Lew/HrVxLaO1R0hQKHcyN7sep/SszX7dbi0P7yRXA+Xa2OaLhFGN4j/ALNMbvfsbqaNtq4kKr+AFcgJ9OeX5reRV7iOZhn86r6rBeRn94xIBrOt7gGSRJ2wU6YHWpsym0d14X1CygnuYbYPHEdrgSNk56Hmust9RgedUbhT3FePwX7W8xaLgd813vgq+h13TriCXa00b52+3ap5bsiR2AeW3uwpy1vIvGexqK7eOxdU+UxyZJOOV79anQFLNY7gknG3J6+xqlqkMl1p91DIQjrEJIyeuV6/596slK25i+IYk1H7HZeebeykVpXKdQV7AdMnPU1ylpqUei3zw2gcWzyYcytuZuwbOOK6LVH8+63RqVjkgJCvwRlRXn2oRlWd4cY6MKi11Y15kkdGY7W51O8kvLp5fnUi3TgYIzz/AHvpWsL61EI2JHEuP7oU4rlfDECazrGZ0fdGnzlGI3DoM11sPgFb+6ZlfZETySMkjuAOw/WrSsrEXQS+ZqOnSxWNtPKh6siEj6ZFdMbA/wDCPJHeEI6QBWx1J24NbFrb2+kabFbRIqQRKFVR/WuN8W+Lo7dGhtwMkDvxVNNIhSvoeVagvkajIFPAJx+dX9NkL5IPPQ+9Zl7P9quC/cmtTRodpyTjmn0Eld6Fu6ti8RIHPWpdOvHjgUzHODjkYzVyRZJlEFlGHnIJd2BxEvY/U1j6laXMbhjMxCcAf/WrFrn2OpQjTV5b9jqLW5WUZAHHvWgpUryfzriNP1NwdpPI9a6O3uzIASR9a5ZwcRRlc19qUVUEhx1orOxRQm1xpWJzgA5AFZV5evc9+lZkl0i8bxn60LPGyklifpXpas57pFlTlhk1K5CDcWB4rImllYgJlfoaj8maUHe7ED1OaLFe0XQ0o5Jr68SzsY3mupm2xxqOSf6D3r1bwv4Rh8Ow+bMwn1GVMTTZ+VR/cQenv3qr8OPCsOi6b/aE6A31ymcnrEh5Cj+tdXne5I6UC5myNyK5/V7pIQS3WtDVL1beNv6V53rutGeVlToaTGmJqMgvdyqQM9zWBcaZbRyGRpJGkPUDpU6zsQR61XuyRHtyd8nC+3vTE1c1NC8KHV4Rd3chtdPBPzDG6QDrj296trqum+HdSil0WzEaplS7MS0q55zTdS1XGlwW8Z2QxLtCjsAKwtK0m51qV3QEqD19PSjVj0R7VFIt5HDdI26GVAQGHTIqJo2XUUuWG5Y8QLnnCnkn6kn9Kg8H20ln4cWynYs9uSFJOcqeR/hWysSGIq3O40NGdzjNctDHexoFJWMOrEDoMZBrirq2eF5t6giRe9elagU/t2SN+RJGFA98c1wWqM/nsrDoSB9KzNDb+F2mK8GqTYzI0qRg98Bc/wBa9IRI7SDPQCvNfh5rMen317ZscvOVdBjrxg16Jf7jCp4HNbRelzKfY5TxjrEkdlI6sRHnAIryHU7+S6kOST7k16d8QUlk0H5FXCOM49K8jfO/mhO7JashEwHBNdHo7s7hUxuY8GudFaOkTtbXSsfud6J6oulLldz0+xtI4bFYkHA5JPJJ9TWLrFnkscVraTcCWBBnNS6hbBwTjORUK1tC23fU8yvITDNlfWtDT9TAA3A59BVnVbP5jgVhfNbyUpRUkK9mdUNRBA/dvRWINSIA6UVz+yNPaIz4dNlc8g1qQaYwHKmrNv8Af/GtZOq/St3JmFjOj0wNj5f0rV0XQYbrUIkn+WINlsjG7HbNTx/6xa3of+QOP+utRc1pxUnZnUE+XiJQAAB0plzdLbQkkgU9/wDj4P8Auis7W/8Aj0f6VqmT1scf4j1jezRoQfcGuVIBOZD+dXNS/wBeayr7r+FAyR7mGPO35m7AVUMiRsZp3AJNQ2/VvrVfUfvx1SFJ2RbS5k1GVIlyFz1Fei6EI9MsVi2KGbqcV574f/4/F+orvX+7VbCi77nRWepRx3qorDEg2nnjPat2YbIlK9yK86i/g/3q9Hl/1J/D+VQ2DRi6nEv9ovMeoXivP9ZlDansA4Fehan/AKxv92vOtX/5DD/hWfUroYVjqE1t4oEluCXR9oABPHfpXvkafaYo4pGEbNGJfm7CvL/hV/yHtc/7Z/8Aoyu/1f8A5Clt/uf410W0OOpUaZm3aWOt2l7DcTsCkbEIo5Ygjt+Neb6r4RsrbSYr221FnndyJVkjwic4xxk8VtXf/I33/wD1yb+QrnLP/j4T/fP86lMLvTUw57d7adopNu5TzjofpVi1GaNV/wCQlL9R/KltetTI2idf4fvCCEPbGK6pv3sP4VxOif8AHwK7eD/j3H0qIm3Q53UbTk8VzN9Z5zgV2mo965m971VxNHPeQ/oaKunrRTJsf//Z"/>
          <p:cNvSpPr>
            <a:spLocks noChangeAspect="1" noChangeArrowheads="1"/>
          </p:cNvSpPr>
          <p:nvPr/>
        </p:nvSpPr>
        <p:spPr bwMode="auto">
          <a:xfrm>
            <a:off x="63500" y="-846138"/>
            <a:ext cx="2009775" cy="1762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5" descr="data:image/jpeg;base64,/9j/4AAQSkZJRgABAQEAYABgAAD/2wBDAAoHBwkHBgoJCAkLCwoMDxkQDw4ODx4WFxIZJCAmJSMgIyIoLTkwKCo2KyIjMkQyNjs9QEBAJjBGS0U+Sjk/QD3/2wBDAQsLCw8NDx0QEB09KSMpPT09PT09PT09PT09PT09PT09PT09PT09PT09PT09PT09PT09PT09PT09PT09PT09PT3/wAARCAC5ANM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xnNSoC3SosVJE+w+1AE8MLO4VBlielXo5Vt2KYZmBwW7VNp0QZQ47jip7q0R4HP3WUZzWiRDZm3crsflbAqkxBrRtrY3/AMzjbgAcd6vDSY1425+tJpsd0jnkO1uKvRJLIPkTPvmpr3SipLRhvbPerGkLwVcYPpWcrouFmZdwrg/vFx+NO0+6eyv4LmMZeJww/CtTVLQNGSPSsSLII9RSuU1Y96srhNV0xLm3IMbpnIrivEtlGZG3FuB1rd+GBY+F7rI+UXBC89PlBP61D4ptgkG9hjccA1PmaLU8tvY9hIzkeoqFYg64RXaTsSRj8q0b222swPbmq1v+7k3dx2ppkSjqVJreWJsSLtNRAkZweO9X7yfceRzis48k1SZLRNCBuAHeuj0pCoXarMx4AAySfpXPWyZIPp61614J8PCz01NTvkxNIuYEI+4v976n+VZT10NI9zLXw4tref2jqA3XAA8qEH5Y+Op9TWbqkzSsck7fQmum1u53FihyBXJXqyfZt5HWkUZ2qKNStPMbb9rtkwG6ebGO31Xt6j6ViW7/ACSx9FdSfxqxeSfu2GTmqcCF3A5rVPQxktS7pke1ixraHPNUrWERoKllulRcZrNu7NYqyFuJQgrHuZNz5p9xdbmNV1Rp24FNaCepBg0VqDT+B1op86J5GZVKtTpaPLEzLgspwRTY0w2GGCKt6Ga1L9leGLauAFqW8MjxNukBQjjmooIA1WXsiYz5ZGSOc01VWzBwLWmKEtwDgEdhWtbWs15cRWtqqme4fYhbonGSx+gBNc7ZzyQApKpBHc962LPWjpdxZ6ioyttMC4HUqwKn+dacy5dDOz5tTuofAOmRwgTxPeTY5lnOSfoOgHsK5fWtAstHlZ4w0JPfd8v6112uePNP07Rre4s3S5ubhA0MS8jHq2OQPbrXn97b6jrEhu9UmMm45CbcKv4Vgzpj5FKS/tpj5IYsx4BC8E1kfYriTUEtreF5ZpTiNFGSx+lbEtqIUYKudvQCu+0DQLS28OG6tZT9tlgzLcHGVGM7Qey9vekmW0bPgzR5dA8Lx210FFw7NNIoOQpPQZ74AFZ/iSM3kZQcDqPrWxpGrQ6lpEcyMNwHlyLn7rDg1n3UQupHZiRFApZ8dSOwH1piSakec6hblPMLfeU4ZfSsieIryRjHT3rrJ7OXWL68ez8qK2hQmR5CcH0Ax1NcxKuMxsQSDxioNGrmXcH27VCFz25qxcoQcjmvR/AvhO20i9tbnXkI1CcFrSB1ysZAzlv9vHIHb61aMmtbDfBvw4lZY77XYvLQYaO0b7x9C/p9PzrsdZkITy0PQ8AVq3F0FhLK2c1z2p3nlKG5Lt0FS0NHN61OtrYP0LPlR7Hua5Sa7byPLY5BFdFryb7aJc7sKSzepJ5rk9QQr06FeKVhmVctvk+U5A61YsYwDkiqa/eIq5HLsTA61b2sZrcvS3ComAazJpy5PNNllLNirFppdzdOD5ZVOu5+BUpWLvcigtmmI4Nb+n6McBnG1fUipLW0trFQXIlceo+X8qkuNRZvukCpd2VFWLYsLcd6Kyvt0v8Ae/SipsVcyzPFHd/aIwUikyGU84IqrJ5kkhl2cA9OmaW3hkMwEgI9iK1ViV8L0GK7PiOJ6FWxnV22kbWHY1sRR7uAKy3syjhk6jkGr9hqjwSCOdTjsw6Vz1Kb3RrCaZc/s/zByPxqrcaVN9nliH3HXA+vaugtbvz8bVyvrmtIRxuoTaDXPzuLNeVMxPh5oK3s9/PeQDNsqxICOhOckfkK2rqFFR4GxuArf0W1isIQoyslySwX2A//AF1VWPyp9USYKfMgXaDxkAnNb811qOMehxU9qfs3nBTtRtok/hb2zSQa3c6dZXNon7yCdRjn7pzz+FahuI5vA5tkCgQTsh3DsTkHP41zfleVoqXQdpGYukkbADaQcUjRRaOlsLS68N2Rd2JMz52qM72PYD8q6LVbprHQlXBS5uQGdWIyhx0/CodR1K02aRMGVgmyZkXk4xWFrGp/21qscNrJu811Rcds9c/hmmJ9yJPMs/DL9QbmVnGOpUDGf0rG1vQX0q3t5nuFkknTzGQJjZntnPNdTrrRXN/DaQYEZ2QoPbIFZnjoeZfstvukVfkUKpPTrgCnYSepjeDbSG+8XafHISQsnm7duc7Rnn26V1fxBvLi51GHT7eM+ZNJiBw2C7Nxn2rnPA93Dp/ijz7hwh8llUnjk4/wroZt2teNtLgj+RUlWRXXqVXLHNDEr3Oiht59L0+KK/kDiCIB5AfvH0rGvJ3vHSRM+UrbVPar3ja+IttisQM8++KyrW/is/Do34J/1g+uOP502CV0V9Sg8zTQqkM+Tkj3NcxqkGNLhcrh4yUJ9a1bXVmj0O+eU5MpJU+9ULDTLjWLYGctFa79wY9W9cD+tK4WObt7C4vbjy7SJpX6kKOn1Pat238KqIx9tuSsv/POPp9M10kBgsLcW1lEI417+p9T61jXs5kZsNn1xQ5CSS3KjR2dhMY7aJAygZduWz9aY105GMmoriT7S+TjzUA3f7QH9ai86NPvHFSrvcqVk9NiUu7dSTVzSdD1LXZ/K060knOcM+MIv1Y8Vu+DvBVzr2oLJqcE1rp0YDneCrTHPCj0Hqa9kht4bG1FtZwRwQquFSMbRWkYX3OedXseYw/CO/MKGXULdXI5ADECivTw746j8qKvkiZe1keWSeHbGfgopb17Vny+EkR/3RkTn6gVoJq0QkwpwCe/etm3vUmjG5lBHpWKutjpaT3OMfQJI+sgOOuVrFv9P1USbbeAGMfxKtelXRhCbgcmsuUxntVc8hKnFnNaEmpW0jJfQp5WMhgefpiumiuYF+9kfVarDazkY6U8wGToARWUo8zuaKKRtwa5BOJIzNF51tGZ4wc8qo5GPpWJJfNd37yl96zwOIyvfoQB+FQXyL9nYEEMAQWXqBjB5+lcvbRyNEIre7EZiOY/MONp+tMtaM0rQ7NO1GNu7IwHvyDVVBEfD7R4Pmm4fPfPTFXrR7H+zlV7gR3wQrOQdwfnrk1jX6fZcrFIWGdw57+tHMNyHWMs2mXKwXqui8ZRj8wFNn1YaH4o+1WJSZQueTxyOazri5kuZA7g7u5FV2gaeTIHHvVIzk+x1ujam+ta0Jo1x9lH2hs8554/U1pRapL5t9IjqGMW09jyfWuT0yxkt5hJE7K+MZU44rYhsSzEsxyetTKokVFvqc7qCAeY3O7PWu2+Ger282p2tqIJWuILeVnmc7uSR09BjisS60kSEKen1q74ZT/hH9Se6iXdvjMTDPY4Of0pKorahK7ehseN58QSByBg8VRbRLwfD6PUJ3EXA8uIr8zrnr7Vtb7LUJ5NX1aEmxtWUeWRu3v1GR3A9K47Wdbn8Q61JBDLMbCSbd5QbAGatSvsPl5Vdl/SLCJ9Pg+0BXC/MVPI3VduL3zNyKOF7jtVdGitYBawLsSPjFVZLhSv3vu+lJkor314wUxg8nk1mLcsmeetSbxLM5b7uc81RuGZiVQDLGhEtluys7rW9SS106HfMeWY8BR716z4O+HFnoqLeaiVub7+8y/KnsBXH/D7Rb6y1Iai0hhBA+THDj3r2C2vROny4WQdq1ikjnqOT9CR1VAcAIO3rUcc4BCSEAn7uTyfQU2SfHEalm6FyelZV4Qu7Db5ivykDAGP89asxNz9z3fn/eorA+23Q4ZUJHU4FFAHibXzjnNSx+IprYZaQkVz5Ny3ZgPamG2mc/MGNY2OzmO/07Xo9QiIRwWHVe9WpJWAJNcBZQXVtcJLBlXU8eh+tdyswuLSKVUKh1+6ex7j86HYqOpJA+TuJ4NSm9jikwzEVl3Fz5MRPTFYt7qhbOzJduFA657UmWvM63UdVt49dks3VzDEhAYfeYgf1rM0+5glS7ZreCP7MA7yMoJOScAepqrr85i1CCfHz7UY59cAH+tZt9J5MzFDhXA3DsalFtpljU9ZF7F5McaxqPQDJrJlu2OxGGeMA1BLMnmtxkHpzSTDcybOapLuZNluJmyMKK2LO3MgGUArK022kklG7hfeu106zhWMfOKym7AiKzswMbs1pJAgH3T+FWooYEGd4zUyrF/eFc7uaIzJbFZDkjj0pI9PXcAEY57DmtUiMfxCiOQROHjkwRU63KRR1uCRPDEVnaxkyTymQgHoQO/sK43wzA0Ot+Rwywo0kjY6VveIL0aVJPLA75lweeR0rC0ydrPQru8AJuLyTYgHUr2H0JNd0FZaGc30L1nOtzqd7qE+PIgzlB0JPRfrWVCftBu3J2qqFhj19Kua7jRtOh0pSDKg8y5cfxSHr+XT8K0vBOgC+0uee/hm8q4yEIBGR0yPb6UyTkPMOdq9zit3RdLUyLLKuXHIB6Ut/wCEtR0+9D21pPcwqc5CVftbfV5ZFW30m8Yg45jKgficChEs7HT3WOFTnirqamIzlX6VzU1hrdpaRS3n2aBC6oFWQs4JPHAGKx5bfWLrLacguVGM/vApBxnv17fnTcleyD2T5eboeoxX6albF0kVWUfOq9c1ny3oIdUIwTyxzgnPfuxrn/h3pOtS61cSapG9pbRx4ZDgiXPQZ56YzXbvYWkhKvAMexxWiu0cskkznjLGSS0h3d/mAorcGhaZgf6MD7kmiizFdHhf2Z9pZgOPSpUspzjEDkHuFNdPFPpySbhbwLzzsjAq299GR8kf0ywrDlZ22OTSynyAIZAf90102mPFaeE7qG8hPnK7OhdSOD6GpllbbuLx9OmahuJfOtnWZbfyScEndz+tCiNaM4v+2AZGiuMEdmzUMipcfPGwyDnIrUudCS4u9tpbRFe7NkKB61cOlRy2oFxBZ2iqAY3SLEh9cgdiPU54HvV2VhNs56/uLi5Vd5XjHI61Uvrt5FAMZU4xnOc1a1hYbWUR2szSJjJJGOaoxIbt1TmhaEt9BbW0Mw3ZrTt9OC4JAq7Z2cqKqRqmPda1IbG4JG9Ux/sisZzZUYlW0gRGHIrpLJYhGORmobXTehKD8VBrWjtUACrEPqVrnk2zRJDVeNB8pyPrTWvIo85UADrnpVgWm448mPHrt5pk2kRToVdOD2zWbuWrDLbU7KWURGaFXJ4UuMmrl0qW67myPpWDL4Js5pt5edP9lWGP5ZrWOkptChW4GMlzk/Wpl5MaaMDxPp1xqcCfYojIdpVhwPpWS1tf/wBs2jWlplLN1JQD5VI9f51262jQqTt4Hv1qKWaSwUzG23jqcHG33NdNCcnoRNLcyW8P2N3uncLPcRsJWWUklj1OV6Y9q6zTtVlxBBfR+RJIdseRtDe2O3sKw7dItcu4Vt3NvcnczeYpG4DripLWObxB4h8i5mRbPRXR8xjmWTqAfpiuvYy3O3ER25z0pHmKJz2o8/ZHufCL79TXMax4iYsUtFXA6sxz+gobsSo3JvFUiS6O7OCShD8H07Vy2gXuJZUXIHBx+AH9KkvL+SWynaWUkbCD+PFYlncC0vG3t+7YDa69OmBkVg379ztjHmw/L5nsPhrmwllOMM20e+B/9ep3G584IJzyKztFkVfC8MmcM25h3zzUIvnDfeGPQiuyOx5E/iZreco4wePYUVl/a5T/APvKKZNjx9biRAXQdPapFaa7xgEnp6UlnE0xLIMAcHvV+KAJICzHHoO9Y2O8nNg0UOJJAHqEWAksZ7qe9by7T7kSLnLk8/p3pmpPOFJjQvkdjWHbXzPJc288jxhlyEPQsKQ011NTU9VtDpsEdnI7TtlpX3H5eeFAqq+vRJ4bj0+GIC5dy08uPmf8fTpWHK/l3BXIwe3vUN0ssSqzRSIrjKsyEAj2oSbBzsJM+9Du5NWtFXddD0FZoy7c1saTaSG5QhWxmnLRGV7s7vS9P8xA2K10sVHHpS6Uscdsi7G4HvV1nhB+6QT7GuKUtTVIhjtgOMgVYWLaMZzUEsyxplRJx125rKm8VW9jMiukz5+8NvI/xqL32K5Wb+Md6UkYqtY6xp+o2q3ClYt3RHYZFT+bC/3ZF+gao5h8tgOKazKOg5p/loe35UjQoex+uaQFeabG394I1JwzHtXPXOryjV5o7YMdOxjzZmO5yPTPXmupjKW2+Tbk7TjPP41gQQDxDfGWf5LGBgGJXBlI52j29T+FdmHtyiZdu7O81XUrK5mUQW8HzMQxBcnjnHT6DrW7pum2WkpK9tD5KscuzHkn1PvWZb3J1jWJMlltbUZ2D7uexJ9fb2qQ3w1bWorVW/0eHLyZHHtW5LRNqdy9xB8pCqcjB6/WuS1KSNYysR4Xl2PGT6CtTxJr0FvEyQMpcnbk1wur61vxHDhmA7c807EbEmoa3GLT7OVOW4fHXHrVCO4EMv7t8oQD83X8azDFNK5dlJJOc4qUW10cFAOBUuJcarSsez6FqAPhCzUsisF+775NRpKDuYAHPpXllhrer6VCIhlos52sM4+laMfj65jAElurEHqCRWqkjklFttnofnr7UV58fHMhORaYH1op8yJ5GLb6de280jWxQqRyrn7x/pWrbWlzt33Jhhx/fasi01+WM4aLP0NQ3upXV6+V+QA5HtWfMdd0al/rsGnI8UsQMhHysBxXOabZy+ItWitbfl5CWZyuQiD7zV1OneEbi8kin1VVedhvSInCqPV8d/aulsNC+wyyogBefCyzfd3Dsq+i/qe9G4zHsvC2jG2uGt4IJIbdfLluJyd2/k8H16fTiuaNnN4muVsoZ9whQ72OXKKMAEn37V6P9lJ042un6ajwxtw052xkdyM9efzrntUdbCQQR3FvAvDFIkIX6cU2xchjXegaZp+leYo2RLIY/MyGlkI5J9hWLaXyR6ggiJMTdC3Wtd76ee5BtponYfw5Kj9a5zUbzzdTE2wI+fmUdP0qWrg0kj1TSbtfKU5H41tJco+OV/EVx3h69Wa2TBOfY11dpzgseK5px1BGgmx1ACqSax9T8O2mqyK00IYo2eCR+eOtbAaPoMZqYYwSR9cVlaw7mTHp0MKgJbxgD0QU4QRkcKn4AVcaYjOOV9MVXIjVtxGD6jioaLQ3y8dKQpxSlwudsr/iAacJicDcD9VxSAi8sY5GfaszVjO0kUFvbuY2O0mMcKD3J7VrSXEdtG0jHYQc8c5/CuV1/wARXVrbBtOilhnY5fEe4t7nIx+NdFGLs2h3XUueItZi0fT/ALJYAxwn5QyLjeehOe9Mu7q08J2JhaQS3kihpmB6H0HtXKXOraprNjF9phdHhb5W2hQfwrEv2u7yVnu3YynrzmumxPMrFwF9auGkZhHESeAeetSW9jDv+Vckk4HoBXO754jgOwHpWtp2pFTiUY7ZqtjK5rR6eu87c5IzyOK1LawRcB4gD6gZqpa6nAF4YHituzuonUAmlcYxtKhlXleaoT+G4XOdldAFT+FqeFAWgDkv+EXi/ufrRXXeWnrRSDQ84aWGLUhZ9cjJcEEDjNdJ4V0mTULtLiSIpbQtuG4f6wj+grmvCdimqa45n3ZUFiew9zXrNoiWsSxwoAFG1QOBV8qRmnoWGcQK0jKCBwue9UpZ2nEy+YAQCGII+X1pLsSXrBGkAiT7xB4X6VjaxqiRweRZDy4jwMfeY+tBSZfudX1K/LpZ2U821AgcECNeMc5PXGK5DWNKvbZHmvp4Vkzjyw24/nWpp95qNhYNsddrN5gRxjDYxn+VcrqmuSSyv50YbJyTnnNI1KDysrlVG4nuDWbMx+0nIxW7PbrDZpcblG4ZAzUmj+C9T8RQ/bozBbWbMR5074yBwSo6n/GmiZFfQbnUIpgbOCa4XPIjUkfn0r0TTtQnuI1BDAg4K4wc1JrFqi21tEsMSbYwvlyuY48DjhB9KxLKY2l6/leQeSSBMVAP41jLUajodpavIXAdSB6kdqmmuHL7VB2j0HWqWlal9rtkf7khyHQPu2kdq0BI7Yy2fqK5nFhsQ75yfliPsQKjeOYtzG/1ArQZWjj81Yw2O2cVUvraDVYBKkkibSCdj7WUg5x7GrjRbWo+bUik/wBHG6UFVz1PA/OmmdTjaRz75rj9d03+2JZXgzHp9uzB53Ykbz2wTy1aHhl7eLTvItZWkRGKlpOuf8KmdPlVyzauFupZFW1VOPvM5P8AKsy6tLuecm6nCRL1CLtz+OankmQyTs16Y95+6rAbB3OP15qKafSvtcyx3zTKkhWNnY5I7cV0wVooye4xNN+1yLGSoh5yq9cD3rz/AFiF7bU3Qr5ZzwGFd9NdfYmS6twWWNvmGeCMcik1u3tdT0w3ZtNyTJ5iGRcMvGQ1aCtoebTKsqjpkd6SGEZx39+9NEg8woT0OM1oRxLNF8uNwHPtSaJGx2e/kHafarcP2u3xtYuufWobWXZJ5cpIOeDjrWzB5fGFc5/2M1hKTizVJMLbVpFOJNyn34rUi1ZXXBIqi+nwz8kOp/65mqz6bLC25Hcj02kURrJ7jcDf+3L/AHqK57fOOMH9aKv2i7k8poeCdBl0+GaSdSsszDvyFHauukuAkexPmb0FUPMKR/I22qt5qSWUTMv+sPU5rW5mkLqV2xJErhVX+BOBn3rIQpeXm9+cEY9qzL/UnmyAeDTLS5aPAz1oK5WbOrX4hgZYjzggGuCuYJbqQbRwTyfU10V7L5hxnI71s+A4oJ/Ebq4BaO3Z0HochSfyP60r6l8tkV/CXhK11LS7i6vw8vlSeTEhYjBA5OPxFd7Z2sdjptvZ2tuBFbR+Ws0v8Lew/HrVxLaO1R0hQKHcyN7sep/SszX7dbi0P7yRXA+Xa2OaLhFGN4j/ALNMbvfsbqaNtq4kKr+AFcgJ9OeX5reRV7iOZhn86r6rBeRn94xIBrOt7gGSRJ2wU6YHWpsym0d14X1CygnuYbYPHEdrgSNk56Hmust9RgedUbhT3FePwX7W8xaLgd813vgq+h13TriCXa00b52+3ap5bsiR2AeW3uwpy1vIvGexqK7eOxdU+UxyZJOOV79anQFLNY7gknG3J6+xqlqkMl1p91DIQjrEJIyeuV6/596slK25i+IYk1H7HZeebeykVpXKdQV7AdMnPU1ylpqUei3zw2gcWzyYcytuZuwbOOK6LVH8+63RqVjkgJCvwRlRXn2oRlWd4cY6MKi11Y15kkdGY7W51O8kvLp5fnUi3TgYIzz/AHvpWsL61EI2JHEuP7oU4rlfDECazrGZ0fdGnzlGI3DoM11sPgFb+6ZlfZETySMkjuAOw/WrSsrEXQS+ZqOnSxWNtPKh6siEj6ZFdMbA/wDCPJHeEI6QBWx1J24NbFrb2+kabFbRIqQRKFVR/WuN8W+Lo7dGhtwMkDvxVNNIhSvoeVagvkajIFPAJx+dX9NkL5IPPQ+9Zl7P9quC/cmtTRodpyTjmn0Eld6Fu6ti8RIHPWpdOvHjgUzHODjkYzVyRZJlEFlGHnIJd2BxEvY/U1j6laXMbhjMxCcAf/WrFrn2OpQjTV5b9jqLW5WUZAHHvWgpUryfzriNP1NwdpPI9a6O3uzIASR9a5ZwcRRlc19qUVUEhx1orOxRQm1xpWJzgA5AFZV5evc9+lZkl0i8bxn60LPGyklifpXpas57pFlTlhk1K5CDcWB4rImllYgJlfoaj8maUHe7ED1OaLFe0XQ0o5Jr68SzsY3mupm2xxqOSf6D3r1bwv4Rh8Ow+bMwn1GVMTTZ+VR/cQenv3qr8OPCsOi6b/aE6A31ymcnrEh5Cj+tdXne5I6UC5myNyK5/V7pIQS3WtDVL1beNv6V53rutGeVlToaTGmJqMgvdyqQM9zWBcaZbRyGRpJGkPUDpU6zsQR61XuyRHtyd8nC+3vTE1c1NC8KHV4Rd3chtdPBPzDG6QDrj296trqum+HdSil0WzEaplS7MS0q55zTdS1XGlwW8Z2QxLtCjsAKwtK0m51qV3QEqD19PSjVj0R7VFIt5HDdI26GVAQGHTIqJo2XUUuWG5Y8QLnnCnkn6kn9Kg8H20ln4cWynYs9uSFJOcqeR/hWysSGIq3O40NGdzjNctDHexoFJWMOrEDoMZBrirq2eF5t6giRe9elagU/t2SN+RJGFA98c1wWqM/nsrDoSB9KzNDb+F2mK8GqTYzI0qRg98Bc/wBa9IRI7SDPQCvNfh5rMen317ZscvOVdBjrxg16Jf7jCp4HNbRelzKfY5TxjrEkdlI6sRHnAIryHU7+S6kOST7k16d8QUlk0H5FXCOM49K8jfO/mhO7JashEwHBNdHo7s7hUxuY8GudFaOkTtbXSsfud6J6oulLldz0+xtI4bFYkHA5JPJJ9TWLrFnkscVraTcCWBBnNS6hbBwTjORUK1tC23fU8yvITDNlfWtDT9TAA3A59BVnVbP5jgVhfNbyUpRUkK9mdUNRBA/dvRWINSIA6UVz+yNPaIz4dNlc8g1qQaYwHKmrNv8Af/GtZOq/St3JmFjOj0wNj5f0rV0XQYbrUIkn+WINlsjG7HbNTx/6xa3of+QOP+utRc1pxUnZnUE+XiJQAAB0plzdLbQkkgU9/wDj4P8Auis7W/8Aj0f6VqmT1scf4j1jezRoQfcGuVIBOZD+dXNS/wBeayr7r+FAyR7mGPO35m7AVUMiRsZp3AJNQ2/VvrVfUfvx1SFJ2RbS5k1GVIlyFz1Fei6EI9MsVi2KGbqcV574f/4/F+orvX+7VbCi77nRWepRx3qorDEg2nnjPat2YbIlK9yK86i/g/3q9Hl/1J/D+VQ2DRi6nEv9ovMeoXivP9ZlDansA4Fehan/AKxv92vOtX/5DD/hWfUroYVjqE1t4oEluCXR9oABPHfpXvkafaYo4pGEbNGJfm7CvL/hV/yHtc/7Z/8Aoyu/1f8A5Clt/uf410W0OOpUaZm3aWOt2l7DcTsCkbEIo5Ygjt+Neb6r4RsrbSYr221FnndyJVkjwic4xxk8VtXf/I33/wD1yb+QrnLP/j4T/fP86lMLvTUw57d7adopNu5TzjofpVi1GaNV/wCQlL9R/KltetTI2idf4fvCCEPbGK6pv3sP4VxOif8AHwK7eD/j3H0qIm3Q53UbTk8VzN9Z5zgV2mo965m971VxNHPeQ/oaKunrRTJsf//Z"/>
          <p:cNvSpPr>
            <a:spLocks noChangeAspect="1" noChangeArrowheads="1"/>
          </p:cNvSpPr>
          <p:nvPr/>
        </p:nvSpPr>
        <p:spPr bwMode="auto">
          <a:xfrm>
            <a:off x="215900" y="-693738"/>
            <a:ext cx="2009775" cy="1762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7" descr="data:image/jpeg;base64,/9j/4AAQSkZJRgABAQEAYABgAAD/2wBDAAoHBwkHBgoJCAkLCwoMDxkQDw4ODx4WFxIZJCAmJSMgIyIoLTkwKCo2KyIjMkQyNjs9QEBAJjBGS0U+Sjk/QD3/2wBDAQsLCw8NDx0QEB09KSMpPT09PT09PT09PT09PT09PT09PT09PT09PT09PT09PT09PT09PT09PT09PT09PT09PT3/wAARCAC5ANM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xnNSoC3SosVJE+w+1AE8MLO4VBlielXo5Vt2KYZmBwW7VNp0QZQ47jip7q0R4HP3WUZzWiRDZm3crsflbAqkxBrRtrY3/AMzjbgAcd6vDSY1425+tJpsd0jnkO1uKvRJLIPkTPvmpr3SipLRhvbPerGkLwVcYPpWcrouFmZdwrg/vFx+NO0+6eyv4LmMZeJww/CtTVLQNGSPSsSLII9RSuU1Y96srhNV0xLm3IMbpnIrivEtlGZG3FuB1rd+GBY+F7rI+UXBC89PlBP61D4ptgkG9hjccA1PmaLU8tvY9hIzkeoqFYg64RXaTsSRj8q0b222swPbmq1v+7k3dx2ppkSjqVJreWJsSLtNRAkZweO9X7yfceRzis48k1SZLRNCBuAHeuj0pCoXarMx4AAySfpXPWyZIPp61614J8PCz01NTvkxNIuYEI+4v976n+VZT10NI9zLXw4tref2jqA3XAA8qEH5Y+Op9TWbqkzSsck7fQmum1u53FihyBXJXqyfZt5HWkUZ2qKNStPMbb9rtkwG6ebGO31Xt6j6ViW7/ACSx9FdSfxqxeSfu2GTmqcCF3A5rVPQxktS7pke1ixraHPNUrWERoKllulRcZrNu7NYqyFuJQgrHuZNz5p9xdbmNV1Rp24FNaCepBg0VqDT+B1op86J5GZVKtTpaPLEzLgspwRTY0w2GGCKt6Ga1L9leGLauAFqW8MjxNukBQjjmooIA1WXsiYz5ZGSOc01VWzBwLWmKEtwDgEdhWtbWs15cRWtqqme4fYhbonGSx+gBNc7ZzyQApKpBHc962LPWjpdxZ6ioyttMC4HUqwKn+dacy5dDOz5tTuofAOmRwgTxPeTY5lnOSfoOgHsK5fWtAstHlZ4w0JPfd8v6112uePNP07Rre4s3S5ubhA0MS8jHq2OQPbrXn97b6jrEhu9UmMm45CbcKv4Vgzpj5FKS/tpj5IYsx4BC8E1kfYriTUEtreF5ZpTiNFGSx+lbEtqIUYKudvQCu+0DQLS28OG6tZT9tlgzLcHGVGM7Qey9vekmW0bPgzR5dA8Lx210FFw7NNIoOQpPQZ74AFZ/iSM3kZQcDqPrWxpGrQ6lpEcyMNwHlyLn7rDg1n3UQupHZiRFApZ8dSOwH1piSakec6hblPMLfeU4ZfSsieIryRjHT3rrJ7OXWL68ez8qK2hQmR5CcH0Ax1NcxKuMxsQSDxioNGrmXcH27VCFz25qxcoQcjmvR/AvhO20i9tbnXkI1CcFrSB1ysZAzlv9vHIHb61aMmtbDfBvw4lZY77XYvLQYaO0b7x9C/p9PzrsdZkITy0PQ8AVq3F0FhLK2c1z2p3nlKG5Lt0FS0NHN61OtrYP0LPlR7Hua5Sa7byPLY5BFdFryb7aJc7sKSzepJ5rk9QQr06FeKVhmVctvk+U5A61YsYwDkiqa/eIq5HLsTA61b2sZrcvS3ComAazJpy5PNNllLNirFppdzdOD5ZVOu5+BUpWLvcigtmmI4Nb+n6McBnG1fUipLW0trFQXIlceo+X8qkuNRZvukCpd2VFWLYsLcd6Kyvt0v8Ae/SipsVcyzPFHd/aIwUikyGU84IqrJ5kkhl2cA9OmaW3hkMwEgI9iK1ViV8L0GK7PiOJ6FWxnV22kbWHY1sRR7uAKy3syjhk6jkGr9hqjwSCOdTjsw6Vz1Kb3RrCaZc/s/zByPxqrcaVN9nliH3HXA+vaugtbvz8bVyvrmtIRxuoTaDXPzuLNeVMxPh5oK3s9/PeQDNsqxICOhOckfkK2rqFFR4GxuArf0W1isIQoyslySwX2A//AF1VWPyp9USYKfMgXaDxkAnNb811qOMehxU9qfs3nBTtRtok/hb2zSQa3c6dZXNon7yCdRjn7pzz+FahuI5vA5tkCgQTsh3DsTkHP41zfleVoqXQdpGYukkbADaQcUjRRaOlsLS68N2Rd2JMz52qM72PYD8q6LVbprHQlXBS5uQGdWIyhx0/CodR1K02aRMGVgmyZkXk4xWFrGp/21qscNrJu811Rcds9c/hmmJ9yJPMs/DL9QbmVnGOpUDGf0rG1vQX0q3t5nuFkknTzGQJjZntnPNdTrrRXN/DaQYEZ2QoPbIFZnjoeZfstvukVfkUKpPTrgCnYSepjeDbSG+8XafHISQsnm7duc7Rnn26V1fxBvLi51GHT7eM+ZNJiBw2C7Nxn2rnPA93Dp/ijz7hwh8llUnjk4/wroZt2teNtLgj+RUlWRXXqVXLHNDEr3Oiht59L0+KK/kDiCIB5AfvH0rGvJ3vHSRM+UrbVPar3ja+IttisQM8++KyrW/is/Do34J/1g+uOP502CV0V9Sg8zTQqkM+Tkj3NcxqkGNLhcrh4yUJ9a1bXVmj0O+eU5MpJU+9ULDTLjWLYGctFa79wY9W9cD+tK4WObt7C4vbjy7SJpX6kKOn1Pat238KqIx9tuSsv/POPp9M10kBgsLcW1lEI417+p9T61jXs5kZsNn1xQ5CSS3KjR2dhMY7aJAygZduWz9aY105GMmoriT7S+TjzUA3f7QH9ai86NPvHFSrvcqVk9NiUu7dSTVzSdD1LXZ/K060knOcM+MIv1Y8Vu+DvBVzr2oLJqcE1rp0YDneCrTHPCj0Hqa9kht4bG1FtZwRwQquFSMbRWkYX3OedXseYw/CO/MKGXULdXI5ADECivTw746j8qKvkiZe1keWSeHbGfgopb17Vny+EkR/3RkTn6gVoJq0QkwpwCe/etm3vUmjG5lBHpWKutjpaT3OMfQJI+sgOOuVrFv9P1USbbeAGMfxKtelXRhCbgcmsuUxntVc8hKnFnNaEmpW0jJfQp5WMhgefpiumiuYF+9kfVarDazkY6U8wGToARWUo8zuaKKRtwa5BOJIzNF51tGZ4wc8qo5GPpWJJfNd37yl96zwOIyvfoQB+FQXyL9nYEEMAQWXqBjB5+lcvbRyNEIre7EZiOY/MONp+tMtaM0rQ7NO1GNu7IwHvyDVVBEfD7R4Pmm4fPfPTFXrR7H+zlV7gR3wQrOQdwfnrk1jX6fZcrFIWGdw57+tHMNyHWMs2mXKwXqui8ZRj8wFNn1YaH4o+1WJSZQueTxyOazri5kuZA7g7u5FV2gaeTIHHvVIzk+x1ujam+ta0Jo1x9lH2hs8554/U1pRapL5t9IjqGMW09jyfWuT0yxkt5hJE7K+MZU44rYhsSzEsxyetTKokVFvqc7qCAeY3O7PWu2+Ger282p2tqIJWuILeVnmc7uSR09BjisS60kSEKen1q74ZT/hH9Se6iXdvjMTDPY4Of0pKorahK7ehseN58QSByBg8VRbRLwfD6PUJ3EXA8uIr8zrnr7Vtb7LUJ5NX1aEmxtWUeWRu3v1GR3A9K47Wdbn8Q61JBDLMbCSbd5QbAGatSvsPl5Vdl/SLCJ9Pg+0BXC/MVPI3VduL3zNyKOF7jtVdGitYBawLsSPjFVZLhSv3vu+lJkor314wUxg8nk1mLcsmeetSbxLM5b7uc81RuGZiVQDLGhEtluys7rW9SS106HfMeWY8BR716z4O+HFnoqLeaiVub7+8y/KnsBXH/D7Rb6y1Iai0hhBA+THDj3r2C2vROny4WQdq1ikjnqOT9CR1VAcAIO3rUcc4BCSEAn7uTyfQU2SfHEalm6FyelZV4Qu7Db5ivykDAGP89asxNz9z3fn/eorA+23Q4ZUJHU4FFAHibXzjnNSx+IprYZaQkVz5Ny3ZgPamG2mc/MGNY2OzmO/07Xo9QiIRwWHVe9WpJWAJNcBZQXVtcJLBlXU8eh+tdyswuLSKVUKh1+6ex7j86HYqOpJA+TuJ4NSm9jikwzEVl3Fz5MRPTFYt7qhbOzJduFA657UmWvM63UdVt49dks3VzDEhAYfeYgf1rM0+5glS7ZreCP7MA7yMoJOScAepqrr85i1CCfHz7UY59cAH+tZt9J5MzFDhXA3DsalFtpljU9ZF7F5McaxqPQDJrJlu2OxGGeMA1BLMnmtxkHpzSTDcybOapLuZNluJmyMKK2LO3MgGUArK022kklG7hfeu106zhWMfOKym7AiKzswMbs1pJAgH3T+FWooYEGd4zUyrF/eFc7uaIzJbFZDkjj0pI9PXcAEY57DmtUiMfxCiOQROHjkwRU63KRR1uCRPDEVnaxkyTymQgHoQO/sK43wzA0Ot+Rwywo0kjY6VveIL0aVJPLA75lweeR0rC0ydrPQru8AJuLyTYgHUr2H0JNd0FZaGc30L1nOtzqd7qE+PIgzlB0JPRfrWVCftBu3J2qqFhj19Kua7jRtOh0pSDKg8y5cfxSHr+XT8K0vBOgC+0uee/hm8q4yEIBGR0yPb6UyTkPMOdq9zit3RdLUyLLKuXHIB6Ut/wCEtR0+9D21pPcwqc5CVftbfV5ZFW30m8Yg45jKgficChEs7HT3WOFTnirqamIzlX6VzU1hrdpaRS3n2aBC6oFWQs4JPHAGKx5bfWLrLacguVGM/vApBxnv17fnTcleyD2T5eboeoxX6albF0kVWUfOq9c1ny3oIdUIwTyxzgnPfuxrn/h3pOtS61cSapG9pbRx4ZDgiXPQZ56YzXbvYWkhKvAMexxWiu0cskkznjLGSS0h3d/mAorcGhaZgf6MD7kmiizFdHhf2Z9pZgOPSpUspzjEDkHuFNdPFPpySbhbwLzzsjAq299GR8kf0ywrDlZ22OTSynyAIZAf90102mPFaeE7qG8hPnK7OhdSOD6GpllbbuLx9OmahuJfOtnWZbfyScEndz+tCiNaM4v+2AZGiuMEdmzUMipcfPGwyDnIrUudCS4u9tpbRFe7NkKB61cOlRy2oFxBZ2iqAY3SLEh9cgdiPU54HvV2VhNs56/uLi5Vd5XjHI61Uvrt5FAMZU4xnOc1a1hYbWUR2szSJjJJGOaoxIbt1TmhaEt9BbW0Mw3ZrTt9OC4JAq7Z2cqKqRqmPda1IbG4JG9Ux/sisZzZUYlW0gRGHIrpLJYhGORmobXTehKD8VBrWjtUACrEPqVrnk2zRJDVeNB8pyPrTWvIo85UADrnpVgWm448mPHrt5pk2kRToVdOD2zWbuWrDLbU7KWURGaFXJ4UuMmrl0qW67myPpWDL4Js5pt5edP9lWGP5ZrWOkptChW4GMlzk/Wpl5MaaMDxPp1xqcCfYojIdpVhwPpWS1tf/wBs2jWlplLN1JQD5VI9f51262jQqTt4Hv1qKWaSwUzG23jqcHG33NdNCcnoRNLcyW8P2N3uncLPcRsJWWUklj1OV6Y9q6zTtVlxBBfR+RJIdseRtDe2O3sKw7dItcu4Vt3NvcnczeYpG4DripLWObxB4h8i5mRbPRXR8xjmWTqAfpiuvYy3O3ER25z0pHmKJz2o8/ZHufCL79TXMax4iYsUtFXA6sxz+gobsSo3JvFUiS6O7OCShD8H07Vy2gXuJZUXIHBx+AH9KkvL+SWynaWUkbCD+PFYlncC0vG3t+7YDa69OmBkVg379ztjHmw/L5nsPhrmwllOMM20e+B/9ep3G584IJzyKztFkVfC8MmcM25h3zzUIvnDfeGPQiuyOx5E/iZreco4wePYUVl/a5T/APvKKZNjx9biRAXQdPapFaa7xgEnp6UlnE0xLIMAcHvV+KAJICzHHoO9Y2O8nNg0UOJJAHqEWAksZ7qe9by7T7kSLnLk8/p3pmpPOFJjQvkdjWHbXzPJc288jxhlyEPQsKQ011NTU9VtDpsEdnI7TtlpX3H5eeFAqq+vRJ4bj0+GIC5dy08uPmf8fTpWHK/l3BXIwe3vUN0ssSqzRSIrjKsyEAj2oSbBzsJM+9Du5NWtFXddD0FZoy7c1saTaSG5QhWxmnLRGV7s7vS9P8xA2K10sVHHpS6Uscdsi7G4HvV1nhB+6QT7GuKUtTVIhjtgOMgVYWLaMZzUEsyxplRJx125rKm8VW9jMiukz5+8NvI/xqL32K5Wb+Md6UkYqtY6xp+o2q3ClYt3RHYZFT+bC/3ZF+gao5h8tgOKazKOg5p/loe35UjQoex+uaQFeabG394I1JwzHtXPXOryjV5o7YMdOxjzZmO5yPTPXmupjKW2+Tbk7TjPP41gQQDxDfGWf5LGBgGJXBlI52j29T+FdmHtyiZdu7O81XUrK5mUQW8HzMQxBcnjnHT6DrW7pum2WkpK9tD5KscuzHkn1PvWZb3J1jWJMlltbUZ2D7uexJ9fb2qQ3w1bWorVW/0eHLyZHHtW5LRNqdy9xB8pCqcjB6/WuS1KSNYysR4Xl2PGT6CtTxJr0FvEyQMpcnbk1wur61vxHDhmA7c807EbEmoa3GLT7OVOW4fHXHrVCO4EMv7t8oQD83X8azDFNK5dlJJOc4qUW10cFAOBUuJcarSsez6FqAPhCzUsisF+775NRpKDuYAHPpXllhrer6VCIhlos52sM4+laMfj65jAElurEHqCRWqkjklFttnofnr7UV58fHMhORaYH1op8yJ5GLb6de280jWxQqRyrn7x/pWrbWlzt33Jhhx/fasi01+WM4aLP0NQ3upXV6+V+QA5HtWfMdd0al/rsGnI8UsQMhHysBxXOabZy+ItWitbfl5CWZyuQiD7zV1OneEbi8kin1VVedhvSInCqPV8d/aulsNC+wyyogBefCyzfd3Dsq+i/qe9G4zHsvC2jG2uGt4IJIbdfLluJyd2/k8H16fTiuaNnN4muVsoZ9whQ72OXKKMAEn37V6P9lJ042un6ajwxtw052xkdyM9efzrntUdbCQQR3FvAvDFIkIX6cU2xchjXegaZp+leYo2RLIY/MyGlkI5J9hWLaXyR6ggiJMTdC3Wtd76ee5BtponYfw5Kj9a5zUbzzdTE2wI+fmUdP0qWrg0kj1TSbtfKU5H41tJco+OV/EVx3h69Wa2TBOfY11dpzgseK5px1BGgmx1ACqSax9T8O2mqyK00IYo2eCR+eOtbAaPoMZqYYwSR9cVlaw7mTHp0MKgJbxgD0QU4QRkcKn4AVcaYjOOV9MVXIjVtxGD6jioaLQ3y8dKQpxSlwudsr/iAacJicDcD9VxSAi8sY5GfaszVjO0kUFvbuY2O0mMcKD3J7VrSXEdtG0jHYQc8c5/CuV1/wARXVrbBtOilhnY5fEe4t7nIx+NdFGLs2h3XUueItZi0fT/ALJYAxwn5QyLjeehOe9Mu7q08J2JhaQS3kihpmB6H0HtXKXOraprNjF9phdHhb5W2hQfwrEv2u7yVnu3YynrzmumxPMrFwF9auGkZhHESeAeetSW9jDv+Vckk4HoBXO754jgOwHpWtp2pFTiUY7ZqtjK5rR6eu87c5IzyOK1LawRcB4gD6gZqpa6nAF4YHituzuonUAmlcYxtKhlXleaoT+G4XOdldAFT+FqeFAWgDkv+EXi/ufrRXXeWnrRSDQ84aWGLUhZ9cjJcEEDjNdJ4V0mTULtLiSIpbQtuG4f6wj+grmvCdimqa45n3ZUFiew9zXrNoiWsSxwoAFG1QOBV8qRmnoWGcQK0jKCBwue9UpZ2nEy+YAQCGII+X1pLsSXrBGkAiT7xB4X6VjaxqiRweRZDy4jwMfeY+tBSZfudX1K/LpZ2U821AgcECNeMc5PXGK5DWNKvbZHmvp4Vkzjyw24/nWpp95qNhYNsddrN5gRxjDYxn+VcrqmuSSyv50YbJyTnnNI1KDysrlVG4nuDWbMx+0nIxW7PbrDZpcblG4ZAzUmj+C9T8RQ/bozBbWbMR5074yBwSo6n/GmiZFfQbnUIpgbOCa4XPIjUkfn0r0TTtQnuI1BDAg4K4wc1JrFqi21tEsMSbYwvlyuY48DjhB9KxLKY2l6/leQeSSBMVAP41jLUajodpavIXAdSB6kdqmmuHL7VB2j0HWqWlal9rtkf7khyHQPu2kdq0BI7Yy2fqK5nFhsQ75yfliPsQKjeOYtzG/1ArQZWjj81Yw2O2cVUvraDVYBKkkibSCdj7WUg5x7GrjRbWo+bUik/wBHG6UFVz1PA/OmmdTjaRz75rj9d03+2JZXgzHp9uzB53Ykbz2wTy1aHhl7eLTvItZWkRGKlpOuf8KmdPlVyzauFupZFW1VOPvM5P8AKsy6tLuecm6nCRL1CLtz+OankmQyTs16Y95+6rAbB3OP15qKafSvtcyx3zTKkhWNnY5I7cV0wVooye4xNN+1yLGSoh5yq9cD3rz/AFiF7bU3Qr5ZzwGFd9NdfYmS6twWWNvmGeCMcik1u3tdT0w3ZtNyTJ5iGRcMvGQ1aCtoebTKsqjpkd6SGEZx39+9NEg8woT0OM1oRxLNF8uNwHPtSaJGx2e/kHafarcP2u3xtYuufWobWXZJ5cpIOeDjrWzB5fGFc5/2M1hKTizVJMLbVpFOJNyn34rUi1ZXXBIqi+nwz8kOp/65mqz6bLC25Hcj02kURrJ7jcDf+3L/AHqK57fOOMH9aKv2i7k8poeCdBl0+GaSdSsszDvyFHauukuAkexPmb0FUPMKR/I22qt5qSWUTMv+sPU5rW5mkLqV2xJErhVX+BOBn3rIQpeXm9+cEY9qzL/UnmyAeDTLS5aPAz1oK5WbOrX4hgZYjzggGuCuYJbqQbRwTyfU10V7L5hxnI71s+A4oJ/Ebq4BaO3Z0HochSfyP60r6l8tkV/CXhK11LS7i6vw8vlSeTEhYjBA5OPxFd7Z2sdjptvZ2tuBFbR+Ws0v8Lew/HrVxLaO1R0hQKHcyN7sep/SszX7dbi0P7yRXA+Xa2OaLhFGN4j/ALNMbvfsbqaNtq4kKr+AFcgJ9OeX5reRV7iOZhn86r6rBeRn94xIBrOt7gGSRJ2wU6YHWpsym0d14X1CygnuYbYPHEdrgSNk56Hmust9RgedUbhT3FePwX7W8xaLgd813vgq+h13TriCXa00b52+3ap5bsiR2AeW3uwpy1vIvGexqK7eOxdU+UxyZJOOV79anQFLNY7gknG3J6+xqlqkMl1p91DIQjrEJIyeuV6/596slK25i+IYk1H7HZeebeykVpXKdQV7AdMnPU1ylpqUei3zw2gcWzyYcytuZuwbOOK6LVH8+63RqVjkgJCvwRlRXn2oRlWd4cY6MKi11Y15kkdGY7W51O8kvLp5fnUi3TgYIzz/AHvpWsL61EI2JHEuP7oU4rlfDECazrGZ0fdGnzlGI3DoM11sPgFb+6ZlfZETySMkjuAOw/WrSsrEXQS+ZqOnSxWNtPKh6siEj6ZFdMbA/wDCPJHeEI6QBWx1J24NbFrb2+kabFbRIqQRKFVR/WuN8W+Lo7dGhtwMkDvxVNNIhSvoeVagvkajIFPAJx+dX9NkL5IPPQ+9Zl7P9quC/cmtTRodpyTjmn0Eld6Fu6ti8RIHPWpdOvHjgUzHODjkYzVyRZJlEFlGHnIJd2BxEvY/U1j6laXMbhjMxCcAf/WrFrn2OpQjTV5b9jqLW5WUZAHHvWgpUryfzriNP1NwdpPI9a6O3uzIASR9a5ZwcRRlc19qUVUEhx1orOxRQm1xpWJzgA5AFZV5evc9+lZkl0i8bxn60LPGyklifpXpas57pFlTlhk1K5CDcWB4rImllYgJlfoaj8maUHe7ED1OaLFe0XQ0o5Jr68SzsY3mupm2xxqOSf6D3r1bwv4Rh8Ow+bMwn1GVMTTZ+VR/cQenv3qr8OPCsOi6b/aE6A31ymcnrEh5Cj+tdXne5I6UC5myNyK5/V7pIQS3WtDVL1beNv6V53rutGeVlToaTGmJqMgvdyqQM9zWBcaZbRyGRpJGkPUDpU6zsQR61XuyRHtyd8nC+3vTE1c1NC8KHV4Rd3chtdPBPzDG6QDrj296trqum+HdSil0WzEaplS7MS0q55zTdS1XGlwW8Z2QxLtCjsAKwtK0m51qV3QEqD19PSjVj0R7VFIt5HDdI26GVAQGHTIqJo2XUUuWG5Y8QLnnCnkn6kn9Kg8H20ln4cWynYs9uSFJOcqeR/hWysSGIq3O40NGdzjNctDHexoFJWMOrEDoMZBrirq2eF5t6giRe9elagU/t2SN+RJGFA98c1wWqM/nsrDoSB9KzNDb+F2mK8GqTYzI0qRg98Bc/wBa9IRI7SDPQCvNfh5rMen317ZscvOVdBjrxg16Jf7jCp4HNbRelzKfY5TxjrEkdlI6sRHnAIryHU7+S6kOST7k16d8QUlk0H5FXCOM49K8jfO/mhO7JashEwHBNdHo7s7hUxuY8GudFaOkTtbXSsfud6J6oulLldz0+xtI4bFYkHA5JPJJ9TWLrFnkscVraTcCWBBnNS6hbBwTjORUK1tC23fU8yvITDNlfWtDT9TAA3A59BVnVbP5jgVhfNbyUpRUkK9mdUNRBA/dvRWINSIA6UVz+yNPaIz4dNlc8g1qQaYwHKmrNv8Af/GtZOq/St3JmFjOj0wNj5f0rV0XQYbrUIkn+WINlsjG7HbNTx/6xa3of+QOP+utRc1pxUnZnUE+XiJQAAB0plzdLbQkkgU9/wDj4P8Auis7W/8Aj0f6VqmT1scf4j1jezRoQfcGuVIBOZD+dXNS/wBeayr7r+FAyR7mGPO35m7AVUMiRsZp3AJNQ2/VvrVfUfvx1SFJ2RbS5k1GVIlyFz1Fei6EI9MsVi2KGbqcV574f/4/F+orvX+7VbCi77nRWepRx3qorDEg2nnjPat2YbIlK9yK86i/g/3q9Hl/1J/D+VQ2DRi6nEv9ovMeoXivP9ZlDansA4Fehan/AKxv92vOtX/5DD/hWfUroYVjqE1t4oEluCXR9oABPHfpXvkafaYo4pGEbNGJfm7CvL/hV/yHtc/7Z/8Aoyu/1f8A5Clt/uf410W0OOpUaZm3aWOt2l7DcTsCkbEIo5Ygjt+Neb6r4RsrbSYr221FnndyJVkjwic4xxk8VtXf/I33/wD1yb+QrnLP/j4T/fP86lMLvTUw57d7adopNu5TzjofpVi1GaNV/wCQlL9R/KltetTI2idf4fvCCEPbGK6pv3sP4VxOif8AHwK7eD/j3H0qIm3Q53UbTk8VzN9Z5zgV2mo965m971VxNHPeQ/oaKunrRTJsf//Z"/>
          <p:cNvSpPr>
            <a:spLocks noChangeAspect="1" noChangeArrowheads="1"/>
          </p:cNvSpPr>
          <p:nvPr/>
        </p:nvSpPr>
        <p:spPr bwMode="auto">
          <a:xfrm>
            <a:off x="368300" y="-541338"/>
            <a:ext cx="2009775" cy="1762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9" descr="data:image/jpeg;base64,/9j/4AAQSkZJRgABAQEAYABgAAD/2wBDAAoHBwkHBgoJCAkLCwoMDxkQDw4ODx4WFxIZJCAmJSMgIyIoLTkwKCo2KyIjMkQyNjs9QEBAJjBGS0U+Sjk/QD3/2wBDAQsLCw8NDx0QEB09KSMpPT09PT09PT09PT09PT09PT09PT09PT09PT09PT09PT09PT09PT09PT09PT09PT09PT3/wAARCAC5ANM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xnNSoC3SosVJE+w+1AE8MLO4VBlielXo5Vt2KYZmBwW7VNp0QZQ47jip7q0R4HP3WUZzWiRDZm3crsflbAqkxBrRtrY3/AMzjbgAcd6vDSY1425+tJpsd0jnkO1uKvRJLIPkTPvmpr3SipLRhvbPerGkLwVcYPpWcrouFmZdwrg/vFx+NO0+6eyv4LmMZeJww/CtTVLQNGSPSsSLII9RSuU1Y96srhNV0xLm3IMbpnIrivEtlGZG3FuB1rd+GBY+F7rI+UXBC89PlBP61D4ptgkG9hjccA1PmaLU8tvY9hIzkeoqFYg64RXaTsSRj8q0b222swPbmq1v+7k3dx2ppkSjqVJreWJsSLtNRAkZweO9X7yfceRzis48k1SZLRNCBuAHeuj0pCoXarMx4AAySfpXPWyZIPp61614J8PCz01NTvkxNIuYEI+4v976n+VZT10NI9zLXw4tref2jqA3XAA8qEH5Y+Op9TWbqkzSsck7fQmum1u53FihyBXJXqyfZt5HWkUZ2qKNStPMbb9rtkwG6ebGO31Xt6j6ViW7/ACSx9FdSfxqxeSfu2GTmqcCF3A5rVPQxktS7pke1ixraHPNUrWERoKllulRcZrNu7NYqyFuJQgrHuZNz5p9xdbmNV1Rp24FNaCepBg0VqDT+B1op86J5GZVKtTpaPLEzLgspwRTY0w2GGCKt6Ga1L9leGLauAFqW8MjxNukBQjjmooIA1WXsiYz5ZGSOc01VWzBwLWmKEtwDgEdhWtbWs15cRWtqqme4fYhbonGSx+gBNc7ZzyQApKpBHc962LPWjpdxZ6ioyttMC4HUqwKn+dacy5dDOz5tTuofAOmRwgTxPeTY5lnOSfoOgHsK5fWtAstHlZ4w0JPfd8v6112uePNP07Rre4s3S5ubhA0MS8jHq2OQPbrXn97b6jrEhu9UmMm45CbcKv4Vgzpj5FKS/tpj5IYsx4BC8E1kfYriTUEtreF5ZpTiNFGSx+lbEtqIUYKudvQCu+0DQLS28OG6tZT9tlgzLcHGVGM7Qey9vekmW0bPgzR5dA8Lx210FFw7NNIoOQpPQZ74AFZ/iSM3kZQcDqPrWxpGrQ6lpEcyMNwHlyLn7rDg1n3UQupHZiRFApZ8dSOwH1piSakec6hblPMLfeU4ZfSsieIryRjHT3rrJ7OXWL68ez8qK2hQmR5CcH0Ax1NcxKuMxsQSDxioNGrmXcH27VCFz25qxcoQcjmvR/AvhO20i9tbnXkI1CcFrSB1ysZAzlv9vHIHb61aMmtbDfBvw4lZY77XYvLQYaO0b7x9C/p9PzrsdZkITy0PQ8AVq3F0FhLK2c1z2p3nlKG5Lt0FS0NHN61OtrYP0LPlR7Hua5Sa7byPLY5BFdFryb7aJc7sKSzepJ5rk9QQr06FeKVhmVctvk+U5A61YsYwDkiqa/eIq5HLsTA61b2sZrcvS3ComAazJpy5PNNllLNirFppdzdOD5ZVOu5+BUpWLvcigtmmI4Nb+n6McBnG1fUipLW0trFQXIlceo+X8qkuNRZvukCpd2VFWLYsLcd6Kyvt0v8Ae/SipsVcyzPFHd/aIwUikyGU84IqrJ5kkhl2cA9OmaW3hkMwEgI9iK1ViV8L0GK7PiOJ6FWxnV22kbWHY1sRR7uAKy3syjhk6jkGr9hqjwSCOdTjsw6Vz1Kb3RrCaZc/s/zByPxqrcaVN9nliH3HXA+vaugtbvz8bVyvrmtIRxuoTaDXPzuLNeVMxPh5oK3s9/PeQDNsqxICOhOckfkK2rqFFR4GxuArf0W1isIQoyslySwX2A//AF1VWPyp9USYKfMgXaDxkAnNb811qOMehxU9qfs3nBTtRtok/hb2zSQa3c6dZXNon7yCdRjn7pzz+FahuI5vA5tkCgQTsh3DsTkHP41zfleVoqXQdpGYukkbADaQcUjRRaOlsLS68N2Rd2JMz52qM72PYD8q6LVbprHQlXBS5uQGdWIyhx0/CodR1K02aRMGVgmyZkXk4xWFrGp/21qscNrJu811Rcds9c/hmmJ9yJPMs/DL9QbmVnGOpUDGf0rG1vQX0q3t5nuFkknTzGQJjZntnPNdTrrRXN/DaQYEZ2QoPbIFZnjoeZfstvukVfkUKpPTrgCnYSepjeDbSG+8XafHISQsnm7duc7Rnn26V1fxBvLi51GHT7eM+ZNJiBw2C7Nxn2rnPA93Dp/ijz7hwh8llUnjk4/wroZt2teNtLgj+RUlWRXXqVXLHNDEr3Oiht59L0+KK/kDiCIB5AfvH0rGvJ3vHSRM+UrbVPar3ja+IttisQM8++KyrW/is/Do34J/1g+uOP502CV0V9Sg8zTQqkM+Tkj3NcxqkGNLhcrh4yUJ9a1bXVmj0O+eU5MpJU+9ULDTLjWLYGctFa79wY9W9cD+tK4WObt7C4vbjy7SJpX6kKOn1Pat238KqIx9tuSsv/POPp9M10kBgsLcW1lEI417+p9T61jXs5kZsNn1xQ5CSS3KjR2dhMY7aJAygZduWz9aY105GMmoriT7S+TjzUA3f7QH9ai86NPvHFSrvcqVk9NiUu7dSTVzSdD1LXZ/K060knOcM+MIv1Y8Vu+DvBVzr2oLJqcE1rp0YDneCrTHPCj0Hqa9kht4bG1FtZwRwQquFSMbRWkYX3OedXseYw/CO/MKGXULdXI5ADECivTw746j8qKvkiZe1keWSeHbGfgopb17Vny+EkR/3RkTn6gVoJq0QkwpwCe/etm3vUmjG5lBHpWKutjpaT3OMfQJI+sgOOuVrFv9P1USbbeAGMfxKtelXRhCbgcmsuUxntVc8hKnFnNaEmpW0jJfQp5WMhgefpiumiuYF+9kfVarDazkY6U8wGToARWUo8zuaKKRtwa5BOJIzNF51tGZ4wc8qo5GPpWJJfNd37yl96zwOIyvfoQB+FQXyL9nYEEMAQWXqBjB5+lcvbRyNEIre7EZiOY/MONp+tMtaM0rQ7NO1GNu7IwHvyDVVBEfD7R4Pmm4fPfPTFXrR7H+zlV7gR3wQrOQdwfnrk1jX6fZcrFIWGdw57+tHMNyHWMs2mXKwXqui8ZRj8wFNn1YaH4o+1WJSZQueTxyOazri5kuZA7g7u5FV2gaeTIHHvVIzk+x1ujam+ta0Jo1x9lH2hs8554/U1pRapL5t9IjqGMW09jyfWuT0yxkt5hJE7K+MZU44rYhsSzEsxyetTKokVFvqc7qCAeY3O7PWu2+Ger282p2tqIJWuILeVnmc7uSR09BjisS60kSEKen1q74ZT/hH9Se6iXdvjMTDPY4Of0pKorahK7ehseN58QSByBg8VRbRLwfD6PUJ3EXA8uIr8zrnr7Vtb7LUJ5NX1aEmxtWUeWRu3v1GR3A9K47Wdbn8Q61JBDLMbCSbd5QbAGatSvsPl5Vdl/SLCJ9Pg+0BXC/MVPI3VduL3zNyKOF7jtVdGitYBawLsSPjFVZLhSv3vu+lJkor314wUxg8nk1mLcsmeetSbxLM5b7uc81RuGZiVQDLGhEtluys7rW9SS106HfMeWY8BR716z4O+HFnoqLeaiVub7+8y/KnsBXH/D7Rb6y1Iai0hhBA+THDj3r2C2vROny4WQdq1ikjnqOT9CR1VAcAIO3rUcc4BCSEAn7uTyfQU2SfHEalm6FyelZV4Qu7Db5ivykDAGP89asxNz9z3fn/eorA+23Q4ZUJHU4FFAHibXzjnNSx+IprYZaQkVz5Ny3ZgPamG2mc/MGNY2OzmO/07Xo9QiIRwWHVe9WpJWAJNcBZQXVtcJLBlXU8eh+tdyswuLSKVUKh1+6ex7j86HYqOpJA+TuJ4NSm9jikwzEVl3Fz5MRPTFYt7qhbOzJduFA657UmWvM63UdVt49dks3VzDEhAYfeYgf1rM0+5glS7ZreCP7MA7yMoJOScAepqrr85i1CCfHz7UY59cAH+tZt9J5MzFDhXA3DsalFtpljU9ZF7F5McaxqPQDJrJlu2OxGGeMA1BLMnmtxkHpzSTDcybOapLuZNluJmyMKK2LO3MgGUArK022kklG7hfeu106zhWMfOKym7AiKzswMbs1pJAgH3T+FWooYEGd4zUyrF/eFc7uaIzJbFZDkjj0pI9PXcAEY57DmtUiMfxCiOQROHjkwRU63KRR1uCRPDEVnaxkyTymQgHoQO/sK43wzA0Ot+Rwywo0kjY6VveIL0aVJPLA75lweeR0rC0ydrPQru8AJuLyTYgHUr2H0JNd0FZaGc30L1nOtzqd7qE+PIgzlB0JPRfrWVCftBu3J2qqFhj19Kua7jRtOh0pSDKg8y5cfxSHr+XT8K0vBOgC+0uee/hm8q4yEIBGR0yPb6UyTkPMOdq9zit3RdLUyLLKuXHIB6Ut/wCEtR0+9D21pPcwqc5CVftbfV5ZFW30m8Yg45jKgficChEs7HT3WOFTnirqamIzlX6VzU1hrdpaRS3n2aBC6oFWQs4JPHAGKx5bfWLrLacguVGM/vApBxnv17fnTcleyD2T5eboeoxX6albF0kVWUfOq9c1ny3oIdUIwTyxzgnPfuxrn/h3pOtS61cSapG9pbRx4ZDgiXPQZ56YzXbvYWkhKvAMexxWiu0cskkznjLGSS0h3d/mAorcGhaZgf6MD7kmiizFdHhf2Z9pZgOPSpUspzjEDkHuFNdPFPpySbhbwLzzsjAq299GR8kf0ywrDlZ22OTSynyAIZAf90102mPFaeE7qG8hPnK7OhdSOD6GpllbbuLx9OmahuJfOtnWZbfyScEndz+tCiNaM4v+2AZGiuMEdmzUMipcfPGwyDnIrUudCS4u9tpbRFe7NkKB61cOlRy2oFxBZ2iqAY3SLEh9cgdiPU54HvV2VhNs56/uLi5Vd5XjHI61Uvrt5FAMZU4xnOc1a1hYbWUR2szSJjJJGOaoxIbt1TmhaEt9BbW0Mw3ZrTt9OC4JAq7Z2cqKqRqmPda1IbG4JG9Ux/sisZzZUYlW0gRGHIrpLJYhGORmobXTehKD8VBrWjtUACrEPqVrnk2zRJDVeNB8pyPrTWvIo85UADrnpVgWm448mPHrt5pk2kRToVdOD2zWbuWrDLbU7KWURGaFXJ4UuMmrl0qW67myPpWDL4Js5pt5edP9lWGP5ZrWOkptChW4GMlzk/Wpl5MaaMDxPp1xqcCfYojIdpVhwPpWS1tf/wBs2jWlplLN1JQD5VI9f51262jQqTt4Hv1qKWaSwUzG23jqcHG33NdNCcnoRNLcyW8P2N3uncLPcRsJWWUklj1OV6Y9q6zTtVlxBBfR+RJIdseRtDe2O3sKw7dItcu4Vt3NvcnczeYpG4DripLWObxB4h8i5mRbPRXR8xjmWTqAfpiuvYy3O3ER25z0pHmKJz2o8/ZHufCL79TXMax4iYsUtFXA6sxz+gobsSo3JvFUiS6O7OCShD8H07Vy2gXuJZUXIHBx+AH9KkvL+SWynaWUkbCD+PFYlncC0vG3t+7YDa69OmBkVg379ztjHmw/L5nsPhrmwllOMM20e+B/9ep3G584IJzyKztFkVfC8MmcM25h3zzUIvnDfeGPQiuyOx5E/iZreco4wePYUVl/a5T/APvKKZNjx9biRAXQdPapFaa7xgEnp6UlnE0xLIMAcHvV+KAJICzHHoO9Y2O8nNg0UOJJAHqEWAksZ7qe9by7T7kSLnLk8/p3pmpPOFJjQvkdjWHbXzPJc288jxhlyEPQsKQ011NTU9VtDpsEdnI7TtlpX3H5eeFAqq+vRJ4bj0+GIC5dy08uPmf8fTpWHK/l3BXIwe3vUN0ssSqzRSIrjKsyEAj2oSbBzsJM+9Du5NWtFXddD0FZoy7c1saTaSG5QhWxmnLRGV7s7vS9P8xA2K10sVHHpS6Uscdsi7G4HvV1nhB+6QT7GuKUtTVIhjtgOMgVYWLaMZzUEsyxplRJx125rKm8VW9jMiukz5+8NvI/xqL32K5Wb+Md6UkYqtY6xp+o2q3ClYt3RHYZFT+bC/3ZF+gao5h8tgOKazKOg5p/loe35UjQoex+uaQFeabG394I1JwzHtXPXOryjV5o7YMdOxjzZmO5yPTPXmupjKW2+Tbk7TjPP41gQQDxDfGWf5LGBgGJXBlI52j29T+FdmHtyiZdu7O81XUrK5mUQW8HzMQxBcnjnHT6DrW7pum2WkpK9tD5KscuzHkn1PvWZb3J1jWJMlltbUZ2D7uexJ9fb2qQ3w1bWorVW/0eHLyZHHtW5LRNqdy9xB8pCqcjB6/WuS1KSNYysR4Xl2PGT6CtTxJr0FvEyQMpcnbk1wur61vxHDhmA7c807EbEmoa3GLT7OVOW4fHXHrVCO4EMv7t8oQD83X8azDFNK5dlJJOc4qUW10cFAOBUuJcarSsez6FqAPhCzUsisF+775NRpKDuYAHPpXllhrer6VCIhlos52sM4+laMfj65jAElurEHqCRWqkjklFttnofnr7UV58fHMhORaYH1op8yJ5GLb6de280jWxQqRyrn7x/pWrbWlzt33Jhhx/fasi01+WM4aLP0NQ3upXV6+V+QA5HtWfMdd0al/rsGnI8UsQMhHysBxXOabZy+ItWitbfl5CWZyuQiD7zV1OneEbi8kin1VVedhvSInCqPV8d/aulsNC+wyyogBefCyzfd3Dsq+i/qe9G4zHsvC2jG2uGt4IJIbdfLluJyd2/k8H16fTiuaNnN4muVsoZ9whQ72OXKKMAEn37V6P9lJ042un6ajwxtw052xkdyM9efzrntUdbCQQR3FvAvDFIkIX6cU2xchjXegaZp+leYo2RLIY/MyGlkI5J9hWLaXyR6ggiJMTdC3Wtd76ee5BtponYfw5Kj9a5zUbzzdTE2wI+fmUdP0qWrg0kj1TSbtfKU5H41tJco+OV/EVx3h69Wa2TBOfY11dpzgseK5px1BGgmx1ACqSax9T8O2mqyK00IYo2eCR+eOtbAaPoMZqYYwSR9cVlaw7mTHp0MKgJbxgD0QU4QRkcKn4AVcaYjOOV9MVXIjVtxGD6jioaLQ3y8dKQpxSlwudsr/iAacJicDcD9VxSAi8sY5GfaszVjO0kUFvbuY2O0mMcKD3J7VrSXEdtG0jHYQc8c5/CuV1/wARXVrbBtOilhnY5fEe4t7nIx+NdFGLs2h3XUueItZi0fT/ALJYAxwn5QyLjeehOe9Mu7q08J2JhaQS3kihpmB6H0HtXKXOraprNjF9phdHhb5W2hQfwrEv2u7yVnu3YynrzmumxPMrFwF9auGkZhHESeAeetSW9jDv+Vckk4HoBXO754jgOwHpWtp2pFTiUY7ZqtjK5rR6eu87c5IzyOK1LawRcB4gD6gZqpa6nAF4YHituzuonUAmlcYxtKhlXleaoT+G4XOdldAFT+FqeFAWgDkv+EXi/ufrRXXeWnrRSDQ84aWGLUhZ9cjJcEEDjNdJ4V0mTULtLiSIpbQtuG4f6wj+grmvCdimqa45n3ZUFiew9zXrNoiWsSxwoAFG1QOBV8qRmnoWGcQK0jKCBwue9UpZ2nEy+YAQCGII+X1pLsSXrBGkAiT7xB4X6VjaxqiRweRZDy4jwMfeY+tBSZfudX1K/LpZ2U821AgcECNeMc5PXGK5DWNKvbZHmvp4Vkzjyw24/nWpp95qNhYNsddrN5gRxjDYxn+VcrqmuSSyv50YbJyTnnNI1KDysrlVG4nuDWbMx+0nIxW7PbrDZpcblG4ZAzUmj+C9T8RQ/bozBbWbMR5074yBwSo6n/GmiZFfQbnUIpgbOCa4XPIjUkfn0r0TTtQnuI1BDAg4K4wc1JrFqi21tEsMSbYwvlyuY48DjhB9KxLKY2l6/leQeSSBMVAP41jLUajodpavIXAdSB6kdqmmuHL7VB2j0HWqWlal9rtkf7khyHQPu2kdq0BI7Yy2fqK5nFhsQ75yfliPsQKjeOYtzG/1ArQZWjj81Yw2O2cVUvraDVYBKkkibSCdj7WUg5x7GrjRbWo+bUik/wBHG6UFVz1PA/OmmdTjaRz75rj9d03+2JZXgzHp9uzB53Ykbz2wTy1aHhl7eLTvItZWkRGKlpOuf8KmdPlVyzauFupZFW1VOPvM5P8AKsy6tLuecm6nCRL1CLtz+OankmQyTs16Y95+6rAbB3OP15qKafSvtcyx3zTKkhWNnY5I7cV0wVooye4xNN+1yLGSoh5yq9cD3rz/AFiF7bU3Qr5ZzwGFd9NdfYmS6twWWNvmGeCMcik1u3tdT0w3ZtNyTJ5iGRcMvGQ1aCtoebTKsqjpkd6SGEZx39+9NEg8woT0OM1oRxLNF8uNwHPtSaJGx2e/kHafarcP2u3xtYuufWobWXZJ5cpIOeDjrWzB5fGFc5/2M1hKTizVJMLbVpFOJNyn34rUi1ZXXBIqi+nwz8kOp/65mqz6bLC25Hcj02kURrJ7jcDf+3L/AHqK57fOOMH9aKv2i7k8poeCdBl0+GaSdSsszDvyFHauukuAkexPmb0FUPMKR/I22qt5qSWUTMv+sPU5rW5mkLqV2xJErhVX+BOBn3rIQpeXm9+cEY9qzL/UnmyAeDTLS5aPAz1oK5WbOrX4hgZYjzggGuCuYJbqQbRwTyfU10V7L5hxnI71s+A4oJ/Ebq4BaO3Z0HochSfyP60r6l8tkV/CXhK11LS7i6vw8vlSeTEhYjBA5OPxFd7Z2sdjptvZ2tuBFbR+Ws0v8Lew/HrVxLaO1R0hQKHcyN7sep/SszX7dbi0P7yRXA+Xa2OaLhFGN4j/ALNMbvfsbqaNtq4kKr+AFcgJ9OeX5reRV7iOZhn86r6rBeRn94xIBrOt7gGSRJ2wU6YHWpsym0d14X1CygnuYbYPHEdrgSNk56Hmust9RgedUbhT3FePwX7W8xaLgd813vgq+h13TriCXa00b52+3ap5bsiR2AeW3uwpy1vIvGexqK7eOxdU+UxyZJOOV79anQFLNY7gknG3J6+xqlqkMl1p91DIQjrEJIyeuV6/596slK25i+IYk1H7HZeebeykVpXKdQV7AdMnPU1ylpqUei3zw2gcWzyYcytuZuwbOOK6LVH8+63RqVjkgJCvwRlRXn2oRlWd4cY6MKi11Y15kkdGY7W51O8kvLp5fnUi3TgYIzz/AHvpWsL61EI2JHEuP7oU4rlfDECazrGZ0fdGnzlGI3DoM11sPgFb+6ZlfZETySMkjuAOw/WrSsrEXQS+ZqOnSxWNtPKh6siEj6ZFdMbA/wDCPJHeEI6QBWx1J24NbFrb2+kabFbRIqQRKFVR/WuN8W+Lo7dGhtwMkDvxVNNIhSvoeVagvkajIFPAJx+dX9NkL5IPPQ+9Zl7P9quC/cmtTRodpyTjmn0Eld6Fu6ti8RIHPWpdOvHjgUzHODjkYzVyRZJlEFlGHnIJd2BxEvY/U1j6laXMbhjMxCcAf/WrFrn2OpQjTV5b9jqLW5WUZAHHvWgpUryfzriNP1NwdpPI9a6O3uzIASR9a5ZwcRRlc19qUVUEhx1orOxRQm1xpWJzgA5AFZV5evc9+lZkl0i8bxn60LPGyklifpXpas57pFlTlhk1K5CDcWB4rImllYgJlfoaj8maUHe7ED1OaLFe0XQ0o5Jr68SzsY3mupm2xxqOSf6D3r1bwv4Rh8Ow+bMwn1GVMTTZ+VR/cQenv3qr8OPCsOi6b/aE6A31ymcnrEh5Cj+tdXne5I6UC5myNyK5/V7pIQS3WtDVL1beNv6V53rutGeVlToaTGmJqMgvdyqQM9zWBcaZbRyGRpJGkPUDpU6zsQR61XuyRHtyd8nC+3vTE1c1NC8KHV4Rd3chtdPBPzDG6QDrj296trqum+HdSil0WzEaplS7MS0q55zTdS1XGlwW8Z2QxLtCjsAKwtK0m51qV3QEqD19PSjVj0R7VFIt5HDdI26GVAQGHTIqJo2XUUuWG5Y8QLnnCnkn6kn9Kg8H20ln4cWynYs9uSFJOcqeR/hWysSGIq3O40NGdzjNctDHexoFJWMOrEDoMZBrirq2eF5t6giRe9elagU/t2SN+RJGFA98c1wWqM/nsrDoSB9KzNDb+F2mK8GqTYzI0qRg98Bc/wBa9IRI7SDPQCvNfh5rMen317ZscvOVdBjrxg16Jf7jCp4HNbRelzKfY5TxjrEkdlI6sRHnAIryHU7+S6kOST7k16d8QUlk0H5FXCOM49K8jfO/mhO7JashEwHBNdHo7s7hUxuY8GudFaOkTtbXSsfud6J6oulLldz0+xtI4bFYkHA5JPJJ9TWLrFnkscVraTcCWBBnNS6hbBwTjORUK1tC23fU8yvITDNlfWtDT9TAA3A59BVnVbP5jgVhfNbyUpRUkK9mdUNRBA/dvRWINSIA6UVz+yNPaIz4dNlc8g1qQaYwHKmrNv8Af/GtZOq/St3JmFjOj0wNj5f0rV0XQYbrUIkn+WINlsjG7HbNTx/6xa3of+QOP+utRc1pxUnZnUE+XiJQAAB0plzdLbQkkgU9/wDj4P8Auis7W/8Aj0f6VqmT1scf4j1jezRoQfcGuVIBOZD+dXNS/wBeayr7r+FAyR7mGPO35m7AVUMiRsZp3AJNQ2/VvrVfUfvx1SFJ2RbS5k1GVIlyFz1Fei6EI9MsVi2KGbqcV574f/4/F+orvX+7VbCi77nRWepRx3qorDEg2nnjPat2YbIlK9yK86i/g/3q9Hl/1J/D+VQ2DRi6nEv9ovMeoXivP9ZlDansA4Fehan/AKxv92vOtX/5DD/hWfUroYVjqE1t4oEluCXR9oABPHfpXvkafaYo4pGEbNGJfm7CvL/hV/yHtc/7Z/8Aoyu/1f8A5Clt/uf410W0OOpUaZm3aWOt2l7DcTsCkbEIo5Ygjt+Neb6r4RsrbSYr221FnndyJVkjwic4xxk8VtXf/I33/wD1yb+QrnLP/j4T/fP86lMLvTUw57d7adopNu5TzjofpVi1GaNV/wCQlL9R/KltetTI2idf4fvCCEPbGK6pv3sP4VxOif8AHwK7eD/j3H0qIm3Q53UbTk8VzN9Z5zgV2mo965m971VxNHPeQ/oaKunrRTJsf//Z"/>
          <p:cNvSpPr>
            <a:spLocks noChangeAspect="1" noChangeArrowheads="1"/>
          </p:cNvSpPr>
          <p:nvPr/>
        </p:nvSpPr>
        <p:spPr bwMode="auto">
          <a:xfrm>
            <a:off x="520700" y="-388938"/>
            <a:ext cx="2009775" cy="1762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22" descr="data:image/jpeg;base64,/9j/4AAQSkZJRgABAQEAYABgAAD/2wBDAAoHBwkHBgoJCAkLCwoMDxkQDw4ODx4WFxIZJCAmJSMgIyIoLTkwKCo2KyIjMkQyNjs9QEBAJjBGS0U+Sjk/QD3/2wBDAQsLCw8NDx0QEB09KSMpPT09PT09PT09PT09PT09PT09PT09PT09PT09PT09PT09PT09PT09PT09PT09PT09PT3/wAARCAC5ANM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xnNSoC3SosVJE+w+1AE8MLO4VBlielXo5Vt2KYZmBwW7VNp0QZQ47jip7q0R4HP3WUZzWiRDZm3crsflbAqkxBrRtrY3/AMzjbgAcd6vDSY1425+tJpsd0jnkO1uKvRJLIPkTPvmpr3SipLRhvbPerGkLwVcYPpWcrouFmZdwrg/vFx+NO0+6eyv4LmMZeJww/CtTVLQNGSPSsSLII9RSuU1Y96srhNV0xLm3IMbpnIrivEtlGZG3FuB1rd+GBY+F7rI+UXBC89PlBP61D4ptgkG9hjccA1PmaLU8tvY9hIzkeoqFYg64RXaTsSRj8q0b222swPbmq1v+7k3dx2ppkSjqVJreWJsSLtNRAkZweO9X7yfceRzis48k1SZLRNCBuAHeuj0pCoXarMx4AAySfpXPWyZIPp61614J8PCz01NTvkxNIuYEI+4v976n+VZT10NI9zLXw4tref2jqA3XAA8qEH5Y+Op9TWbqkzSsck7fQmum1u53FihyBXJXqyfZt5HWkUZ2qKNStPMbb9rtkwG6ebGO31Xt6j6ViW7/ACSx9FdSfxqxeSfu2GTmqcCF3A5rVPQxktS7pke1ixraHPNUrWERoKllulRcZrNu7NYqyFuJQgrHuZNz5p9xdbmNV1Rp24FNaCepBg0VqDT+B1op86J5GZVKtTpaPLEzLgspwRTY0w2GGCKt6Ga1L9leGLauAFqW8MjxNukBQjjmooIA1WXsiYz5ZGSOc01VWzBwLWmKEtwDgEdhWtbWs15cRWtqqme4fYhbonGSx+gBNc7ZzyQApKpBHc962LPWjpdxZ6ioyttMC4HUqwKn+dacy5dDOz5tTuofAOmRwgTxPeTY5lnOSfoOgHsK5fWtAstHlZ4w0JPfd8v6112uePNP07Rre4s3S5ubhA0MS8jHq2OQPbrXn97b6jrEhu9UmMm45CbcKv4Vgzpj5FKS/tpj5IYsx4BC8E1kfYriTUEtreF5ZpTiNFGSx+lbEtqIUYKudvQCu+0DQLS28OG6tZT9tlgzLcHGVGM7Qey9vekmW0bPgzR5dA8Lx210FFw7NNIoOQpPQZ74AFZ/iSM3kZQcDqPrWxpGrQ6lpEcyMNwHlyLn7rDg1n3UQupHZiRFApZ8dSOwH1piSakec6hblPMLfeU4ZfSsieIryRjHT3rrJ7OXWL68ez8qK2hQmR5CcH0Ax1NcxKuMxsQSDxioNGrmXcH27VCFz25qxcoQcjmvR/AvhO20i9tbnXkI1CcFrSB1ysZAzlv9vHIHb61aMmtbDfBvw4lZY77XYvLQYaO0b7x9C/p9PzrsdZkITy0PQ8AVq3F0FhLK2c1z2p3nlKG5Lt0FS0NHN61OtrYP0LPlR7Hua5Sa7byPLY5BFdFryb7aJc7sKSzepJ5rk9QQr06FeKVhmVctvk+U5A61YsYwDkiqa/eIq5HLsTA61b2sZrcvS3ComAazJpy5PNNllLNirFppdzdOD5ZVOu5+BUpWLvcigtmmI4Nb+n6McBnG1fUipLW0trFQXIlceo+X8qkuNRZvukCpd2VFWLYsLcd6Kyvt0v8Ae/SipsVcyzPFHd/aIwUikyGU84IqrJ5kkhl2cA9OmaW3hkMwEgI9iK1ViV8L0GK7PiOJ6FWxnV22kbWHY1sRR7uAKy3syjhk6jkGr9hqjwSCOdTjsw6Vz1Kb3RrCaZc/s/zByPxqrcaVN9nliH3HXA+vaugtbvz8bVyvrmtIRxuoTaDXPzuLNeVMxPh5oK3s9/PeQDNsqxICOhOckfkK2rqFFR4GxuArf0W1isIQoyslySwX2A//AF1VWPyp9USYKfMgXaDxkAnNb811qOMehxU9qfs3nBTtRtok/hb2zSQa3c6dZXNon7yCdRjn7pzz+FahuI5vA5tkCgQTsh3DsTkHP41zfleVoqXQdpGYukkbADaQcUjRRaOlsLS68N2Rd2JMz52qM72PYD8q6LVbprHQlXBS5uQGdWIyhx0/CodR1K02aRMGVgmyZkXk4xWFrGp/21qscNrJu811Rcds9c/hmmJ9yJPMs/DL9QbmVnGOpUDGf0rG1vQX0q3t5nuFkknTzGQJjZntnPNdTrrRXN/DaQYEZ2QoPbIFZnjoeZfstvukVfkUKpPTrgCnYSepjeDbSG+8XafHISQsnm7duc7Rnn26V1fxBvLi51GHT7eM+ZNJiBw2C7Nxn2rnPA93Dp/ijz7hwh8llUnjk4/wroZt2teNtLgj+RUlWRXXqVXLHNDEr3Oiht59L0+KK/kDiCIB5AfvH0rGvJ3vHSRM+UrbVPar3ja+IttisQM8++KyrW/is/Do34J/1g+uOP502CV0V9Sg8zTQqkM+Tkj3NcxqkGNLhcrh4yUJ9a1bXVmj0O+eU5MpJU+9ULDTLjWLYGctFa79wY9W9cD+tK4WObt7C4vbjy7SJpX6kKOn1Pat238KqIx9tuSsv/POPp9M10kBgsLcW1lEI417+p9T61jXs5kZsNn1xQ5CSS3KjR2dhMY7aJAygZduWz9aY105GMmoriT7S+TjzUA3f7QH9ai86NPvHFSrvcqVk9NiUu7dSTVzSdD1LXZ/K060knOcM+MIv1Y8Vu+DvBVzr2oLJqcE1rp0YDneCrTHPCj0Hqa9kht4bG1FtZwRwQquFSMbRWkYX3OedXseYw/CO/MKGXULdXI5ADECivTw746j8qKvkiZe1keWSeHbGfgopb17Vny+EkR/3RkTn6gVoJq0QkwpwCe/etm3vUmjG5lBHpWKutjpaT3OMfQJI+sgOOuVrFv9P1USbbeAGMfxKtelXRhCbgcmsuUxntVc8hKnFnNaEmpW0jJfQp5WMhgefpiumiuYF+9kfVarDazkY6U8wGToARWUo8zuaKKRtwa5BOJIzNF51tGZ4wc8qo5GPpWJJfNd37yl96zwOIyvfoQB+FQXyL9nYEEMAQWXqBjB5+lcvbRyNEIre7EZiOY/MONp+tMtaM0rQ7NO1GNu7IwHvyDVVBEfD7R4Pmm4fPfPTFXrR7H+zlV7gR3wQrOQdwfnrk1jX6fZcrFIWGdw57+tHMNyHWMs2mXKwXqui8ZRj8wFNn1YaH4o+1WJSZQueTxyOazri5kuZA7g7u5FV2gaeTIHHvVIzk+x1ujam+ta0Jo1x9lH2hs8554/U1pRapL5t9IjqGMW09jyfWuT0yxkt5hJE7K+MZU44rYhsSzEsxyetTKokVFvqc7qCAeY3O7PWu2+Ger282p2tqIJWuILeVnmc7uSR09BjisS60kSEKen1q74ZT/hH9Se6iXdvjMTDPY4Of0pKorahK7ehseN58QSByBg8VRbRLwfD6PUJ3EXA8uIr8zrnr7Vtb7LUJ5NX1aEmxtWUeWRu3v1GR3A9K47Wdbn8Q61JBDLMbCSbd5QbAGatSvsPl5Vdl/SLCJ9Pg+0BXC/MVPI3VduL3zNyKOF7jtVdGitYBawLsSPjFVZLhSv3vu+lJkor314wUxg8nk1mLcsmeetSbxLM5b7uc81RuGZiVQDLGhEtluys7rW9SS106HfMeWY8BR716z4O+HFnoqLeaiVub7+8y/KnsBXH/D7Rb6y1Iai0hhBA+THDj3r2C2vROny4WQdq1ikjnqOT9CR1VAcAIO3rUcc4BCSEAn7uTyfQU2SfHEalm6FyelZV4Qu7Db5ivykDAGP89asxNz9z3fn/eorA+23Q4ZUJHU4FFAHibXzjnNSx+IprYZaQkVz5Ny3ZgPamG2mc/MGNY2OzmO/07Xo9QiIRwWHVe9WpJWAJNcBZQXVtcJLBlXU8eh+tdyswuLSKVUKh1+6ex7j86HYqOpJA+TuJ4NSm9jikwzEVl3Fz5MRPTFYt7qhbOzJduFA657UmWvM63UdVt49dks3VzDEhAYfeYgf1rM0+5glS7ZreCP7MA7yMoJOScAepqrr85i1CCfHz7UY59cAH+tZt9J5MzFDhXA3DsalFtpljU9ZF7F5McaxqPQDJrJlu2OxGGeMA1BLMnmtxkHpzSTDcybOapLuZNluJmyMKK2LO3MgGUArK022kklG7hfeu106zhWMfOKym7AiKzswMbs1pJAgH3T+FWooYEGd4zUyrF/eFc7uaIzJbFZDkjj0pI9PXcAEY57DmtUiMfxCiOQROHjkwRU63KRR1uCRPDEVnaxkyTymQgHoQO/sK43wzA0Ot+Rwywo0kjY6VveIL0aVJPLA75lweeR0rC0ydrPQru8AJuLyTYgHUr2H0JNd0FZaGc30L1nOtzqd7qE+PIgzlB0JPRfrWVCftBu3J2qqFhj19Kua7jRtOh0pSDKg8y5cfxSHr+XT8K0vBOgC+0uee/hm8q4yEIBGR0yPb6UyTkPMOdq9zit3RdLUyLLKuXHIB6Ut/wCEtR0+9D21pPcwqc5CVftbfV5ZFW30m8Yg45jKgficChEs7HT3WOFTnirqamIzlX6VzU1hrdpaRS3n2aBC6oFWQs4JPHAGKx5bfWLrLacguVGM/vApBxnv17fnTcleyD2T5eboeoxX6albF0kVWUfOq9c1ny3oIdUIwTyxzgnPfuxrn/h3pOtS61cSapG9pbRx4ZDgiXPQZ56YzXbvYWkhKvAMexxWiu0cskkznjLGSS0h3d/mAorcGhaZgf6MD7kmiizFdHhf2Z9pZgOPSpUspzjEDkHuFNdPFPpySbhbwLzzsjAq299GR8kf0ywrDlZ22OTSynyAIZAf90102mPFaeE7qG8hPnK7OhdSOD6GpllbbuLx9OmahuJfOtnWZbfyScEndz+tCiNaM4v+2AZGiuMEdmzUMipcfPGwyDnIrUudCS4u9tpbRFe7NkKB61cOlRy2oFxBZ2iqAY3SLEh9cgdiPU54HvV2VhNs56/uLi5Vd5XjHI61Uvrt5FAMZU4xnOc1a1hYbWUR2szSJjJJGOaoxIbt1TmhaEt9BbW0Mw3ZrTt9OC4JAq7Z2cqKqRqmPda1IbG4JG9Ux/sisZzZUYlW0gRGHIrpLJYhGORmobXTehKD8VBrWjtUACrEPqVrnk2zRJDVeNB8pyPrTWvIo85UADrnpVgWm448mPHrt5pk2kRToVdOD2zWbuWrDLbU7KWURGaFXJ4UuMmrl0qW67myPpWDL4Js5pt5edP9lWGP5ZrWOkptChW4GMlzk/Wpl5MaaMDxPp1xqcCfYojIdpVhwPpWS1tf/wBs2jWlplLN1JQD5VI9f51262jQqTt4Hv1qKWaSwUzG23jqcHG33NdNCcnoRNLcyW8P2N3uncLPcRsJWWUklj1OV6Y9q6zTtVlxBBfR+RJIdseRtDe2O3sKw7dItcu4Vt3NvcnczeYpG4DripLWObxB4h8i5mRbPRXR8xjmWTqAfpiuvYy3O3ER25z0pHmKJz2o8/ZHufCL79TXMax4iYsUtFXA6sxz+gobsSo3JvFUiS6O7OCShD8H07Vy2gXuJZUXIHBx+AH9KkvL+SWynaWUkbCD+PFYlncC0vG3t+7YDa69OmBkVg379ztjHmw/L5nsPhrmwllOMM20e+B/9ep3G584IJzyKztFkVfC8MmcM25h3zzUIvnDfeGPQiuyOx5E/iZreco4wePYUVl/a5T/APvKKZNjx9biRAXQdPapFaa7xgEnp6UlnE0xLIMAcHvV+KAJICzHHoO9Y2O8nNg0UOJJAHqEWAksZ7qe9by7T7kSLnLk8/p3pmpPOFJjQvkdjWHbXzPJc288jxhlyEPQsKQ011NTU9VtDpsEdnI7TtlpX3H5eeFAqq+vRJ4bj0+GIC5dy08uPmf8fTpWHK/l3BXIwe3vUN0ssSqzRSIrjKsyEAj2oSbBzsJM+9Du5NWtFXddD0FZoy7c1saTaSG5QhWxmnLRGV7s7vS9P8xA2K10sVHHpS6Uscdsi7G4HvV1nhB+6QT7GuKUtTVIhjtgOMgVYWLaMZzUEsyxplRJx125rKm8VW9jMiukz5+8NvI/xqL32K5Wb+Md6UkYqtY6xp+o2q3ClYt3RHYZFT+bC/3ZF+gao5h8tgOKazKOg5p/loe35UjQoex+uaQFeabG394I1JwzHtXPXOryjV5o7YMdOxjzZmO5yPTPXmupjKW2+Tbk7TjPP41gQQDxDfGWf5LGBgGJXBlI52j29T+FdmHtyiZdu7O81XUrK5mUQW8HzMQxBcnjnHT6DrW7pum2WkpK9tD5KscuzHkn1PvWZb3J1jWJMlltbUZ2D7uexJ9fb2qQ3w1bWorVW/0eHLyZHHtW5LRNqdy9xB8pCqcjB6/WuS1KSNYysR4Xl2PGT6CtTxJr0FvEyQMpcnbk1wur61vxHDhmA7c807EbEmoa3GLT7OVOW4fHXHrVCO4EMv7t8oQD83X8azDFNK5dlJJOc4qUW10cFAOBUuJcarSsez6FqAPhCzUsisF+775NRpKDuYAHPpXllhrer6VCIhlos52sM4+laMfj65jAElurEHqCRWqkjklFttnofnr7UV58fHMhORaYH1op8yJ5GLb6de280jWxQqRyrn7x/pWrbWlzt33Jhhx/fasi01+WM4aLP0NQ3upXV6+V+QA5HtWfMdd0al/rsGnI8UsQMhHysBxXOabZy+ItWitbfl5CWZyuQiD7zV1OneEbi8kin1VVedhvSInCqPV8d/aulsNC+wyyogBefCyzfd3Dsq+i/qe9G4zHsvC2jG2uGt4IJIbdfLluJyd2/k8H16fTiuaNnN4muVsoZ9whQ72OXKKMAEn37V6P9lJ042un6ajwxtw052xkdyM9efzrntUdbCQQR3FvAvDFIkIX6cU2xchjXegaZp+leYo2RLIY/MyGlkI5J9hWLaXyR6ggiJMTdC3Wtd76ee5BtponYfw5Kj9a5zUbzzdTE2wI+fmUdP0qWrg0kj1TSbtfKU5H41tJco+OV/EVx3h69Wa2TBOfY11dpzgseK5px1BGgmx1ACqSax9T8O2mqyK00IYo2eCR+eOtbAaPoMZqYYwSR9cVlaw7mTHp0MKgJbxgD0QU4QRkcKn4AVcaYjOOV9MVXIjVtxGD6jioaLQ3y8dKQpxSlwudsr/iAacJicDcD9VxSAi8sY5GfaszVjO0kUFvbuY2O0mMcKD3J7VrSXEdtG0jHYQc8c5/CuV1/wARXVrbBtOilhnY5fEe4t7nIx+NdFGLs2h3XUueItZi0fT/ALJYAxwn5QyLjeehOe9Mu7q08J2JhaQS3kihpmB6H0HtXKXOraprNjF9phdHhb5W2hQfwrEv2u7yVnu3YynrzmumxPMrFwF9auGkZhHESeAeetSW9jDv+Vckk4HoBXO754jgOwHpWtp2pFTiUY7ZqtjK5rR6eu87c5IzyOK1LawRcB4gD6gZqpa6nAF4YHituzuonUAmlcYxtKhlXleaoT+G4XOdldAFT+FqeFAWgDkv+EXi/ufrRXXeWnrRSDQ84aWGLUhZ9cjJcEEDjNdJ4V0mTULtLiSIpbQtuG4f6wj+grmvCdimqa45n3ZUFiew9zXrNoiWsSxwoAFG1QOBV8qRmnoWGcQK0jKCBwue9UpZ2nEy+YAQCGII+X1pLsSXrBGkAiT7xB4X6VjaxqiRweRZDy4jwMfeY+tBSZfudX1K/LpZ2U821AgcECNeMc5PXGK5DWNKvbZHmvp4Vkzjyw24/nWpp95qNhYNsddrN5gRxjDYxn+VcrqmuSSyv50YbJyTnnNI1KDysrlVG4nuDWbMx+0nIxW7PbrDZpcblG4ZAzUmj+C9T8RQ/bozBbWbMR5074yBwSo6n/GmiZFfQbnUIpgbOCa4XPIjUkfn0r0TTtQnuI1BDAg4K4wc1JrFqi21tEsMSbYwvlyuY48DjhB9KxLKY2l6/leQeSSBMVAP41jLUajodpavIXAdSB6kdqmmuHL7VB2j0HWqWlal9rtkf7khyHQPu2kdq0BI7Yy2fqK5nFhsQ75yfliPsQKjeOYtzG/1ArQZWjj81Yw2O2cVUvraDVYBKkkibSCdj7WUg5x7GrjRbWo+bUik/wBHG6UFVz1PA/OmmdTjaRz75rj9d03+2JZXgzHp9uzB53Ykbz2wTy1aHhl7eLTvItZWkRGKlpOuf8KmdPlVyzauFupZFW1VOPvM5P8AKsy6tLuecm6nCRL1CLtz+OankmQyTs16Y95+6rAbB3OP15qKafSvtcyx3zTKkhWNnY5I7cV0wVooye4xNN+1yLGSoh5yq9cD3rz/AFiF7bU3Qr5ZzwGFd9NdfYmS6twWWNvmGeCMcik1u3tdT0w3ZtNyTJ5iGRcMvGQ1aCtoebTKsqjpkd6SGEZx39+9NEg8woT0OM1oRxLNF8uNwHPtSaJGx2e/kHafarcP2u3xtYuufWobWXZJ5cpIOeDjrWzB5fGFc5/2M1hKTizVJMLbVpFOJNyn34rUi1ZXXBIqi+nwz8kOp/65mqz6bLC25Hcj02kURrJ7jcDf+3L/AHqK57fOOMH9aKv2i7k8poeCdBl0+GaSdSsszDvyFHauukuAkexPmb0FUPMKR/I22qt5qSWUTMv+sPU5rW5mkLqV2xJErhVX+BOBn3rIQpeXm9+cEY9qzL/UnmyAeDTLS5aPAz1oK5WbOrX4hgZYjzggGuCuYJbqQbRwTyfU10V7L5hxnI71s+A4oJ/Ebq4BaO3Z0HochSfyP60r6l8tkV/CXhK11LS7i6vw8vlSeTEhYjBA5OPxFd7Z2sdjptvZ2tuBFbR+Ws0v8Lew/HrVxLaO1R0hQKHcyN7sep/SszX7dbi0P7yRXA+Xa2OaLhFGN4j/ALNMbvfsbqaNtq4kKr+AFcgJ9OeX5reRV7iOZhn86r6rBeRn94xIBrOt7gGSRJ2wU6YHWpsym0d14X1CygnuYbYPHEdrgSNk56Hmust9RgedUbhT3FePwX7W8xaLgd813vgq+h13TriCXa00b52+3ap5bsiR2AeW3uwpy1vIvGexqK7eOxdU+UxyZJOOV79anQFLNY7gknG3J6+xqlqkMl1p91DIQjrEJIyeuV6/596slK25i+IYk1H7HZeebeykVpXKdQV7AdMnPU1ylpqUei3zw2gcWzyYcytuZuwbOOK6LVH8+63RqVjkgJCvwRlRXn2oRlWd4cY6MKi11Y15kkdGY7W51O8kvLp5fnUi3TgYIzz/AHvpWsL61EI2JHEuP7oU4rlfDECazrGZ0fdGnzlGI3DoM11sPgFb+6ZlfZETySMkjuAOw/WrSsrEXQS+ZqOnSxWNtPKh6siEj6ZFdMbA/wDCPJHeEI6QBWx1J24NbFrb2+kabFbRIqQRKFVR/WuN8W+Lo7dGhtwMkDvxVNNIhSvoeVagvkajIFPAJx+dX9NkL5IPPQ+9Zl7P9quC/cmtTRodpyTjmn0Eld6Fu6ti8RIHPWpdOvHjgUzHODjkYzVyRZJlEFlGHnIJd2BxEvY/U1j6laXMbhjMxCcAf/WrFrn2OpQjTV5b9jqLW5WUZAHHvWgpUryfzriNP1NwdpPI9a6O3uzIASR9a5ZwcRRlc19qUVUEhx1orOxRQm1xpWJzgA5AFZV5evc9+lZkl0i8bxn60LPGyklifpXpas57pFlTlhk1K5CDcWB4rImllYgJlfoaj8maUHe7ED1OaLFe0XQ0o5Jr68SzsY3mupm2xxqOSf6D3r1bwv4Rh8Ow+bMwn1GVMTTZ+VR/cQenv3qr8OPCsOi6b/aE6A31ymcnrEh5Cj+tdXne5I6UC5myNyK5/V7pIQS3WtDVL1beNv6V53rutGeVlToaTGmJqMgvdyqQM9zWBcaZbRyGRpJGkPUDpU6zsQR61XuyRHtyd8nC+3vTE1c1NC8KHV4Rd3chtdPBPzDG6QDrj296trqum+HdSil0WzEaplS7MS0q55zTdS1XGlwW8Z2QxLtCjsAKwtK0m51qV3QEqD19PSjVj0R7VFIt5HDdI26GVAQGHTIqJo2XUUuWG5Y8QLnnCnkn6kn9Kg8H20ln4cWynYs9uSFJOcqeR/hWysSGIq3O40NGdzjNctDHexoFJWMOrEDoMZBrirq2eF5t6giRe9elagU/t2SN+RJGFA98c1wWqM/nsrDoSB9KzNDb+F2mK8GqTYzI0qRg98Bc/wBa9IRI7SDPQCvNfh5rMen317ZscvOVdBjrxg16Jf7jCp4HNbRelzKfY5TxjrEkdlI6sRHnAIryHU7+S6kOST7k16d8QUlk0H5FXCOM49K8jfO/mhO7JashEwHBNdHo7s7hUxuY8GudFaOkTtbXSsfud6J6oulLldz0+xtI4bFYkHA5JPJJ9TWLrFnkscVraTcCWBBnNS6hbBwTjORUK1tC23fU8yvITDNlfWtDT9TAA3A59BVnVbP5jgVhfNbyUpRUkK9mdUNRBA/dvRWINSIA6UVz+yNPaIz4dNlc8g1qQaYwHKmrNv8Af/GtZOq/St3JmFjOj0wNj5f0rV0XQYbrUIkn+WINlsjG7HbNTx/6xa3of+QOP+utRc1pxUnZnUE+XiJQAAB0plzdLbQkkgU9/wDj4P8Auis7W/8Aj0f6VqmT1scf4j1jezRoQfcGuVIBOZD+dXNS/wBeayr7r+FAyR7mGPO35m7AVUMiRsZp3AJNQ2/VvrVfUfvx1SFJ2RbS5k1GVIlyFz1Fei6EI9MsVi2KGbqcV574f/4/F+orvX+7VbCi77nRWepRx3qorDEg2nnjPat2YbIlK9yK86i/g/3q9Hl/1J/D+VQ2DRi6nEv9ovMeoXivP9ZlDansA4Fehan/AKxv92vOtX/5DD/hWfUroYVjqE1t4oEluCXR9oABPHfpXvkafaYo4pGEbNGJfm7CvL/hV/yHtc/7Z/8Aoyu/1f8A5Clt/uf410W0OOpUaZm3aWOt2l7DcTsCkbEIo5Ygjt+Neb6r4RsrbSYr221FnndyJVkjwic4xxk8VtXf/I33/wD1yb+QrnLP/j4T/fP86lMLvTUw57d7adopNu5TzjofpVi1GaNV/wCQlL9R/KltetTI2idf4fvCCEPbGK6pv3sP4VxOif8AHwK7eD/j3H0qIm3Q53UbTk8VzN9Z5zgV2mo965m971VxNHPeQ/oaKunrRTJsf//Z"/>
          <p:cNvSpPr>
            <a:spLocks noChangeAspect="1" noChangeArrowheads="1"/>
          </p:cNvSpPr>
          <p:nvPr/>
        </p:nvSpPr>
        <p:spPr bwMode="auto">
          <a:xfrm>
            <a:off x="673100" y="-236538"/>
            <a:ext cx="2009775" cy="1762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571500" y="2434431"/>
            <a:ext cx="3810000" cy="28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www.stjoseph-apparition.org/images/lay%20ass%2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230" y="2140527"/>
            <a:ext cx="4023360" cy="3017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449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Rot="1" noChangeArrowheads="1"/>
          </p:cNvSpPr>
          <p:nvPr>
            <p:ph type="body" idx="1"/>
          </p:nvPr>
        </p:nvSpPr>
        <p:spPr>
          <a:xfrm>
            <a:off x="838200" y="1600200"/>
            <a:ext cx="8007350" cy="4495800"/>
          </a:xfrm>
        </p:spPr>
        <p:txBody>
          <a:bodyPr/>
          <a:lstStyle/>
          <a:p>
            <a:pPr eaLnBrk="1" hangingPunct="1">
              <a:lnSpc>
                <a:spcPct val="80000"/>
              </a:lnSpc>
              <a:buFont typeface="Wingdings" pitchFamily="2" charset="2"/>
              <a:buNone/>
              <a:defRPr/>
            </a:pPr>
            <a:endParaRPr lang="en-US" altLang="en-US" sz="700" dirty="0" smtClean="0"/>
          </a:p>
          <a:p>
            <a:pPr eaLnBrk="1" hangingPunct="1">
              <a:lnSpc>
                <a:spcPct val="80000"/>
              </a:lnSpc>
              <a:buFont typeface="Wingdings" pitchFamily="2" charset="2"/>
              <a:buNone/>
              <a:defRPr/>
            </a:pPr>
            <a:endParaRPr lang="en-US" altLang="en-US" sz="1200" dirty="0" smtClean="0"/>
          </a:p>
          <a:p>
            <a:pPr eaLnBrk="1" hangingPunct="1">
              <a:lnSpc>
                <a:spcPct val="80000"/>
              </a:lnSpc>
              <a:defRPr/>
            </a:pPr>
            <a:r>
              <a:rPr lang="en-US" altLang="en-US" sz="2400" b="1" dirty="0" smtClean="0">
                <a:effectLst/>
              </a:rPr>
              <a:t>Observe, observe, observe</a:t>
            </a:r>
          </a:p>
          <a:p>
            <a:pPr eaLnBrk="1" hangingPunct="1">
              <a:lnSpc>
                <a:spcPct val="80000"/>
              </a:lnSpc>
              <a:buFont typeface="Wingdings" pitchFamily="2" charset="2"/>
              <a:buNone/>
              <a:defRPr/>
            </a:pPr>
            <a:r>
              <a:rPr lang="en-US" altLang="en-US" sz="2400" b="1" dirty="0" smtClean="0">
                <a:effectLst/>
              </a:rPr>
              <a:t> - What are you noticing in yourself, in others, in what is happening around you?</a:t>
            </a:r>
          </a:p>
          <a:p>
            <a:pPr eaLnBrk="1" hangingPunct="1">
              <a:lnSpc>
                <a:spcPct val="80000"/>
              </a:lnSpc>
              <a:defRPr/>
            </a:pPr>
            <a:endParaRPr lang="en-US" altLang="en-US" sz="2400" b="1" dirty="0" smtClean="0">
              <a:effectLst/>
            </a:endParaRPr>
          </a:p>
          <a:p>
            <a:pPr eaLnBrk="1" hangingPunct="1">
              <a:lnSpc>
                <a:spcPct val="80000"/>
              </a:lnSpc>
              <a:defRPr/>
            </a:pPr>
            <a:r>
              <a:rPr lang="en-US" altLang="en-US" sz="2400" b="1" dirty="0" smtClean="0">
                <a:effectLst/>
              </a:rPr>
              <a:t>Reflect</a:t>
            </a:r>
          </a:p>
          <a:p>
            <a:pPr eaLnBrk="1" hangingPunct="1">
              <a:lnSpc>
                <a:spcPct val="80000"/>
              </a:lnSpc>
              <a:buFont typeface="Wingdings" pitchFamily="2" charset="2"/>
              <a:buNone/>
              <a:defRPr/>
            </a:pPr>
            <a:r>
              <a:rPr lang="en-US" altLang="en-US" sz="2400" b="1" dirty="0" smtClean="0">
                <a:effectLst/>
              </a:rPr>
              <a:t> - What meaning/understanding/conclusions do you draw from what you are observing?</a:t>
            </a:r>
          </a:p>
          <a:p>
            <a:pPr eaLnBrk="1" hangingPunct="1">
              <a:lnSpc>
                <a:spcPct val="80000"/>
              </a:lnSpc>
              <a:defRPr/>
            </a:pPr>
            <a:endParaRPr lang="en-US" altLang="en-US" sz="2400" b="1" dirty="0" smtClean="0">
              <a:effectLst/>
            </a:endParaRPr>
          </a:p>
          <a:p>
            <a:pPr eaLnBrk="1" hangingPunct="1">
              <a:lnSpc>
                <a:spcPct val="80000"/>
              </a:lnSpc>
              <a:defRPr/>
            </a:pPr>
            <a:r>
              <a:rPr lang="en-US" altLang="en-US" sz="2400" b="1" dirty="0" smtClean="0">
                <a:effectLst/>
              </a:rPr>
              <a:t>Act</a:t>
            </a:r>
          </a:p>
          <a:p>
            <a:pPr eaLnBrk="1" hangingPunct="1">
              <a:lnSpc>
                <a:spcPct val="80000"/>
              </a:lnSpc>
              <a:buFont typeface="Wingdings" pitchFamily="2" charset="2"/>
              <a:buNone/>
              <a:defRPr/>
            </a:pPr>
            <a:r>
              <a:rPr lang="en-US" altLang="en-US" sz="2400" b="1" dirty="0" smtClean="0">
                <a:effectLst/>
              </a:rPr>
              <a:t>- What response will be made in light of observation and reflection?</a:t>
            </a:r>
          </a:p>
        </p:txBody>
      </p:sp>
      <p:sp>
        <p:nvSpPr>
          <p:cNvPr id="12292" name="Rectangle 4"/>
          <p:cNvSpPr>
            <a:spLocks noGrp="1" noRot="1" noChangeArrowheads="1"/>
          </p:cNvSpPr>
          <p:nvPr>
            <p:ph type="title"/>
          </p:nvPr>
        </p:nvSpPr>
        <p:spPr/>
        <p:txBody>
          <a:bodyPr/>
          <a:lstStyle/>
          <a:p>
            <a:pPr eaLnBrk="1" hangingPunct="1">
              <a:defRPr/>
            </a:pPr>
            <a:r>
              <a:rPr lang="en-US" altLang="en-US" b="1" dirty="0" smtClean="0"/>
              <a:t>Three Movements:</a:t>
            </a:r>
          </a:p>
        </p:txBody>
      </p:sp>
    </p:spTree>
    <p:extLst>
      <p:ext uri="{BB962C8B-B14F-4D97-AF65-F5344CB8AC3E}">
        <p14:creationId xmlns:p14="http://schemas.microsoft.com/office/powerpoint/2010/main" val="1710075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42852"/>
      </a:dk2>
      <a:lt2>
        <a:srgbClr val="8BD6F6"/>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B1E3F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TotalTime>
  <Words>455</Words>
  <Application>Microsoft Office PowerPoint</Application>
  <PresentationFormat>On-screen Show (4:3)</PresentationFormat>
  <Paragraphs>115</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Contemplation, Dialogue,  and Discernment</vt:lpstr>
      <vt:lpstr>Why contemplation? Contemplation…taking a long loving look at the real</vt:lpstr>
      <vt:lpstr>PowerPoint Presentation</vt:lpstr>
      <vt:lpstr>Contemplatio - templum</vt:lpstr>
      <vt:lpstr>Movements in the  Contemplative Process</vt:lpstr>
      <vt:lpstr>PowerPoint Presentation</vt:lpstr>
      <vt:lpstr>PowerPoint Presentation</vt:lpstr>
      <vt:lpstr>Contemplative Dialogue</vt:lpstr>
      <vt:lpstr>Three Movements:</vt:lpstr>
      <vt:lpstr> Inner Dispositions</vt:lpstr>
      <vt:lpstr> Three Voices</vt:lpstr>
      <vt:lpstr>Levels of Listening</vt:lpstr>
      <vt:lpstr>Levels of Conversation</vt:lpstr>
      <vt:lpstr>PowerPoint Presentation</vt:lpstr>
      <vt:lpstr>Contemplative Living</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Contemplation and Leadership</dc:title>
  <dc:creator>Catherine</dc:creator>
  <cp:lastModifiedBy>Catherine</cp:lastModifiedBy>
  <cp:revision>46</cp:revision>
  <dcterms:created xsi:type="dcterms:W3CDTF">2014-10-25T23:24:40Z</dcterms:created>
  <dcterms:modified xsi:type="dcterms:W3CDTF">2015-08-13T02:34:28Z</dcterms:modified>
</cp:coreProperties>
</file>